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8" r:id="rId2"/>
    <p:sldMasterId id="2147484190" r:id="rId3"/>
  </p:sldMasterIdLst>
  <p:notesMasterIdLst>
    <p:notesMasterId r:id="rId29"/>
  </p:notesMasterIdLst>
  <p:handoutMasterIdLst>
    <p:handoutMasterId r:id="rId30"/>
  </p:handoutMasterIdLst>
  <p:sldIdLst>
    <p:sldId id="346" r:id="rId4"/>
    <p:sldId id="350" r:id="rId5"/>
    <p:sldId id="410" r:id="rId6"/>
    <p:sldId id="351" r:id="rId7"/>
    <p:sldId id="367" r:id="rId8"/>
    <p:sldId id="400" r:id="rId9"/>
    <p:sldId id="401" r:id="rId10"/>
    <p:sldId id="406" r:id="rId11"/>
    <p:sldId id="408" r:id="rId12"/>
    <p:sldId id="368" r:id="rId13"/>
    <p:sldId id="394" r:id="rId14"/>
    <p:sldId id="411" r:id="rId15"/>
    <p:sldId id="369" r:id="rId16"/>
    <p:sldId id="370" r:id="rId17"/>
    <p:sldId id="395" r:id="rId18"/>
    <p:sldId id="375" r:id="rId19"/>
    <p:sldId id="396" r:id="rId20"/>
    <p:sldId id="377" r:id="rId21"/>
    <p:sldId id="380" r:id="rId22"/>
    <p:sldId id="388" r:id="rId23"/>
    <p:sldId id="378" r:id="rId24"/>
    <p:sldId id="379" r:id="rId25"/>
    <p:sldId id="381" r:id="rId26"/>
    <p:sldId id="390" r:id="rId27"/>
    <p:sldId id="391" r:id="rId28"/>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64" y="-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870" cy="495857"/>
          </a:xfrm>
          <a:prstGeom prst="rect">
            <a:avLst/>
          </a:prstGeom>
        </p:spPr>
        <p:txBody>
          <a:bodyPr vert="horz" lIns="91239" tIns="45619" rIns="91239" bIns="45619" rtlCol="0"/>
          <a:lstStyle>
            <a:lvl1pPr algn="l">
              <a:defRPr sz="1200"/>
            </a:lvl1pPr>
          </a:lstStyle>
          <a:p>
            <a:endParaRPr lang="en-US"/>
          </a:p>
        </p:txBody>
      </p:sp>
      <p:sp>
        <p:nvSpPr>
          <p:cNvPr id="3" name="2 Veri Yer Tutucusu"/>
          <p:cNvSpPr>
            <a:spLocks noGrp="1"/>
          </p:cNvSpPr>
          <p:nvPr>
            <p:ph type="dt" sz="quarter" idx="1"/>
          </p:nvPr>
        </p:nvSpPr>
        <p:spPr>
          <a:xfrm>
            <a:off x="3850222" y="0"/>
            <a:ext cx="2945870" cy="495857"/>
          </a:xfrm>
          <a:prstGeom prst="rect">
            <a:avLst/>
          </a:prstGeom>
        </p:spPr>
        <p:txBody>
          <a:bodyPr vert="horz" lIns="91239" tIns="45619" rIns="91239" bIns="45619" rtlCol="0"/>
          <a:lstStyle>
            <a:lvl1pPr algn="r">
              <a:defRPr sz="1200"/>
            </a:lvl1pPr>
          </a:lstStyle>
          <a:p>
            <a:r>
              <a:rPr lang="tr-TR" smtClean="0"/>
              <a:t>07.03.2014</a:t>
            </a:r>
            <a:endParaRPr lang="en-US"/>
          </a:p>
        </p:txBody>
      </p:sp>
      <p:sp>
        <p:nvSpPr>
          <p:cNvPr id="4" name="3 Altbilgi Yer Tutucusu"/>
          <p:cNvSpPr>
            <a:spLocks noGrp="1"/>
          </p:cNvSpPr>
          <p:nvPr>
            <p:ph type="ftr" sz="quarter" idx="2"/>
          </p:nvPr>
        </p:nvSpPr>
        <p:spPr>
          <a:xfrm>
            <a:off x="0" y="9430785"/>
            <a:ext cx="2945870" cy="495856"/>
          </a:xfrm>
          <a:prstGeom prst="rect">
            <a:avLst/>
          </a:prstGeom>
        </p:spPr>
        <p:txBody>
          <a:bodyPr vert="horz" lIns="91239" tIns="45619" rIns="91239" bIns="45619" rtlCol="0" anchor="b"/>
          <a:lstStyle>
            <a:lvl1pPr algn="l">
              <a:defRPr sz="1200"/>
            </a:lvl1pPr>
          </a:lstStyle>
          <a:p>
            <a:endParaRPr lang="en-US"/>
          </a:p>
        </p:txBody>
      </p:sp>
      <p:sp>
        <p:nvSpPr>
          <p:cNvPr id="5" name="4 Slayt Numarası Yer Tutucusu"/>
          <p:cNvSpPr>
            <a:spLocks noGrp="1"/>
          </p:cNvSpPr>
          <p:nvPr>
            <p:ph type="sldNum" sz="quarter" idx="3"/>
          </p:nvPr>
        </p:nvSpPr>
        <p:spPr>
          <a:xfrm>
            <a:off x="3850222" y="9430785"/>
            <a:ext cx="2945870" cy="495856"/>
          </a:xfrm>
          <a:prstGeom prst="rect">
            <a:avLst/>
          </a:prstGeom>
        </p:spPr>
        <p:txBody>
          <a:bodyPr vert="horz" lIns="91239" tIns="45619" rIns="91239" bIns="45619" rtlCol="0" anchor="b"/>
          <a:lstStyle>
            <a:lvl1pPr algn="r">
              <a:defRPr sz="1200"/>
            </a:lvl1pPr>
          </a:lstStyle>
          <a:p>
            <a:fld id="{E1613B7B-43A2-46DD-9B1A-6C3945E90F30}" type="slidenum">
              <a:rPr lang="en-US" smtClean="0"/>
              <a:pPr/>
              <a:t>‹#›</a:t>
            </a:fld>
            <a:endParaRPr lang="en-US"/>
          </a:p>
        </p:txBody>
      </p:sp>
    </p:spTree>
    <p:extLst>
      <p:ext uri="{BB962C8B-B14F-4D97-AF65-F5344CB8AC3E}">
        <p14:creationId xmlns:p14="http://schemas.microsoft.com/office/powerpoint/2010/main" val="4649062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870" cy="495857"/>
          </a:xfrm>
          <a:prstGeom prst="rect">
            <a:avLst/>
          </a:prstGeom>
        </p:spPr>
        <p:txBody>
          <a:bodyPr vert="horz" lIns="91239" tIns="45619" rIns="91239" bIns="45619" rtlCol="0"/>
          <a:lstStyle>
            <a:lvl1pPr algn="l">
              <a:defRPr sz="1200"/>
            </a:lvl1pPr>
          </a:lstStyle>
          <a:p>
            <a:endParaRPr lang="tr-TR"/>
          </a:p>
        </p:txBody>
      </p:sp>
      <p:sp>
        <p:nvSpPr>
          <p:cNvPr id="3" name="Veri Yer Tutucusu 2"/>
          <p:cNvSpPr>
            <a:spLocks noGrp="1"/>
          </p:cNvSpPr>
          <p:nvPr>
            <p:ph type="dt" idx="1"/>
          </p:nvPr>
        </p:nvSpPr>
        <p:spPr>
          <a:xfrm>
            <a:off x="3850222" y="0"/>
            <a:ext cx="2945870" cy="495857"/>
          </a:xfrm>
          <a:prstGeom prst="rect">
            <a:avLst/>
          </a:prstGeom>
        </p:spPr>
        <p:txBody>
          <a:bodyPr vert="horz" lIns="91239" tIns="45619" rIns="91239" bIns="45619" rtlCol="0"/>
          <a:lstStyle>
            <a:lvl1pPr algn="r">
              <a:defRPr sz="1200"/>
            </a:lvl1pPr>
          </a:lstStyle>
          <a:p>
            <a:r>
              <a:rPr lang="tr-TR" smtClean="0"/>
              <a:t>07.03.2014</a:t>
            </a:r>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39" tIns="45619" rIns="91239" bIns="45619" rtlCol="0" anchor="ctr"/>
          <a:lstStyle/>
          <a:p>
            <a:endParaRPr lang="tr-TR"/>
          </a:p>
        </p:txBody>
      </p:sp>
      <p:sp>
        <p:nvSpPr>
          <p:cNvPr id="5" name="Not Yer Tutucusu 4"/>
          <p:cNvSpPr>
            <a:spLocks noGrp="1"/>
          </p:cNvSpPr>
          <p:nvPr>
            <p:ph type="body" sz="quarter" idx="3"/>
          </p:nvPr>
        </p:nvSpPr>
        <p:spPr>
          <a:xfrm>
            <a:off x="679451" y="4716185"/>
            <a:ext cx="5438774" cy="4467463"/>
          </a:xfrm>
          <a:prstGeom prst="rect">
            <a:avLst/>
          </a:prstGeom>
        </p:spPr>
        <p:txBody>
          <a:bodyPr vert="horz" lIns="91239" tIns="45619" rIns="91239" bIns="45619"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785"/>
            <a:ext cx="2945870" cy="495856"/>
          </a:xfrm>
          <a:prstGeom prst="rect">
            <a:avLst/>
          </a:prstGeom>
        </p:spPr>
        <p:txBody>
          <a:bodyPr vert="horz" lIns="91239" tIns="45619" rIns="91239" bIns="45619" rtlCol="0" anchor="b"/>
          <a:lstStyle>
            <a:lvl1pPr algn="l">
              <a:defRPr sz="1200"/>
            </a:lvl1pPr>
          </a:lstStyle>
          <a:p>
            <a:endParaRPr lang="tr-TR"/>
          </a:p>
        </p:txBody>
      </p:sp>
      <p:sp>
        <p:nvSpPr>
          <p:cNvPr id="7" name="Slayt Numarası Yer Tutucusu 6"/>
          <p:cNvSpPr>
            <a:spLocks noGrp="1"/>
          </p:cNvSpPr>
          <p:nvPr>
            <p:ph type="sldNum" sz="quarter" idx="5"/>
          </p:nvPr>
        </p:nvSpPr>
        <p:spPr>
          <a:xfrm>
            <a:off x="3850222" y="9430785"/>
            <a:ext cx="2945870" cy="495856"/>
          </a:xfrm>
          <a:prstGeom prst="rect">
            <a:avLst/>
          </a:prstGeom>
        </p:spPr>
        <p:txBody>
          <a:bodyPr vert="horz" lIns="91239" tIns="45619" rIns="91239" bIns="45619" rtlCol="0" anchor="b"/>
          <a:lstStyle>
            <a:lvl1pPr algn="r">
              <a:defRPr sz="1200"/>
            </a:lvl1pPr>
          </a:lstStyle>
          <a:p>
            <a:fld id="{A1A64D9E-BCAD-4AE7-8100-3BF8CE04A8C0}" type="slidenum">
              <a:rPr lang="tr-TR" smtClean="0"/>
              <a:pPr/>
              <a:t>‹#›</a:t>
            </a:fld>
            <a:endParaRPr lang="tr-TR"/>
          </a:p>
        </p:txBody>
      </p:sp>
    </p:spTree>
    <p:extLst>
      <p:ext uri="{BB962C8B-B14F-4D97-AF65-F5344CB8AC3E}">
        <p14:creationId xmlns:p14="http://schemas.microsoft.com/office/powerpoint/2010/main" val="1714616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55B880B3-6A64-400C-AEA1-FACE5D5778B4}" type="slidenum">
              <a:rPr lang="tr-TR" smtClean="0">
                <a:solidFill>
                  <a:prstClr val="black"/>
                </a:solidFill>
              </a:rPr>
              <a:pPr>
                <a:defRPr/>
              </a:pPr>
              <a:t>1</a:t>
            </a:fld>
            <a:endParaRPr lang="tr-TR" dirty="0">
              <a:solidFill>
                <a:prstClr val="black"/>
              </a:solidFill>
            </a:endParaRPr>
          </a:p>
        </p:txBody>
      </p:sp>
      <p:sp>
        <p:nvSpPr>
          <p:cNvPr id="5" name="Veri Yer Tutucusu 4"/>
          <p:cNvSpPr>
            <a:spLocks noGrp="1"/>
          </p:cNvSpPr>
          <p:nvPr>
            <p:ph type="dt" idx="11"/>
          </p:nvPr>
        </p:nvSpPr>
        <p:spPr/>
        <p:txBody>
          <a:bodyPr/>
          <a:lstStyle/>
          <a:p>
            <a:r>
              <a:rPr lang="tr-TR" smtClean="0"/>
              <a:t>07.03.2014</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smtClean="0"/>
            </a:lvl1pPr>
          </a:lstStyle>
          <a:p>
            <a:pPr>
              <a:defRPr/>
            </a:pPr>
            <a:fld id="{244DBBE5-282D-4F64-956D-1C6D27F3A1DA}" type="datetime1">
              <a:rPr lang="tr-TR" smtClean="0"/>
              <a:pPr>
                <a:defRPr/>
              </a:pPr>
              <a:t>15.11.2015</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en-US"/>
          </a:p>
        </p:txBody>
      </p:sp>
      <p:sp>
        <p:nvSpPr>
          <p:cNvPr id="6" name="Slayt Numarası Yer Tutucusu 5"/>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313293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smtClean="0"/>
            </a:lvl1pPr>
          </a:lstStyle>
          <a:p>
            <a:pPr>
              <a:defRPr/>
            </a:pPr>
            <a:fld id="{79CBAF91-3709-4C7E-9602-B4484A9FFCEE}" type="datetime1">
              <a:rPr lang="tr-TR" smtClean="0"/>
              <a:pPr>
                <a:defRPr/>
              </a:pPr>
              <a:t>15.11.2015</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en-US"/>
          </a:p>
        </p:txBody>
      </p:sp>
      <p:sp>
        <p:nvSpPr>
          <p:cNvPr id="6" name="Slayt Numarası Yer Tutucusu 5"/>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362550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704850"/>
            <a:ext cx="2057400" cy="561975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9800" cy="56197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smtClean="0"/>
            </a:lvl1pPr>
          </a:lstStyle>
          <a:p>
            <a:pPr>
              <a:defRPr/>
            </a:pPr>
            <a:fld id="{A07A145B-2020-456D-9C3D-78954060F759}" type="datetime1">
              <a:rPr lang="tr-TR" smtClean="0"/>
              <a:pPr>
                <a:defRPr/>
              </a:pPr>
              <a:t>15.11.2015</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en-US"/>
          </a:p>
        </p:txBody>
      </p:sp>
      <p:sp>
        <p:nvSpPr>
          <p:cNvPr id="6" name="Slayt Numarası Yer Tutucusu 5"/>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385186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704850"/>
            <a:ext cx="8229600" cy="56197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356350"/>
            <a:ext cx="2133600" cy="365125"/>
          </a:xfrm>
        </p:spPr>
        <p:txBody>
          <a:bodyPr/>
          <a:lstStyle>
            <a:lvl1pPr>
              <a:defRPr smtClean="0"/>
            </a:lvl1pPr>
          </a:lstStyle>
          <a:p>
            <a:pPr>
              <a:defRPr/>
            </a:pPr>
            <a:fld id="{4673CB08-E0DF-4337-ACAE-7034EA4541F2}" type="datetime1">
              <a:rPr lang="tr-TR" smtClean="0"/>
              <a:pPr>
                <a:defRPr/>
              </a:pPr>
              <a:t>15.11.2015</a:t>
            </a:fld>
            <a:endParaRPr lang="en-US"/>
          </a:p>
        </p:txBody>
      </p:sp>
      <p:sp>
        <p:nvSpPr>
          <p:cNvPr id="4" name="Altbilgi Yer Tutucusu 3"/>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5" name="Slayt Numarası Yer Tutucusu 4"/>
          <p:cNvSpPr>
            <a:spLocks noGrp="1"/>
          </p:cNvSpPr>
          <p:nvPr>
            <p:ph type="sldNum" sz="quarter" idx="12"/>
          </p:nvPr>
        </p:nvSpPr>
        <p:spPr>
          <a:xfrm>
            <a:off x="7924800" y="6356350"/>
            <a:ext cx="762000" cy="365125"/>
          </a:xfrm>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381156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7 Serbest Form"/>
          <p:cNvSpPr>
            <a:spLocks/>
          </p:cNvSpPr>
          <p:nvPr userDrawn="1"/>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p>
        </p:txBody>
      </p:sp>
      <p:sp>
        <p:nvSpPr>
          <p:cNvPr id="6" name="Freeform 27"/>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a:p>
        </p:txBody>
      </p:sp>
      <p:pic>
        <p:nvPicPr>
          <p:cNvPr id="7" name="12 Serbest Form"/>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8" y="28575"/>
            <a:ext cx="915670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 Serbest Form"/>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8" y="-14288"/>
            <a:ext cx="91376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950"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3 Serbest Form"/>
          <p:cNvSpPr>
            <a:spLocks/>
          </p:cNvSpPr>
          <p:nvPr userDrawn="1"/>
        </p:nvSpPr>
        <p:spPr bwMode="auto">
          <a:xfrm>
            <a:off x="4389438"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en-US"/>
          </a:p>
        </p:txBody>
      </p:sp>
      <p:sp>
        <p:nvSpPr>
          <p:cNvPr id="11" name="Freeform 27"/>
          <p:cNvSpPr>
            <a:spLocks/>
          </p:cNvSpPr>
          <p:nvPr userDrawn="1"/>
        </p:nvSpPr>
        <p:spPr bwMode="auto">
          <a:xfrm>
            <a:off x="-36513"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en-US"/>
          </a:p>
        </p:txBody>
      </p:sp>
      <p:pic>
        <p:nvPicPr>
          <p:cNvPr id="12" name="12 Serbest Form"/>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28575"/>
            <a:ext cx="9156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1 Serbest Form"/>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91376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descr="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5888"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userDrawn="1"/>
        </p:nvSpPr>
        <p:spPr>
          <a:xfrm>
            <a:off x="4408488" y="3702050"/>
            <a:ext cx="3270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userDrawn="1"/>
        </p:nvSpPr>
        <p:spPr>
          <a:xfrm>
            <a:off x="755576" y="1397918"/>
            <a:ext cx="3031599" cy="584775"/>
          </a:xfrm>
          <a:prstGeom prst="rect">
            <a:avLst/>
          </a:prstGeom>
          <a:noFill/>
        </p:spPr>
        <p:txBody>
          <a:bodyPr wrap="none">
            <a:spAutoFit/>
          </a:bodyPr>
          <a:lstStyle/>
          <a:p>
            <a:pPr algn="ctr">
              <a:defRPr/>
            </a:pPr>
            <a:r>
              <a:rPr lang="tr-TR" sz="3200" b="1" dirty="0">
                <a:ln w="12700">
                  <a:solidFill>
                    <a:schemeClr val="tx2">
                      <a:satMod val="155000"/>
                    </a:schemeClr>
                  </a:solidFill>
                  <a:prstDash val="solid"/>
                </a:ln>
                <a:solidFill>
                  <a:schemeClr val="bg2">
                    <a:tint val="85000"/>
                    <a:satMod val="155000"/>
                  </a:schemeClr>
                </a:solidFill>
              </a:rPr>
              <a:t>Mevcut Durum</a:t>
            </a:r>
            <a:endParaRPr lang="en-US" sz="3200" b="1" dirty="0">
              <a:ln w="12700">
                <a:solidFill>
                  <a:schemeClr val="tx2">
                    <a:satMod val="155000"/>
                  </a:schemeClr>
                </a:solidFill>
                <a:prstDash val="solid"/>
              </a:ln>
              <a:solidFill>
                <a:schemeClr val="bg2">
                  <a:tint val="85000"/>
                  <a:satMod val="155000"/>
                </a:schemeClr>
              </a:solidFill>
            </a:endParaRPr>
          </a:p>
        </p:txBody>
      </p:sp>
      <p:sp>
        <p:nvSpPr>
          <p:cNvPr id="18" name="Rectangle 17"/>
          <p:cNvSpPr/>
          <p:nvPr userDrawn="1"/>
        </p:nvSpPr>
        <p:spPr>
          <a:xfrm>
            <a:off x="5868144" y="1397918"/>
            <a:ext cx="1893275" cy="584775"/>
          </a:xfrm>
          <a:prstGeom prst="rect">
            <a:avLst/>
          </a:prstGeom>
          <a:noFill/>
        </p:spPr>
        <p:txBody>
          <a:bodyPr wrap="none">
            <a:spAutoFit/>
          </a:bodyPr>
          <a:lstStyle/>
          <a:p>
            <a:pPr algn="ctr">
              <a:defRPr/>
            </a:pPr>
            <a:r>
              <a:rPr lang="tr-TR" sz="3200" b="1" dirty="0">
                <a:ln w="12700">
                  <a:solidFill>
                    <a:schemeClr val="tx2">
                      <a:satMod val="155000"/>
                    </a:schemeClr>
                  </a:solidFill>
                  <a:prstDash val="solid"/>
                </a:ln>
                <a:solidFill>
                  <a:schemeClr val="bg2">
                    <a:tint val="85000"/>
                    <a:satMod val="155000"/>
                  </a:schemeClr>
                </a:solidFill>
              </a:rPr>
              <a:t>Yeni Hali</a:t>
            </a:r>
            <a:endParaRPr lang="en-US" sz="3200" b="1" dirty="0">
              <a:ln w="12700">
                <a:solidFill>
                  <a:schemeClr val="tx2">
                    <a:satMod val="155000"/>
                  </a:schemeClr>
                </a:solidFill>
                <a:prstDash val="solid"/>
              </a:ln>
              <a:solidFill>
                <a:schemeClr val="bg2">
                  <a:tint val="85000"/>
                  <a:satMod val="155000"/>
                </a:schemeClr>
              </a:solidFill>
            </a:endParaRPr>
          </a:p>
        </p:txBody>
      </p:sp>
      <p:sp>
        <p:nvSpPr>
          <p:cNvPr id="3" name="Content Placeholder 2"/>
          <p:cNvSpPr>
            <a:spLocks noGrp="1"/>
          </p:cNvSpPr>
          <p:nvPr>
            <p:ph sz="half" idx="1"/>
          </p:nvPr>
        </p:nvSpPr>
        <p:spPr>
          <a:xfrm>
            <a:off x="323528" y="1912515"/>
            <a:ext cx="4038600" cy="4525963"/>
          </a:xfrm>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1872" y="1912515"/>
            <a:ext cx="4038600" cy="4525963"/>
          </a:xfrm>
          <a:noFill/>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1 Başlık"/>
          <p:cNvSpPr>
            <a:spLocks noGrp="1"/>
          </p:cNvSpPr>
          <p:nvPr>
            <p:ph type="title"/>
          </p:nvPr>
        </p:nvSpPr>
        <p:spPr>
          <a:xfrm>
            <a:off x="580996" y="621824"/>
            <a:ext cx="8286808" cy="790952"/>
          </a:xfrm>
          <a:ln>
            <a:noFill/>
          </a:ln>
        </p:spPr>
        <p:txBody>
          <a:bodyPr anchor="b">
            <a:noAutofit/>
            <a:scene3d>
              <a:camera prst="orthographicFront"/>
              <a:lightRig rig="freezing" dir="t">
                <a:rot lat="0" lon="0" rev="5640000"/>
              </a:lightRig>
            </a:scene3d>
            <a:sp3d prstMaterial="flat">
              <a:bevelT w="38100" h="38100"/>
            </a:sp3d>
          </a:bodyPr>
          <a:lstStyle>
            <a:lvl1pPr algn="ctr" rtl="0">
              <a:spcBef>
                <a:spcPct val="0"/>
              </a:spcBef>
              <a:buNone/>
              <a:defRPr lang="en-US" sz="4000" b="1" kern="1200" dirty="0">
                <a:ln w="635">
                  <a:noFill/>
                </a:ln>
                <a:solidFill>
                  <a:srgbClr val="00AEEB"/>
                </a:solidFill>
                <a:effectLst>
                  <a:outerShdw blurRad="38100" dist="38100" dir="2700000" algn="tl">
                    <a:srgbClr val="C0C0C0"/>
                  </a:outerShdw>
                </a:effectLst>
                <a:latin typeface="Arial" charset="0"/>
                <a:ea typeface="+mj-ea"/>
                <a:cs typeface="+mj-cs"/>
              </a:defRPr>
            </a:lvl1pPr>
          </a:lstStyle>
          <a:p>
            <a:r>
              <a:rPr lang="tr-TR" dirty="0" smtClean="0"/>
              <a:t>Asıl başlık stili için tıklatın</a:t>
            </a:r>
            <a:endParaRPr lang="en-US" dirty="0"/>
          </a:p>
        </p:txBody>
      </p:sp>
      <p:sp>
        <p:nvSpPr>
          <p:cNvPr id="19" name="Date Placeholder 4"/>
          <p:cNvSpPr>
            <a:spLocks noGrp="1"/>
          </p:cNvSpPr>
          <p:nvPr>
            <p:ph type="dt" sz="half" idx="10"/>
          </p:nvPr>
        </p:nvSpPr>
        <p:spPr/>
        <p:txBody>
          <a:bodyPr/>
          <a:lstStyle>
            <a:lvl1pPr>
              <a:defRPr/>
            </a:lvl1pPr>
          </a:lstStyle>
          <a:p>
            <a:pPr>
              <a:defRPr/>
            </a:pPr>
            <a:fld id="{DEDD88B5-4A49-4443-8DA9-6625754F1708}" type="datetime1">
              <a:rPr lang="tr-TR" smtClean="0"/>
              <a:pPr>
                <a:defRPr/>
              </a:pPr>
              <a:t>15.11.2015</a:t>
            </a:fld>
            <a:endParaRPr lang="en-US"/>
          </a:p>
        </p:txBody>
      </p:sp>
      <p:sp>
        <p:nvSpPr>
          <p:cNvPr id="20" name="Footer Placeholder 5"/>
          <p:cNvSpPr>
            <a:spLocks noGrp="1"/>
          </p:cNvSpPr>
          <p:nvPr>
            <p:ph type="ftr" sz="quarter" idx="11"/>
          </p:nvPr>
        </p:nvSpPr>
        <p:spPr/>
        <p:txBody>
          <a:bodyPr/>
          <a:lstStyle>
            <a:lvl1pPr>
              <a:defRPr/>
            </a:lvl1pPr>
          </a:lstStyle>
          <a:p>
            <a:pPr>
              <a:defRPr/>
            </a:pPr>
            <a:endParaRPr lang="en-US"/>
          </a:p>
        </p:txBody>
      </p:sp>
      <p:sp>
        <p:nvSpPr>
          <p:cNvPr id="21" name="Slide Number Placeholder 6"/>
          <p:cNvSpPr>
            <a:spLocks noGrp="1"/>
          </p:cNvSpPr>
          <p:nvPr>
            <p:ph type="sldNum" sz="quarter" idx="12"/>
          </p:nvPr>
        </p:nvSpPr>
        <p:spPr/>
        <p:txBody>
          <a:bodyPr/>
          <a:lstStyle>
            <a:lvl1pPr>
              <a:defRPr/>
            </a:lvl1pPr>
          </a:lstStyle>
          <a:p>
            <a:pPr>
              <a:defRPr/>
            </a:pPr>
            <a:fld id="{5C4614A5-0FB6-4DBC-874E-63B39D756AD5}" type="slidenum">
              <a:rPr lang="en-US"/>
              <a:pPr>
                <a:defRPr/>
              </a:pPr>
              <a:t>‹#›</a:t>
            </a:fld>
            <a:endParaRPr lang="en-US"/>
          </a:p>
        </p:txBody>
      </p:sp>
    </p:spTree>
    <p:extLst>
      <p:ext uri="{BB962C8B-B14F-4D97-AF65-F5344CB8AC3E}">
        <p14:creationId xmlns:p14="http://schemas.microsoft.com/office/powerpoint/2010/main" val="2689078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5" name="7 Serbest Form"/>
          <p:cNvSpPr>
            <a:spLocks/>
          </p:cNvSpPr>
          <p:nvPr userDrawn="1"/>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p>
        </p:txBody>
      </p:sp>
      <p:sp>
        <p:nvSpPr>
          <p:cNvPr id="6" name="Freeform 27"/>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a:p>
        </p:txBody>
      </p:sp>
      <p:pic>
        <p:nvPicPr>
          <p:cNvPr id="7" name="12 Serbest Form"/>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8" y="28575"/>
            <a:ext cx="915670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 Serbest Form"/>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8" y="-14288"/>
            <a:ext cx="91376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950"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3 Serbest Form"/>
          <p:cNvSpPr>
            <a:spLocks/>
          </p:cNvSpPr>
          <p:nvPr userDrawn="1"/>
        </p:nvSpPr>
        <p:spPr bwMode="auto">
          <a:xfrm>
            <a:off x="4389438"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en-US"/>
          </a:p>
        </p:txBody>
      </p:sp>
      <p:sp>
        <p:nvSpPr>
          <p:cNvPr id="11" name="Freeform 27"/>
          <p:cNvSpPr>
            <a:spLocks/>
          </p:cNvSpPr>
          <p:nvPr userDrawn="1"/>
        </p:nvSpPr>
        <p:spPr bwMode="auto">
          <a:xfrm>
            <a:off x="-36513"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en-US"/>
          </a:p>
        </p:txBody>
      </p:sp>
      <p:pic>
        <p:nvPicPr>
          <p:cNvPr id="12" name="12 Serbest Form"/>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28575"/>
            <a:ext cx="9156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1 Serbest Form"/>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91376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descr="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5888"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userDrawn="1"/>
        </p:nvSpPr>
        <p:spPr>
          <a:xfrm>
            <a:off x="4408488" y="3702050"/>
            <a:ext cx="3270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userDrawn="1"/>
        </p:nvSpPr>
        <p:spPr>
          <a:xfrm>
            <a:off x="755576" y="1397918"/>
            <a:ext cx="3031599" cy="584775"/>
          </a:xfrm>
          <a:prstGeom prst="rect">
            <a:avLst/>
          </a:prstGeom>
          <a:noFill/>
        </p:spPr>
        <p:txBody>
          <a:bodyPr wrap="none">
            <a:spAutoFit/>
          </a:bodyPr>
          <a:lstStyle/>
          <a:p>
            <a:pPr algn="ctr">
              <a:defRPr/>
            </a:pPr>
            <a:r>
              <a:rPr lang="tr-TR" sz="3200" b="1" dirty="0">
                <a:ln w="12700">
                  <a:solidFill>
                    <a:schemeClr val="tx2">
                      <a:satMod val="155000"/>
                    </a:schemeClr>
                  </a:solidFill>
                  <a:prstDash val="solid"/>
                </a:ln>
                <a:solidFill>
                  <a:schemeClr val="bg2">
                    <a:tint val="85000"/>
                    <a:satMod val="155000"/>
                  </a:schemeClr>
                </a:solidFill>
              </a:rPr>
              <a:t>Mevcut Durum</a:t>
            </a:r>
            <a:endParaRPr lang="en-US" sz="3200" b="1" dirty="0">
              <a:ln w="12700">
                <a:solidFill>
                  <a:schemeClr val="tx2">
                    <a:satMod val="155000"/>
                  </a:schemeClr>
                </a:solidFill>
                <a:prstDash val="solid"/>
              </a:ln>
              <a:solidFill>
                <a:schemeClr val="bg2">
                  <a:tint val="85000"/>
                  <a:satMod val="155000"/>
                </a:schemeClr>
              </a:solidFill>
            </a:endParaRPr>
          </a:p>
        </p:txBody>
      </p:sp>
      <p:sp>
        <p:nvSpPr>
          <p:cNvPr id="18" name="Rectangle 17"/>
          <p:cNvSpPr/>
          <p:nvPr userDrawn="1"/>
        </p:nvSpPr>
        <p:spPr>
          <a:xfrm>
            <a:off x="5868144" y="1397918"/>
            <a:ext cx="1893275" cy="584775"/>
          </a:xfrm>
          <a:prstGeom prst="rect">
            <a:avLst/>
          </a:prstGeom>
          <a:noFill/>
        </p:spPr>
        <p:txBody>
          <a:bodyPr wrap="none">
            <a:spAutoFit/>
          </a:bodyPr>
          <a:lstStyle/>
          <a:p>
            <a:pPr algn="ctr">
              <a:defRPr/>
            </a:pPr>
            <a:r>
              <a:rPr lang="tr-TR" sz="3200" b="1" dirty="0">
                <a:ln w="12700">
                  <a:solidFill>
                    <a:schemeClr val="tx2">
                      <a:satMod val="155000"/>
                    </a:schemeClr>
                  </a:solidFill>
                  <a:prstDash val="solid"/>
                </a:ln>
                <a:solidFill>
                  <a:schemeClr val="bg2">
                    <a:tint val="85000"/>
                    <a:satMod val="155000"/>
                  </a:schemeClr>
                </a:solidFill>
              </a:rPr>
              <a:t>Yeni Hali</a:t>
            </a:r>
            <a:endParaRPr lang="en-US" sz="3200" b="1" dirty="0">
              <a:ln w="12700">
                <a:solidFill>
                  <a:schemeClr val="tx2">
                    <a:satMod val="155000"/>
                  </a:schemeClr>
                </a:solidFill>
                <a:prstDash val="solid"/>
              </a:ln>
              <a:solidFill>
                <a:schemeClr val="bg2">
                  <a:tint val="85000"/>
                  <a:satMod val="155000"/>
                </a:schemeClr>
              </a:solidFill>
            </a:endParaRPr>
          </a:p>
        </p:txBody>
      </p:sp>
      <p:sp>
        <p:nvSpPr>
          <p:cNvPr id="3" name="Content Placeholder 2"/>
          <p:cNvSpPr>
            <a:spLocks noGrp="1"/>
          </p:cNvSpPr>
          <p:nvPr>
            <p:ph sz="half" idx="1"/>
          </p:nvPr>
        </p:nvSpPr>
        <p:spPr>
          <a:xfrm>
            <a:off x="323528" y="1912515"/>
            <a:ext cx="4038600" cy="4525963"/>
          </a:xfrm>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81872" y="1912515"/>
            <a:ext cx="4038600" cy="4525963"/>
          </a:xfrm>
          <a:noFill/>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1 Başlık"/>
          <p:cNvSpPr>
            <a:spLocks noGrp="1"/>
          </p:cNvSpPr>
          <p:nvPr>
            <p:ph type="title"/>
          </p:nvPr>
        </p:nvSpPr>
        <p:spPr>
          <a:xfrm>
            <a:off x="580996" y="621824"/>
            <a:ext cx="8286808" cy="790952"/>
          </a:xfrm>
          <a:ln>
            <a:noFill/>
          </a:ln>
        </p:spPr>
        <p:txBody>
          <a:bodyPr anchor="b">
            <a:noAutofit/>
            <a:scene3d>
              <a:camera prst="orthographicFront"/>
              <a:lightRig rig="freezing" dir="t">
                <a:rot lat="0" lon="0" rev="5640000"/>
              </a:lightRig>
            </a:scene3d>
            <a:sp3d prstMaterial="flat">
              <a:bevelT w="38100" h="38100"/>
            </a:sp3d>
          </a:bodyPr>
          <a:lstStyle>
            <a:lvl1pPr algn="ctr" rtl="0">
              <a:spcBef>
                <a:spcPct val="0"/>
              </a:spcBef>
              <a:buNone/>
              <a:defRPr lang="en-US" sz="4000" b="1" kern="1200" dirty="0">
                <a:ln w="635">
                  <a:noFill/>
                </a:ln>
                <a:solidFill>
                  <a:srgbClr val="00AEEB"/>
                </a:solidFill>
                <a:effectLst>
                  <a:outerShdw blurRad="38100" dist="38100" dir="2700000" algn="tl">
                    <a:srgbClr val="C0C0C0"/>
                  </a:outerShdw>
                </a:effectLst>
                <a:latin typeface="Arial" charset="0"/>
                <a:ea typeface="+mj-ea"/>
                <a:cs typeface="+mj-cs"/>
              </a:defRPr>
            </a:lvl1pPr>
          </a:lstStyle>
          <a:p>
            <a:r>
              <a:rPr lang="tr-TR" smtClean="0"/>
              <a:t>Asıl başlık stili için tıklatın</a:t>
            </a:r>
            <a:endParaRPr lang="en-US" dirty="0"/>
          </a:p>
        </p:txBody>
      </p:sp>
      <p:sp>
        <p:nvSpPr>
          <p:cNvPr id="19" name="Date Placeholder 4"/>
          <p:cNvSpPr>
            <a:spLocks noGrp="1"/>
          </p:cNvSpPr>
          <p:nvPr>
            <p:ph type="dt" sz="half" idx="10"/>
          </p:nvPr>
        </p:nvSpPr>
        <p:spPr/>
        <p:txBody>
          <a:bodyPr/>
          <a:lstStyle>
            <a:lvl1pPr>
              <a:defRPr/>
            </a:lvl1pPr>
          </a:lstStyle>
          <a:p>
            <a:pPr>
              <a:defRPr/>
            </a:pPr>
            <a:fld id="{624CADF2-91DF-4AD1-89F9-83648E3588E6}" type="datetime1">
              <a:rPr lang="tr-TR" smtClean="0"/>
              <a:pPr>
                <a:defRPr/>
              </a:pPr>
              <a:t>15.11.2015</a:t>
            </a:fld>
            <a:endParaRPr lang="en-US"/>
          </a:p>
        </p:txBody>
      </p:sp>
      <p:sp>
        <p:nvSpPr>
          <p:cNvPr id="20" name="Footer Placeholder 5"/>
          <p:cNvSpPr>
            <a:spLocks noGrp="1"/>
          </p:cNvSpPr>
          <p:nvPr>
            <p:ph type="ftr" sz="quarter" idx="11"/>
          </p:nvPr>
        </p:nvSpPr>
        <p:spPr/>
        <p:txBody>
          <a:bodyPr/>
          <a:lstStyle>
            <a:lvl1pPr>
              <a:defRPr/>
            </a:lvl1pPr>
          </a:lstStyle>
          <a:p>
            <a:pPr>
              <a:defRPr/>
            </a:pPr>
            <a:endParaRPr lang="en-US"/>
          </a:p>
        </p:txBody>
      </p:sp>
      <p:sp>
        <p:nvSpPr>
          <p:cNvPr id="21" name="Slide Number Placeholder 6"/>
          <p:cNvSpPr>
            <a:spLocks noGrp="1"/>
          </p:cNvSpPr>
          <p:nvPr>
            <p:ph type="sldNum" sz="quarter" idx="12"/>
          </p:nvPr>
        </p:nvSpPr>
        <p:spPr/>
        <p:txBody>
          <a:bodyPr/>
          <a:lstStyle>
            <a:lvl1pPr>
              <a:defRPr/>
            </a:lvl1pPr>
          </a:lstStyle>
          <a:p>
            <a:pPr>
              <a:defRPr/>
            </a:pPr>
            <a:fld id="{5C4614A5-0FB6-4DBC-874E-63B39D756AD5}" type="slidenum">
              <a:rPr lang="en-US"/>
              <a:pPr>
                <a:defRPr/>
              </a:pPr>
              <a:t>‹#›</a:t>
            </a:fld>
            <a:endParaRPr lang="en-US"/>
          </a:p>
        </p:txBody>
      </p:sp>
    </p:spTree>
    <p:extLst>
      <p:ext uri="{BB962C8B-B14F-4D97-AF65-F5344CB8AC3E}">
        <p14:creationId xmlns:p14="http://schemas.microsoft.com/office/powerpoint/2010/main" val="268907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Serbest Form"/>
          <p:cNvSpPr>
            <a:spLocks/>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solidFill>
                <a:prstClr val="white"/>
              </a:solidFill>
            </a:endParaRPr>
          </a:p>
        </p:txBody>
      </p:sp>
      <p:sp>
        <p:nvSpPr>
          <p:cNvPr id="5" name="4 Serbest Form"/>
          <p:cNvSpPr>
            <a:spLocks/>
          </p:cNvSpPr>
          <p:nvPr/>
        </p:nvSpPr>
        <p:spPr bwMode="auto">
          <a:xfrm rot="21435692">
            <a:off x="-20847" y="220009"/>
            <a:ext cx="9162797" cy="64776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white"/>
              </a:solidFill>
              <a:latin typeface="Verdana"/>
              <a:cs typeface="+mn-cs"/>
            </a:endParaRPr>
          </a:p>
        </p:txBody>
      </p:sp>
      <p:pic>
        <p:nvPicPr>
          <p:cNvPr id="6" name="12 Serbest Form"/>
          <p:cNvPicPr>
            <a:picLocks noChangeArrowheads="1"/>
          </p:cNvPicPr>
          <p:nvPr/>
        </p:nvPicPr>
        <p:blipFill>
          <a:blip r:embed="rId3" cstate="print"/>
          <a:srcRect/>
          <a:stretch>
            <a:fillRect/>
          </a:stretch>
        </p:blipFill>
        <p:spPr bwMode="auto">
          <a:xfrm>
            <a:off x="-14283" y="36513"/>
            <a:ext cx="9156701" cy="912812"/>
          </a:xfrm>
          <a:prstGeom prst="rect">
            <a:avLst/>
          </a:prstGeom>
          <a:noFill/>
          <a:ln w="9525">
            <a:noFill/>
            <a:miter lim="800000"/>
            <a:headEnd/>
            <a:tailEnd/>
          </a:ln>
        </p:spPr>
      </p:pic>
      <p:pic>
        <p:nvPicPr>
          <p:cNvPr id="7" name="Picture 22" descr="logo"/>
          <p:cNvPicPr>
            <a:picLocks noChangeAspect="1" noChangeArrowheads="1"/>
          </p:cNvPicPr>
          <p:nvPr userDrawn="1"/>
        </p:nvPicPr>
        <p:blipFill>
          <a:blip r:embed="rId4" cstate="print"/>
          <a:srcRect/>
          <a:stretch>
            <a:fillRect/>
          </a:stretch>
        </p:blipFill>
        <p:spPr bwMode="auto">
          <a:xfrm>
            <a:off x="3635375" y="895350"/>
            <a:ext cx="1873250" cy="877888"/>
          </a:xfrm>
          <a:prstGeom prst="rect">
            <a:avLst/>
          </a:prstGeom>
          <a:noFill/>
          <a:ln w="9525">
            <a:noFill/>
            <a:miter lim="800000"/>
            <a:headEnd/>
            <a:tailEnd/>
          </a:ln>
        </p:spPr>
      </p:pic>
      <p:sp>
        <p:nvSpPr>
          <p:cNvPr id="8" name="Freeform 23"/>
          <p:cNvSpPr>
            <a:spLocks/>
          </p:cNvSpPr>
          <p:nvPr userDrawn="1"/>
        </p:nvSpPr>
        <p:spPr bwMode="auto">
          <a:xfrm>
            <a:off x="-44447"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alpha val="0"/>
                </a:srgbClr>
              </a:gs>
            </a:gsLst>
            <a:lin ang="0" scaled="1"/>
          </a:gradFill>
          <a:ln w="9525">
            <a:noFill/>
            <a:round/>
            <a:headEnd/>
            <a:tailEnd/>
          </a:ln>
        </p:spPr>
        <p:txBody>
          <a:bodyPr/>
          <a:lstStyle/>
          <a:p>
            <a:pPr>
              <a:defRPr/>
            </a:pPr>
            <a:endParaRPr lang="tr-TR">
              <a:solidFill>
                <a:prstClr val="white"/>
              </a:solidFill>
            </a:endParaRPr>
          </a:p>
        </p:txBody>
      </p:sp>
      <p:sp>
        <p:nvSpPr>
          <p:cNvPr id="54283" name="8 Başlık Yer Tutucusu"/>
          <p:cNvSpPr>
            <a:spLocks noGrp="1"/>
          </p:cNvSpPr>
          <p:nvPr>
            <p:ph type="ctrTitle"/>
          </p:nvPr>
        </p:nvSpPr>
        <p:spPr>
          <a:xfrm>
            <a:off x="685800" y="2492450"/>
            <a:ext cx="7772400" cy="1108075"/>
          </a:xfrm>
        </p:spPr>
        <p:txBody>
          <a:bodyPr tIns="45720" anchor="b"/>
          <a:lstStyle>
            <a:lvl1pPr algn="ctr">
              <a:defRPr smtClean="0">
                <a:solidFill>
                  <a:srgbClr val="013A81"/>
                </a:solidFill>
              </a:defRPr>
            </a:lvl1pPr>
          </a:lstStyle>
          <a:p>
            <a:r>
              <a:rPr lang="tr-TR" smtClean="0"/>
              <a:t>Asıl başlık stili için tıklatın</a:t>
            </a:r>
          </a:p>
        </p:txBody>
      </p:sp>
      <p:sp>
        <p:nvSpPr>
          <p:cNvPr id="54284" name="29 Metin Yer Tutucusu"/>
          <p:cNvSpPr>
            <a:spLocks noGrp="1"/>
          </p:cNvSpPr>
          <p:nvPr>
            <p:ph type="subTitle" idx="1"/>
          </p:nvPr>
        </p:nvSpPr>
        <p:spPr>
          <a:xfrm>
            <a:off x="1371600" y="3886200"/>
            <a:ext cx="6400800" cy="1752600"/>
          </a:xfrm>
        </p:spPr>
        <p:txBody>
          <a:bodyPr/>
          <a:lstStyle>
            <a:lvl1pPr marL="0" indent="0" algn="ctr">
              <a:buFont typeface="Wingdings 2" pitchFamily="18" charset="2"/>
              <a:buNone/>
              <a:defRPr smtClean="0"/>
            </a:lvl1pPr>
          </a:lstStyle>
          <a:p>
            <a:r>
              <a:rPr lang="tr-TR" smtClean="0"/>
              <a:t>Asıl alt başlık stilini düzenlemek için tıklatın</a:t>
            </a:r>
          </a:p>
        </p:txBody>
      </p:sp>
      <p:sp>
        <p:nvSpPr>
          <p:cNvPr id="9" name="3 Veri Yer Tutucusu"/>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FE28ADE3-7F82-408C-A3E7-13163994A1E6}" type="datetime1">
              <a:rPr lang="tr-TR" smtClean="0"/>
              <a:pPr>
                <a:defRPr/>
              </a:pPr>
              <a:t>15.11.2015</a:t>
            </a:fld>
            <a:endParaRPr lang="tr-TR" dirty="0"/>
          </a:p>
        </p:txBody>
      </p:sp>
      <p:sp>
        <p:nvSpPr>
          <p:cNvPr id="10" name="4 Altbilgi Yer Tutucusu"/>
          <p:cNvSpPr>
            <a:spLocks noGrp="1"/>
          </p:cNvSpPr>
          <p:nvPr>
            <p:ph type="ftr" sz="quarter" idx="11"/>
          </p:nvPr>
        </p:nvSpPr>
        <p:spPr>
          <a:xfrm>
            <a:off x="3124200" y="6245225"/>
            <a:ext cx="2895600" cy="476250"/>
          </a:xfrm>
        </p:spPr>
        <p:txBody>
          <a:bodyPr/>
          <a:lstStyle>
            <a:lvl1pPr>
              <a:defRPr>
                <a:solidFill>
                  <a:srgbClr val="013A81"/>
                </a:solidFill>
                <a:latin typeface="Constantia" pitchFamily="18" charset="0"/>
              </a:defRPr>
            </a:lvl1pPr>
          </a:lstStyle>
          <a:p>
            <a:pPr>
              <a:defRPr/>
            </a:pPr>
            <a:endParaRPr lang="tr-TR"/>
          </a:p>
        </p:txBody>
      </p:sp>
      <p:sp>
        <p:nvSpPr>
          <p:cNvPr id="11" name="5 Slayt Numarası Yer Tutucusu"/>
          <p:cNvSpPr>
            <a:spLocks noGrp="1"/>
          </p:cNvSpPr>
          <p:nvPr>
            <p:ph type="sldNum" sz="quarter" idx="12"/>
          </p:nvPr>
        </p:nvSpPr>
        <p:spPr>
          <a:xfrm>
            <a:off x="6553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1BB0935B-0025-4D4B-93C5-BB82E9704791}" type="slidenum">
              <a:rPr lang="tr-TR"/>
              <a:pPr>
                <a:defRPr/>
              </a:pPr>
              <a:t>‹#›</a:t>
            </a:fld>
            <a:endParaRPr lang="tr-TR" dirty="0"/>
          </a:p>
        </p:txBody>
      </p:sp>
    </p:spTree>
    <p:extLst>
      <p:ext uri="{BB962C8B-B14F-4D97-AF65-F5344CB8AC3E}">
        <p14:creationId xmlns:p14="http://schemas.microsoft.com/office/powerpoint/2010/main" val="72861117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7 Serbest Form"/>
          <p:cNvSpPr>
            <a:spLocks/>
          </p:cNvSpPr>
          <p:nvPr userDrawn="1"/>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solidFill>
                <a:prstClr val="white"/>
              </a:solidFill>
            </a:endParaRPr>
          </a:p>
        </p:txBody>
      </p:sp>
      <p:sp>
        <p:nvSpPr>
          <p:cNvPr id="5" name="Freeform 27"/>
          <p:cNvSpPr>
            <a:spLocks/>
          </p:cNvSpPr>
          <p:nvPr userDrawn="1"/>
        </p:nvSpPr>
        <p:spPr bwMode="auto">
          <a:xfrm>
            <a:off x="-44447"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a:solidFill>
                <a:prstClr val="white"/>
              </a:solidFill>
            </a:endParaRPr>
          </a:p>
        </p:txBody>
      </p:sp>
      <p:pic>
        <p:nvPicPr>
          <p:cNvPr id="6" name="12 Serbest Form"/>
          <p:cNvPicPr>
            <a:picLocks noChangeArrowheads="1"/>
          </p:cNvPicPr>
          <p:nvPr userDrawn="1"/>
        </p:nvPicPr>
        <p:blipFill>
          <a:blip r:embed="rId2" cstate="print"/>
          <a:srcRect/>
          <a:stretch>
            <a:fillRect/>
          </a:stretch>
        </p:blipFill>
        <p:spPr bwMode="auto">
          <a:xfrm>
            <a:off x="-14283" y="28575"/>
            <a:ext cx="9156701" cy="912813"/>
          </a:xfrm>
          <a:prstGeom prst="rect">
            <a:avLst/>
          </a:prstGeom>
          <a:noFill/>
          <a:ln w="9525">
            <a:noFill/>
            <a:miter lim="800000"/>
            <a:headEnd/>
            <a:tailEnd/>
          </a:ln>
        </p:spPr>
      </p:pic>
      <p:pic>
        <p:nvPicPr>
          <p:cNvPr id="7" name="11 Serbest Form"/>
          <p:cNvPicPr>
            <a:picLocks noChangeArrowheads="1"/>
          </p:cNvPicPr>
          <p:nvPr userDrawn="1"/>
        </p:nvPicPr>
        <p:blipFill>
          <a:blip r:embed="rId3" cstate="print"/>
          <a:srcRect/>
          <a:stretch>
            <a:fillRect/>
          </a:stretch>
        </p:blipFill>
        <p:spPr bwMode="auto">
          <a:xfrm>
            <a:off x="-7938" y="-14288"/>
            <a:ext cx="9137651" cy="1046163"/>
          </a:xfrm>
          <a:prstGeom prst="rect">
            <a:avLst/>
          </a:prstGeom>
          <a:noFill/>
          <a:ln w="9525">
            <a:noFill/>
            <a:miter lim="800000"/>
            <a:headEnd/>
            <a:tailEnd/>
          </a:ln>
        </p:spPr>
      </p:pic>
      <p:pic>
        <p:nvPicPr>
          <p:cNvPr id="8" name="Picture 24" descr="logo2"/>
          <p:cNvPicPr>
            <a:picLocks noChangeAspect="1" noChangeArrowheads="1"/>
          </p:cNvPicPr>
          <p:nvPr userDrawn="1"/>
        </p:nvPicPr>
        <p:blipFill>
          <a:blip r:embed="rId4" cstate="print"/>
          <a:srcRect/>
          <a:stretch>
            <a:fillRect/>
          </a:stretch>
        </p:blipFill>
        <p:spPr bwMode="auto">
          <a:xfrm>
            <a:off x="107956" y="115888"/>
            <a:ext cx="1368425" cy="641350"/>
          </a:xfrm>
          <a:prstGeom prst="rect">
            <a:avLst/>
          </a:prstGeom>
          <a:noFill/>
          <a:ln w="9525">
            <a:noFill/>
            <a:miter lim="800000"/>
            <a:headEnd/>
            <a:tailEnd/>
          </a:ln>
        </p:spPr>
      </p:pic>
      <p:sp>
        <p:nvSpPr>
          <p:cNvPr id="2" name="1 Başlık"/>
          <p:cNvSpPr>
            <a:spLocks noGrp="1"/>
          </p:cNvSpPr>
          <p:nvPr>
            <p:ph type="title"/>
          </p:nvPr>
        </p:nvSpPr>
        <p:spPr>
          <a:xfrm>
            <a:off x="428602" y="1066412"/>
            <a:ext cx="8286808" cy="790952"/>
          </a:xfrm>
          <a:ln>
            <a:noFill/>
          </a:ln>
        </p:spPr>
        <p:txBody>
          <a:bodyPr anchor="b">
            <a:noAutofit/>
            <a:scene3d>
              <a:camera prst="orthographicFront"/>
              <a:lightRig rig="freezing" dir="t">
                <a:rot lat="0" lon="0" rev="5640000"/>
              </a:lightRig>
            </a:scene3d>
            <a:sp3d prstMaterial="flat">
              <a:bevelT w="38100" h="38100"/>
            </a:sp3d>
          </a:bodyPr>
          <a:lstStyle>
            <a:lvl1pPr algn="l" rtl="0">
              <a:spcBef>
                <a:spcPct val="0"/>
              </a:spcBef>
              <a:buNone/>
              <a:defRPr lang="en-US" sz="5000" b="1" cap="none" baseline="0" dirty="0">
                <a:ln w="635">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tr-TR" dirty="0" smtClean="0"/>
              <a:t>Asıl başlık stili için tıklatın</a:t>
            </a:r>
            <a:endParaRPr lang="en-US" dirty="0"/>
          </a:p>
        </p:txBody>
      </p:sp>
      <p:sp>
        <p:nvSpPr>
          <p:cNvPr id="3" name="2 Metin Yer Tutucusu"/>
          <p:cNvSpPr>
            <a:spLocks noGrp="1"/>
          </p:cNvSpPr>
          <p:nvPr>
            <p:ph type="body" idx="1"/>
          </p:nvPr>
        </p:nvSpPr>
        <p:spPr>
          <a:xfrm>
            <a:off x="428602" y="2000240"/>
            <a:ext cx="8286808" cy="4286280"/>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dirty="0" smtClean="0"/>
              <a:t>Asıl metin stillerini düzenlemek için tıklatın</a:t>
            </a:r>
          </a:p>
        </p:txBody>
      </p:sp>
      <p:sp>
        <p:nvSpPr>
          <p:cNvPr id="9" name="3 Veri Yer Tutucusu"/>
          <p:cNvSpPr>
            <a:spLocks noGrp="1"/>
          </p:cNvSpPr>
          <p:nvPr>
            <p:ph type="dt" sz="half" idx="10"/>
          </p:nvPr>
        </p:nvSpPr>
        <p:spPr/>
        <p:txBody>
          <a:bodyPr/>
          <a:lstStyle>
            <a:lvl1pPr>
              <a:defRPr/>
            </a:lvl1pPr>
          </a:lstStyle>
          <a:p>
            <a:pPr>
              <a:defRPr/>
            </a:pPr>
            <a:fld id="{951DCF53-D9AA-43EB-86BD-9EC8C2860784}" type="datetime1">
              <a:rPr lang="tr-TR" smtClean="0">
                <a:solidFill>
                  <a:srgbClr val="DEDEDE">
                    <a:shade val="90000"/>
                  </a:srgbClr>
                </a:solidFill>
              </a:rPr>
              <a:pPr>
                <a:defRPr/>
              </a:pPr>
              <a:t>15.11.2015</a:t>
            </a:fld>
            <a:endParaRPr lang="tr-TR" dirty="0">
              <a:solidFill>
                <a:srgbClr val="DEDEDE">
                  <a:shade val="90000"/>
                </a:srgbClr>
              </a:solidFill>
            </a:endParaRPr>
          </a:p>
        </p:txBody>
      </p:sp>
      <p:sp>
        <p:nvSpPr>
          <p:cNvPr id="10" name="4 Altbilgi Yer Tutucusu"/>
          <p:cNvSpPr>
            <a:spLocks noGrp="1"/>
          </p:cNvSpPr>
          <p:nvPr>
            <p:ph type="ftr" sz="quarter" idx="11"/>
          </p:nvPr>
        </p:nvSpPr>
        <p:spPr/>
        <p:txBody>
          <a:bodyPr/>
          <a:lstStyle>
            <a:lvl1pPr>
              <a:defRPr/>
            </a:lvl1pPr>
          </a:lstStyle>
          <a:p>
            <a:pPr>
              <a:defRPr/>
            </a:pPr>
            <a:endParaRPr lang="tr-TR"/>
          </a:p>
        </p:txBody>
      </p:sp>
      <p:sp>
        <p:nvSpPr>
          <p:cNvPr id="11" name="5 Slayt Numarası Yer Tutucusu"/>
          <p:cNvSpPr>
            <a:spLocks noGrp="1"/>
          </p:cNvSpPr>
          <p:nvPr>
            <p:ph type="sldNum" sz="quarter" idx="12"/>
          </p:nvPr>
        </p:nvSpPr>
        <p:spPr/>
        <p:txBody>
          <a:bodyPr/>
          <a:lstStyle>
            <a:lvl1pPr>
              <a:defRPr/>
            </a:lvl1pPr>
          </a:lstStyle>
          <a:p>
            <a:pPr>
              <a:defRPr/>
            </a:pPr>
            <a:fld id="{8167AF51-E52E-4B29-B85F-6DF48687F103}" type="slidenum">
              <a:rPr lang="tr-TR">
                <a:solidFill>
                  <a:srgbClr val="DEDEDE">
                    <a:shade val="90000"/>
                  </a:srgbClr>
                </a:solidFill>
              </a:rPr>
              <a:pPr>
                <a:defRPr/>
              </a:pPr>
              <a:t>‹#›</a:t>
            </a:fld>
            <a:endParaRPr lang="tr-TR" dirty="0">
              <a:solidFill>
                <a:srgbClr val="DEDEDE">
                  <a:shade val="90000"/>
                </a:srgbClr>
              </a:solidFill>
            </a:endParaRPr>
          </a:p>
        </p:txBody>
      </p:sp>
    </p:spTree>
    <p:extLst>
      <p:ext uri="{BB962C8B-B14F-4D97-AF65-F5344CB8AC3E}">
        <p14:creationId xmlns:p14="http://schemas.microsoft.com/office/powerpoint/2010/main" val="2536142499"/>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ki İçerik">
    <p:spTree>
      <p:nvGrpSpPr>
        <p:cNvPr id="1" name=""/>
        <p:cNvGrpSpPr/>
        <p:nvPr/>
      </p:nvGrpSpPr>
      <p:grpSpPr>
        <a:xfrm>
          <a:off x="0" y="0"/>
          <a:ext cx="0" cy="0"/>
          <a:chOff x="0" y="0"/>
          <a:chExt cx="0" cy="0"/>
        </a:xfrm>
      </p:grpSpPr>
      <p:sp>
        <p:nvSpPr>
          <p:cNvPr id="5" name="4 Serbest Form"/>
          <p:cNvSpPr>
            <a:spLocks/>
          </p:cNvSpPr>
          <p:nvPr userDrawn="1"/>
        </p:nvSpPr>
        <p:spPr bwMode="auto">
          <a:xfrm>
            <a:off x="4389444"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solidFill>
                <a:prstClr val="white"/>
              </a:solidFill>
            </a:endParaRPr>
          </a:p>
        </p:txBody>
      </p:sp>
      <p:sp>
        <p:nvSpPr>
          <p:cNvPr id="6" name="Freeform 27"/>
          <p:cNvSpPr>
            <a:spLocks/>
          </p:cNvSpPr>
          <p:nvPr userDrawn="1"/>
        </p:nvSpPr>
        <p:spPr bwMode="auto">
          <a:xfrm>
            <a:off x="-36513"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a:solidFill>
                <a:prstClr val="white"/>
              </a:solidFill>
            </a:endParaRPr>
          </a:p>
        </p:txBody>
      </p:sp>
      <p:pic>
        <p:nvPicPr>
          <p:cNvPr id="7" name="12 Serbest Form"/>
          <p:cNvPicPr>
            <a:picLocks noChangeArrowheads="1"/>
          </p:cNvPicPr>
          <p:nvPr userDrawn="1"/>
        </p:nvPicPr>
        <p:blipFill>
          <a:blip r:embed="rId2" cstate="print"/>
          <a:srcRect/>
          <a:stretch>
            <a:fillRect/>
          </a:stretch>
        </p:blipFill>
        <p:spPr bwMode="auto">
          <a:xfrm>
            <a:off x="-6350" y="28575"/>
            <a:ext cx="9156700" cy="912813"/>
          </a:xfrm>
          <a:prstGeom prst="rect">
            <a:avLst/>
          </a:prstGeom>
          <a:noFill/>
          <a:ln w="9525">
            <a:noFill/>
            <a:miter lim="800000"/>
            <a:headEnd/>
            <a:tailEnd/>
          </a:ln>
        </p:spPr>
      </p:pic>
      <p:pic>
        <p:nvPicPr>
          <p:cNvPr id="8" name="11 Serbest Form"/>
          <p:cNvPicPr>
            <a:picLocks noChangeArrowheads="1"/>
          </p:cNvPicPr>
          <p:nvPr userDrawn="1"/>
        </p:nvPicPr>
        <p:blipFill>
          <a:blip r:embed="rId3" cstate="print"/>
          <a:srcRect/>
          <a:stretch>
            <a:fillRect/>
          </a:stretch>
        </p:blipFill>
        <p:spPr bwMode="auto">
          <a:xfrm>
            <a:off x="1" y="-14288"/>
            <a:ext cx="9137650" cy="1046163"/>
          </a:xfrm>
          <a:prstGeom prst="rect">
            <a:avLst/>
          </a:prstGeom>
          <a:noFill/>
          <a:ln w="9525">
            <a:noFill/>
            <a:miter lim="800000"/>
            <a:headEnd/>
            <a:tailEnd/>
          </a:ln>
        </p:spPr>
      </p:pic>
      <p:pic>
        <p:nvPicPr>
          <p:cNvPr id="9" name="Picture 24" descr="logo2"/>
          <p:cNvPicPr>
            <a:picLocks noChangeAspect="1" noChangeArrowheads="1"/>
          </p:cNvPicPr>
          <p:nvPr userDrawn="1"/>
        </p:nvPicPr>
        <p:blipFill>
          <a:blip r:embed="rId4" cstate="print"/>
          <a:srcRect/>
          <a:stretch>
            <a:fillRect/>
          </a:stretch>
        </p:blipFill>
        <p:spPr bwMode="auto">
          <a:xfrm>
            <a:off x="115888" y="115888"/>
            <a:ext cx="1368425" cy="641350"/>
          </a:xfrm>
          <a:prstGeom prst="rect">
            <a:avLst/>
          </a:prstGeom>
          <a:noFill/>
          <a:ln w="9525">
            <a:noFill/>
            <a:miter lim="800000"/>
            <a:headEnd/>
            <a:tailEnd/>
          </a:ln>
        </p:spPr>
      </p:pic>
      <p:sp>
        <p:nvSpPr>
          <p:cNvPr id="10" name="Right Arrow 15"/>
          <p:cNvSpPr/>
          <p:nvPr userDrawn="1"/>
        </p:nvSpPr>
        <p:spPr>
          <a:xfrm>
            <a:off x="4408523" y="3702055"/>
            <a:ext cx="3270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6"/>
          <p:cNvSpPr/>
          <p:nvPr userDrawn="1"/>
        </p:nvSpPr>
        <p:spPr>
          <a:xfrm>
            <a:off x="502302" y="1397993"/>
            <a:ext cx="3538149" cy="584775"/>
          </a:xfrm>
          <a:prstGeom prst="rect">
            <a:avLst/>
          </a:prstGeom>
          <a:noFill/>
        </p:spPr>
        <p:txBody>
          <a:bodyPr wrap="none">
            <a:spAutoFit/>
          </a:bodyPr>
          <a:lstStyle/>
          <a:p>
            <a:pPr algn="ctr" fontAlgn="auto">
              <a:spcBef>
                <a:spcPts val="0"/>
              </a:spcBef>
              <a:spcAft>
                <a:spcPts val="0"/>
              </a:spcAft>
              <a:defRPr/>
            </a:pPr>
            <a:r>
              <a:rPr lang="tr-TR" sz="3200" b="1" dirty="0">
                <a:ln w="12700">
                  <a:solidFill>
                    <a:srgbClr val="DEDEDE">
                      <a:satMod val="155000"/>
                    </a:srgbClr>
                  </a:solidFill>
                  <a:prstDash val="solid"/>
                </a:ln>
                <a:solidFill>
                  <a:srgbClr val="424456">
                    <a:tint val="85000"/>
                    <a:satMod val="155000"/>
                  </a:srgbClr>
                </a:solidFill>
                <a:latin typeface="Verdana"/>
                <a:cs typeface="+mn-cs"/>
              </a:rPr>
              <a:t>Mevcut Durum</a:t>
            </a:r>
            <a:endParaRPr lang="en-US" sz="3200" b="1" dirty="0">
              <a:ln w="12700">
                <a:solidFill>
                  <a:srgbClr val="DEDEDE">
                    <a:satMod val="155000"/>
                  </a:srgbClr>
                </a:solidFill>
                <a:prstDash val="solid"/>
              </a:ln>
              <a:solidFill>
                <a:srgbClr val="424456">
                  <a:tint val="85000"/>
                  <a:satMod val="155000"/>
                </a:srgbClr>
              </a:solidFill>
              <a:latin typeface="Verdana"/>
              <a:cs typeface="+mn-cs"/>
            </a:endParaRPr>
          </a:p>
        </p:txBody>
      </p:sp>
      <p:sp>
        <p:nvSpPr>
          <p:cNvPr id="12" name="Rectangle 17"/>
          <p:cNvSpPr/>
          <p:nvPr userDrawn="1"/>
        </p:nvSpPr>
        <p:spPr>
          <a:xfrm>
            <a:off x="5698136" y="1397993"/>
            <a:ext cx="2233305" cy="584775"/>
          </a:xfrm>
          <a:prstGeom prst="rect">
            <a:avLst/>
          </a:prstGeom>
          <a:noFill/>
        </p:spPr>
        <p:txBody>
          <a:bodyPr wrap="none">
            <a:spAutoFit/>
          </a:bodyPr>
          <a:lstStyle/>
          <a:p>
            <a:pPr algn="ctr" fontAlgn="auto">
              <a:spcBef>
                <a:spcPts val="0"/>
              </a:spcBef>
              <a:spcAft>
                <a:spcPts val="0"/>
              </a:spcAft>
              <a:defRPr/>
            </a:pPr>
            <a:r>
              <a:rPr lang="tr-TR" sz="3200" b="1" dirty="0">
                <a:ln w="12700">
                  <a:solidFill>
                    <a:srgbClr val="DEDEDE">
                      <a:satMod val="155000"/>
                    </a:srgbClr>
                  </a:solidFill>
                  <a:prstDash val="solid"/>
                </a:ln>
                <a:solidFill>
                  <a:srgbClr val="424456">
                    <a:tint val="85000"/>
                    <a:satMod val="155000"/>
                  </a:srgbClr>
                </a:solidFill>
                <a:latin typeface="Verdana"/>
                <a:cs typeface="+mn-cs"/>
              </a:rPr>
              <a:t>Yeni Hali</a:t>
            </a:r>
            <a:endParaRPr lang="en-US" sz="3200" b="1" dirty="0">
              <a:ln w="12700">
                <a:solidFill>
                  <a:srgbClr val="DEDEDE">
                    <a:satMod val="155000"/>
                  </a:srgbClr>
                </a:solidFill>
                <a:prstDash val="solid"/>
              </a:ln>
              <a:solidFill>
                <a:srgbClr val="424456">
                  <a:tint val="85000"/>
                  <a:satMod val="155000"/>
                </a:srgbClr>
              </a:solidFill>
              <a:latin typeface="Verdana"/>
              <a:cs typeface="+mn-cs"/>
            </a:endParaRPr>
          </a:p>
        </p:txBody>
      </p:sp>
      <p:sp>
        <p:nvSpPr>
          <p:cNvPr id="3" name="Content Placeholder 2"/>
          <p:cNvSpPr>
            <a:spLocks noGrp="1"/>
          </p:cNvSpPr>
          <p:nvPr>
            <p:ph sz="half" idx="1"/>
          </p:nvPr>
        </p:nvSpPr>
        <p:spPr>
          <a:xfrm>
            <a:off x="323528" y="1912519"/>
            <a:ext cx="4038600" cy="4525963"/>
          </a:xfrm>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81872" y="1912519"/>
            <a:ext cx="4038600" cy="4525963"/>
          </a:xfrm>
          <a:noFill/>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1 Başlık"/>
          <p:cNvSpPr>
            <a:spLocks noGrp="1"/>
          </p:cNvSpPr>
          <p:nvPr>
            <p:ph type="title"/>
          </p:nvPr>
        </p:nvSpPr>
        <p:spPr>
          <a:xfrm>
            <a:off x="581002" y="621824"/>
            <a:ext cx="8286808" cy="790952"/>
          </a:xfrm>
          <a:ln>
            <a:noFill/>
          </a:ln>
        </p:spPr>
        <p:txBody>
          <a:bodyPr anchor="b">
            <a:noAutofit/>
            <a:scene3d>
              <a:camera prst="orthographicFront"/>
              <a:lightRig rig="freezing" dir="t">
                <a:rot lat="0" lon="0" rev="5640000"/>
              </a:lightRig>
            </a:scene3d>
            <a:sp3d prstMaterial="flat">
              <a:bevelT w="38100" h="38100"/>
            </a:sp3d>
          </a:bodyPr>
          <a:lstStyle>
            <a:lvl1pPr algn="ctr" rtl="0">
              <a:spcBef>
                <a:spcPct val="0"/>
              </a:spcBef>
              <a:buNone/>
              <a:defRPr lang="en-US" sz="4000" b="1" kern="1200" dirty="0">
                <a:ln w="635">
                  <a:noFill/>
                </a:ln>
                <a:solidFill>
                  <a:srgbClr val="00AEEB"/>
                </a:solidFill>
                <a:effectLst>
                  <a:outerShdw blurRad="38100" dist="38100" dir="2700000" algn="tl">
                    <a:srgbClr val="C0C0C0"/>
                  </a:outerShdw>
                </a:effectLst>
                <a:latin typeface="Arial" charset="0"/>
                <a:ea typeface="+mj-ea"/>
                <a:cs typeface="+mj-cs"/>
              </a:defRPr>
            </a:lvl1pPr>
          </a:lstStyle>
          <a:p>
            <a:r>
              <a:rPr lang="tr-TR" smtClean="0"/>
              <a:t>Asıl başlık stili için tıklatın</a:t>
            </a:r>
            <a:endParaRPr lang="en-US" dirty="0"/>
          </a:p>
        </p:txBody>
      </p:sp>
      <p:sp>
        <p:nvSpPr>
          <p:cNvPr id="14" name="Date Placeholder 4"/>
          <p:cNvSpPr>
            <a:spLocks noGrp="1"/>
          </p:cNvSpPr>
          <p:nvPr>
            <p:ph type="dt" sz="half" idx="10"/>
          </p:nvPr>
        </p:nvSpPr>
        <p:spPr/>
        <p:txBody>
          <a:bodyPr/>
          <a:lstStyle>
            <a:lvl1pPr>
              <a:defRPr/>
            </a:lvl1pPr>
          </a:lstStyle>
          <a:p>
            <a:pPr>
              <a:defRPr/>
            </a:pPr>
            <a:fld id="{7B98B986-0BBD-4752-BBE7-A1963FBFE399}" type="datetime1">
              <a:rPr lang="tr-TR" smtClean="0">
                <a:solidFill>
                  <a:srgbClr val="DEDEDE">
                    <a:shade val="90000"/>
                  </a:srgbClr>
                </a:solidFill>
              </a:rPr>
              <a:pPr>
                <a:defRPr/>
              </a:pPr>
              <a:t>15.11.2015</a:t>
            </a:fld>
            <a:endParaRPr lang="en-US">
              <a:solidFill>
                <a:srgbClr val="DEDEDE">
                  <a:shade val="90000"/>
                </a:srgbClr>
              </a:solidFill>
            </a:endParaRPr>
          </a:p>
        </p:txBody>
      </p:sp>
      <p:sp>
        <p:nvSpPr>
          <p:cNvPr id="15" name="Footer Placeholder 5"/>
          <p:cNvSpPr>
            <a:spLocks noGrp="1"/>
          </p:cNvSpPr>
          <p:nvPr>
            <p:ph type="ftr" sz="quarter" idx="11"/>
          </p:nvPr>
        </p:nvSpPr>
        <p:spPr/>
        <p:txBody>
          <a:bodyPr/>
          <a:lstStyle>
            <a:lvl1pPr>
              <a:defRPr/>
            </a:lvl1pPr>
          </a:lstStyle>
          <a:p>
            <a:pPr>
              <a:defRPr/>
            </a:pPr>
            <a:endParaRPr lang="en-US"/>
          </a:p>
        </p:txBody>
      </p:sp>
      <p:sp>
        <p:nvSpPr>
          <p:cNvPr id="16" name="Slide Number Placeholder 6"/>
          <p:cNvSpPr>
            <a:spLocks noGrp="1"/>
          </p:cNvSpPr>
          <p:nvPr>
            <p:ph type="sldNum" sz="quarter" idx="12"/>
          </p:nvPr>
        </p:nvSpPr>
        <p:spPr/>
        <p:txBody>
          <a:bodyPr/>
          <a:lstStyle>
            <a:lvl1pPr>
              <a:defRPr/>
            </a:lvl1pPr>
          </a:lstStyle>
          <a:p>
            <a:pPr>
              <a:defRPr/>
            </a:pPr>
            <a:fld id="{F62CCA71-C368-4C73-808D-5D4479FB0548}" type="slidenum">
              <a:rPr lang="en-US">
                <a:solidFill>
                  <a:srgbClr val="DEDEDE">
                    <a:shade val="90000"/>
                  </a:srgbClr>
                </a:solidFill>
              </a:rPr>
              <a:pPr>
                <a:defRPr/>
              </a:pPr>
              <a:t>‹#›</a:t>
            </a:fld>
            <a:endParaRPr lang="en-US">
              <a:solidFill>
                <a:srgbClr val="DEDEDE">
                  <a:shade val="90000"/>
                </a:srgbClr>
              </a:solidFill>
            </a:endParaRPr>
          </a:p>
        </p:txBody>
      </p:sp>
    </p:spTree>
    <p:extLst>
      <p:ext uri="{BB962C8B-B14F-4D97-AF65-F5344CB8AC3E}">
        <p14:creationId xmlns:p14="http://schemas.microsoft.com/office/powerpoint/2010/main" val="341571465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smtClean="0"/>
            </a:lvl1pPr>
          </a:lstStyle>
          <a:p>
            <a:pPr>
              <a:defRPr/>
            </a:pPr>
            <a:fld id="{39622486-F60C-4CEE-9F83-2DE404551CDA}" type="datetime1">
              <a:rPr lang="tr-TR" smtClean="0"/>
              <a:pPr>
                <a:defRPr/>
              </a:pPr>
              <a:t>15.11.2015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vl1pPr>
          </a:lstStyle>
          <a:p>
            <a:pPr>
              <a:defRPr/>
            </a:pPr>
            <a:fld id="{4A7BE65A-2402-4214-83E0-C7E99FC4370B}" type="slidenum">
              <a:rPr lang="tr-TR" smtClean="0"/>
              <a:pPr>
                <a:defRPr/>
              </a:pPr>
              <a:t>‹#›</a:t>
            </a:fld>
            <a:endParaRPr lang="tr-TR"/>
          </a:p>
        </p:txBody>
      </p:sp>
    </p:spTree>
    <p:extLst>
      <p:ext uri="{BB962C8B-B14F-4D97-AF65-F5344CB8AC3E}">
        <p14:creationId xmlns:p14="http://schemas.microsoft.com/office/powerpoint/2010/main" val="140966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smtClean="0"/>
            </a:lvl1pPr>
          </a:lstStyle>
          <a:p>
            <a:pPr>
              <a:defRPr/>
            </a:pPr>
            <a:fld id="{7402E3E2-1BB5-4119-8B11-B1F2E732D313}" type="datetime1">
              <a:rPr lang="tr-TR" smtClean="0"/>
              <a:pPr>
                <a:defRPr/>
              </a:pPr>
              <a:t>15.11.2015</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en-US"/>
          </a:p>
        </p:txBody>
      </p:sp>
      <p:sp>
        <p:nvSpPr>
          <p:cNvPr id="6" name="Slayt Numarası Yer Tutucusu 5"/>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422091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smtClean="0"/>
            </a:lvl1pPr>
          </a:lstStyle>
          <a:p>
            <a:pPr>
              <a:defRPr/>
            </a:pPr>
            <a:fld id="{A6C62CF0-7EB8-4808-87DA-E11173AD3B71}" type="datetime1">
              <a:rPr lang="tr-TR" smtClean="0"/>
              <a:pPr>
                <a:defRPr/>
              </a:pPr>
              <a:t>15.11.2015</a:t>
            </a:fld>
            <a:endParaRPr lang="en-US"/>
          </a:p>
        </p:txBody>
      </p:sp>
      <p:sp>
        <p:nvSpPr>
          <p:cNvPr id="6" name="Altbilgi Yer Tutucusu 5"/>
          <p:cNvSpPr>
            <a:spLocks noGrp="1"/>
          </p:cNvSpPr>
          <p:nvPr>
            <p:ph type="ftr" sz="quarter" idx="11"/>
          </p:nvPr>
        </p:nvSpPr>
        <p:spPr/>
        <p:txBody>
          <a:bodyPr/>
          <a:lstStyle>
            <a:lvl1pPr>
              <a:defRPr/>
            </a:lvl1pPr>
          </a:lstStyle>
          <a:p>
            <a:pPr>
              <a:defRPr/>
            </a:pPr>
            <a:endParaRPr lang="en-US"/>
          </a:p>
        </p:txBody>
      </p:sp>
      <p:sp>
        <p:nvSpPr>
          <p:cNvPr id="7" name="Slayt Numarası Yer Tutucusu 6"/>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59322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smtClean="0"/>
            </a:lvl1pPr>
          </a:lstStyle>
          <a:p>
            <a:pPr>
              <a:defRPr/>
            </a:pPr>
            <a:fld id="{56F88331-1FB8-49EC-8FBF-DA4E59305D0B}" type="datetime1">
              <a:rPr lang="tr-TR" smtClean="0"/>
              <a:pPr>
                <a:defRPr/>
              </a:pPr>
              <a:t>15.11.2015</a:t>
            </a:fld>
            <a:endParaRPr lang="en-US"/>
          </a:p>
        </p:txBody>
      </p:sp>
      <p:sp>
        <p:nvSpPr>
          <p:cNvPr id="8" name="Altbilgi Yer Tutucusu 7"/>
          <p:cNvSpPr>
            <a:spLocks noGrp="1"/>
          </p:cNvSpPr>
          <p:nvPr>
            <p:ph type="ftr" sz="quarter" idx="11"/>
          </p:nvPr>
        </p:nvSpPr>
        <p:spPr/>
        <p:txBody>
          <a:bodyPr/>
          <a:lstStyle>
            <a:lvl1pPr>
              <a:defRPr/>
            </a:lvl1pPr>
          </a:lstStyle>
          <a:p>
            <a:pPr>
              <a:defRPr/>
            </a:pPr>
            <a:endParaRPr lang="en-US"/>
          </a:p>
        </p:txBody>
      </p:sp>
      <p:sp>
        <p:nvSpPr>
          <p:cNvPr id="9" name="Slayt Numarası Yer Tutucusu 8"/>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159233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smtClean="0"/>
            </a:lvl1pPr>
          </a:lstStyle>
          <a:p>
            <a:pPr>
              <a:defRPr/>
            </a:pPr>
            <a:fld id="{BBA94B42-75BF-4B8E-B9BD-AA6E1C1A7171}" type="datetime1">
              <a:rPr lang="tr-TR" smtClean="0"/>
              <a:pPr>
                <a:defRPr/>
              </a:pPr>
              <a:t>15.11.2015</a:t>
            </a:fld>
            <a:endParaRPr lang="en-US"/>
          </a:p>
        </p:txBody>
      </p:sp>
      <p:sp>
        <p:nvSpPr>
          <p:cNvPr id="4" name="Altbilgi Yer Tutucusu 3"/>
          <p:cNvSpPr>
            <a:spLocks noGrp="1"/>
          </p:cNvSpPr>
          <p:nvPr>
            <p:ph type="ftr" sz="quarter" idx="11"/>
          </p:nvPr>
        </p:nvSpPr>
        <p:spPr/>
        <p:txBody>
          <a:bodyPr/>
          <a:lstStyle>
            <a:lvl1pPr>
              <a:defRPr/>
            </a:lvl1pPr>
          </a:lstStyle>
          <a:p>
            <a:pPr>
              <a:defRPr/>
            </a:pPr>
            <a:endParaRPr lang="en-US"/>
          </a:p>
        </p:txBody>
      </p:sp>
      <p:sp>
        <p:nvSpPr>
          <p:cNvPr id="5" name="Slayt Numarası Yer Tutucusu 4"/>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396693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smtClean="0"/>
            </a:lvl1pPr>
          </a:lstStyle>
          <a:p>
            <a:pPr>
              <a:defRPr/>
            </a:pPr>
            <a:fld id="{6401BBC1-53A9-4F77-A937-47A996A50B4E}" type="datetime1">
              <a:rPr lang="tr-TR" smtClean="0"/>
              <a:pPr>
                <a:defRPr/>
              </a:pPr>
              <a:t>15.11.2015</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3"/>
          <p:cNvSpPr>
            <a:spLocks noGrp="1"/>
          </p:cNvSpPr>
          <p:nvPr>
            <p:ph type="sldNum" sz="quarter" idx="12"/>
          </p:nvPr>
        </p:nvSpPr>
        <p:spPr/>
        <p:txBody>
          <a:bodyPr/>
          <a:lstStyle>
            <a:lvl1pPr>
              <a:defRPr smtClean="0"/>
            </a:lvl1pPr>
          </a:lstStyle>
          <a:p>
            <a:pPr>
              <a:defRPr/>
            </a:pPr>
            <a:fld id="{8CA88AB2-E2D6-41AE-89B0-6CCC3FA8B790}" type="slidenum">
              <a:rPr lang="tr-TR" smtClean="0"/>
              <a:pPr>
                <a:defRPr/>
              </a:pPr>
              <a:t>‹#›</a:t>
            </a:fld>
            <a:endParaRPr lang="tr-TR"/>
          </a:p>
        </p:txBody>
      </p:sp>
    </p:spTree>
    <p:extLst>
      <p:ext uri="{BB962C8B-B14F-4D97-AF65-F5344CB8AC3E}">
        <p14:creationId xmlns:p14="http://schemas.microsoft.com/office/powerpoint/2010/main" val="319449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smtClean="0"/>
            </a:lvl1pPr>
          </a:lstStyle>
          <a:p>
            <a:pPr>
              <a:defRPr/>
            </a:pPr>
            <a:fld id="{CCF97EEB-B1E5-41AF-A280-34B9A9C75BEA}" type="datetime1">
              <a:rPr lang="tr-TR" smtClean="0"/>
              <a:pPr>
                <a:defRPr/>
              </a:pPr>
              <a:t>15.11.2015</a:t>
            </a:fld>
            <a:endParaRPr lang="en-US"/>
          </a:p>
        </p:txBody>
      </p:sp>
      <p:sp>
        <p:nvSpPr>
          <p:cNvPr id="6" name="Altbilgi Yer Tutucusu 5"/>
          <p:cNvSpPr>
            <a:spLocks noGrp="1"/>
          </p:cNvSpPr>
          <p:nvPr>
            <p:ph type="ftr" sz="quarter" idx="11"/>
          </p:nvPr>
        </p:nvSpPr>
        <p:spPr/>
        <p:txBody>
          <a:bodyPr/>
          <a:lstStyle>
            <a:lvl1pPr>
              <a:defRPr/>
            </a:lvl1pPr>
          </a:lstStyle>
          <a:p>
            <a:pPr>
              <a:defRPr/>
            </a:pPr>
            <a:endParaRPr lang="en-US"/>
          </a:p>
        </p:txBody>
      </p:sp>
      <p:sp>
        <p:nvSpPr>
          <p:cNvPr id="7" name="Slayt Numarası Yer Tutucusu 6"/>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220043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smtClean="0"/>
            </a:lvl1pPr>
          </a:lstStyle>
          <a:p>
            <a:pPr>
              <a:defRPr/>
            </a:pPr>
            <a:fld id="{C16D3C9E-D633-4FB8-80E8-FF384ABA179F}" type="datetime1">
              <a:rPr lang="tr-TR" smtClean="0"/>
              <a:pPr>
                <a:defRPr/>
              </a:pPr>
              <a:t>15.11.2015</a:t>
            </a:fld>
            <a:endParaRPr lang="en-US"/>
          </a:p>
        </p:txBody>
      </p:sp>
      <p:sp>
        <p:nvSpPr>
          <p:cNvPr id="6" name="Altbilgi Yer Tutucusu 5"/>
          <p:cNvSpPr>
            <a:spLocks noGrp="1"/>
          </p:cNvSpPr>
          <p:nvPr>
            <p:ph type="ftr" sz="quarter" idx="11"/>
          </p:nvPr>
        </p:nvSpPr>
        <p:spPr/>
        <p:txBody>
          <a:bodyPr/>
          <a:lstStyle>
            <a:lvl1pPr>
              <a:defRPr/>
            </a:lvl1pPr>
          </a:lstStyle>
          <a:p>
            <a:pPr>
              <a:defRPr/>
            </a:pPr>
            <a:endParaRPr lang="en-US"/>
          </a:p>
        </p:txBody>
      </p:sp>
      <p:sp>
        <p:nvSpPr>
          <p:cNvPr id="7" name="Slayt Numarası Yer Tutucusu 6"/>
          <p:cNvSpPr>
            <a:spLocks noGrp="1"/>
          </p:cNvSpPr>
          <p:nvPr>
            <p:ph type="sldNum" sz="quarter" idx="12"/>
          </p:nvPr>
        </p:nvSpPr>
        <p:spPr/>
        <p:txBody>
          <a:bodyPr/>
          <a:lstStyle>
            <a:lvl1pPr>
              <a:defRPr smtClean="0"/>
            </a:lvl1pPr>
          </a:lstStyle>
          <a:p>
            <a:pPr>
              <a:defRPr/>
            </a:pPr>
            <a:fld id="{FBAE2619-6985-467D-AEC3-6625E8C6B09D}" type="slidenum">
              <a:rPr lang="en-US" smtClean="0"/>
              <a:pPr>
                <a:defRPr/>
              </a:pPr>
              <a:t>‹#›</a:t>
            </a:fld>
            <a:endParaRPr lang="en-US"/>
          </a:p>
        </p:txBody>
      </p:sp>
    </p:spTree>
    <p:extLst>
      <p:ext uri="{BB962C8B-B14F-4D97-AF65-F5344CB8AC3E}">
        <p14:creationId xmlns:p14="http://schemas.microsoft.com/office/powerpoint/2010/main" val="283329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100000">
              <a:srgbClr val="FFFFFF"/>
            </a:gs>
          </a:gsLst>
          <a:lin ang="5400000" scaled="1"/>
        </a:gradFill>
        <a:effectLst/>
      </p:bgPr>
    </p:bg>
    <p:spTree>
      <p:nvGrpSpPr>
        <p:cNvPr id="1" name=""/>
        <p:cNvGrpSpPr/>
        <p:nvPr/>
      </p:nvGrpSpPr>
      <p:grpSpPr>
        <a:xfrm>
          <a:off x="0" y="0"/>
          <a:ext cx="0" cy="0"/>
          <a:chOff x="0" y="0"/>
          <a:chExt cx="0" cy="0"/>
        </a:xfrm>
      </p:grpSpPr>
      <p:sp>
        <p:nvSpPr>
          <p:cNvPr id="7" name="7 Serbest Form"/>
          <p:cNvSpPr>
            <a:spLocks/>
          </p:cNvSpPr>
          <p:nvPr/>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a:p>
        </p:txBody>
      </p:sp>
      <p:sp>
        <p:nvSpPr>
          <p:cNvPr id="8" name="Freeform 27"/>
          <p:cNvSpPr>
            <a:spLocks/>
          </p:cNvSpPr>
          <p:nvPr/>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a:p>
        </p:txBody>
      </p:sp>
      <p:pic>
        <p:nvPicPr>
          <p:cNvPr id="63492" name="12 Serbest Form"/>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288" y="28575"/>
            <a:ext cx="915670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11 Serbest Form"/>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38" y="-14288"/>
            <a:ext cx="91376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4" descr="logo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7950"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8 Başlık Yer Tutucusu"/>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63496" name="29 Metin Yer Tutucusu"/>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2" name="3 Veri Yer Tutucusu"/>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cs typeface="+mn-cs"/>
              </a:defRPr>
            </a:lvl1pPr>
          </a:lstStyle>
          <a:p>
            <a:pPr>
              <a:defRPr/>
            </a:pPr>
            <a:fld id="{99BB7F8C-AC4F-4EBC-91DD-A9AE83FEF188}" type="datetime1">
              <a:rPr lang="tr-TR" smtClean="0"/>
              <a:pPr>
                <a:defRPr/>
              </a:pPr>
              <a:t>15.11.2015</a:t>
            </a:fld>
            <a:endParaRPr lang="en-US"/>
          </a:p>
        </p:txBody>
      </p:sp>
      <p:sp>
        <p:nvSpPr>
          <p:cNvPr id="13" name="4 Altbilgi Yer Tutucusu"/>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4D4D4"/>
                </a:solidFill>
                <a:latin typeface="+mn-lt"/>
              </a:defRPr>
            </a:lvl1pPr>
          </a:lstStyle>
          <a:p>
            <a:pPr>
              <a:defRPr/>
            </a:pPr>
            <a:endParaRPr lang="en-US"/>
          </a:p>
        </p:txBody>
      </p:sp>
      <p:sp>
        <p:nvSpPr>
          <p:cNvPr id="17" name="5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cs typeface="+mn-cs"/>
              </a:defRPr>
            </a:lvl1pPr>
          </a:lstStyle>
          <a:p>
            <a:pPr>
              <a:defRPr/>
            </a:pPr>
            <a:fld id="{FBAE2619-6985-467D-AEC3-6625E8C6B09D}"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24" r:id="rId13"/>
  </p:sldLayoutIdLst>
  <p:hf hdr="0" ftr="0" dt="0"/>
  <p:txStyles>
    <p:titleStyle>
      <a:lvl1pPr algn="ctr" rtl="0" eaLnBrk="1" fontAlgn="base" hangingPunct="1">
        <a:spcBef>
          <a:spcPct val="0"/>
        </a:spcBef>
        <a:spcAft>
          <a:spcPct val="0"/>
        </a:spcAft>
        <a:defRPr sz="3600" b="1">
          <a:solidFill>
            <a:srgbClr val="00AEEB"/>
          </a:solidFill>
          <a:latin typeface="+mj-lt"/>
          <a:ea typeface="+mj-ea"/>
          <a:cs typeface="+mj-cs"/>
        </a:defRPr>
      </a:lvl1pPr>
      <a:lvl2pPr algn="ctr" rtl="0" eaLnBrk="1" fontAlgn="base" hangingPunct="1">
        <a:spcBef>
          <a:spcPct val="0"/>
        </a:spcBef>
        <a:spcAft>
          <a:spcPct val="0"/>
        </a:spcAft>
        <a:defRPr sz="3600" b="1">
          <a:solidFill>
            <a:srgbClr val="00AEEB"/>
          </a:solidFill>
          <a:latin typeface="Arial" charset="0"/>
        </a:defRPr>
      </a:lvl2pPr>
      <a:lvl3pPr algn="ctr" rtl="0" eaLnBrk="1" fontAlgn="base" hangingPunct="1">
        <a:spcBef>
          <a:spcPct val="0"/>
        </a:spcBef>
        <a:spcAft>
          <a:spcPct val="0"/>
        </a:spcAft>
        <a:defRPr sz="3600" b="1">
          <a:solidFill>
            <a:srgbClr val="00AEEB"/>
          </a:solidFill>
          <a:latin typeface="Arial" charset="0"/>
        </a:defRPr>
      </a:lvl3pPr>
      <a:lvl4pPr algn="ctr" rtl="0" eaLnBrk="1" fontAlgn="base" hangingPunct="1">
        <a:spcBef>
          <a:spcPct val="0"/>
        </a:spcBef>
        <a:spcAft>
          <a:spcPct val="0"/>
        </a:spcAft>
        <a:defRPr sz="3600" b="1">
          <a:solidFill>
            <a:srgbClr val="00AEEB"/>
          </a:solidFill>
          <a:latin typeface="Arial" charset="0"/>
        </a:defRPr>
      </a:lvl4pPr>
      <a:lvl5pPr algn="ctr" rtl="0" eaLnBrk="1" fontAlgn="base" hangingPunct="1">
        <a:spcBef>
          <a:spcPct val="0"/>
        </a:spcBef>
        <a:spcAft>
          <a:spcPct val="0"/>
        </a:spcAft>
        <a:defRPr sz="3600" b="1">
          <a:solidFill>
            <a:srgbClr val="00AEEB"/>
          </a:solidFill>
          <a:latin typeface="Arial" charset="0"/>
        </a:defRPr>
      </a:lvl5pPr>
      <a:lvl6pPr marL="457200" algn="ctr" rtl="0" eaLnBrk="1" fontAlgn="base" hangingPunct="1">
        <a:spcBef>
          <a:spcPct val="0"/>
        </a:spcBef>
        <a:spcAft>
          <a:spcPct val="0"/>
        </a:spcAft>
        <a:defRPr sz="3600" b="1">
          <a:solidFill>
            <a:srgbClr val="00AEEB"/>
          </a:solidFill>
          <a:latin typeface="Arial" charset="0"/>
        </a:defRPr>
      </a:lvl6pPr>
      <a:lvl7pPr marL="914400" algn="ctr" rtl="0" eaLnBrk="1" fontAlgn="base" hangingPunct="1">
        <a:spcBef>
          <a:spcPct val="0"/>
        </a:spcBef>
        <a:spcAft>
          <a:spcPct val="0"/>
        </a:spcAft>
        <a:defRPr sz="3600" b="1">
          <a:solidFill>
            <a:srgbClr val="00AEEB"/>
          </a:solidFill>
          <a:latin typeface="Arial" charset="0"/>
        </a:defRPr>
      </a:lvl7pPr>
      <a:lvl8pPr marL="1371600" algn="ctr" rtl="0" eaLnBrk="1" fontAlgn="base" hangingPunct="1">
        <a:spcBef>
          <a:spcPct val="0"/>
        </a:spcBef>
        <a:spcAft>
          <a:spcPct val="0"/>
        </a:spcAft>
        <a:defRPr sz="3600" b="1">
          <a:solidFill>
            <a:srgbClr val="00AEEB"/>
          </a:solidFill>
          <a:latin typeface="Arial" charset="0"/>
        </a:defRPr>
      </a:lvl8pPr>
      <a:lvl9pPr marL="1828800" algn="ctr" rtl="0" eaLnBrk="1" fontAlgn="base" hangingPunct="1">
        <a:spcBef>
          <a:spcPct val="0"/>
        </a:spcBef>
        <a:spcAft>
          <a:spcPct val="0"/>
        </a:spcAft>
        <a:defRPr sz="3600" b="1">
          <a:solidFill>
            <a:srgbClr val="00AEEB"/>
          </a:solidFill>
          <a:latin typeface="Arial" charset="0"/>
        </a:defRPr>
      </a:lvl9pPr>
    </p:titleStyle>
    <p:bodyStyle>
      <a:lvl1pPr marL="273050" indent="-273050" algn="l" rtl="0" eaLnBrk="1" fontAlgn="base" hangingPunct="1">
        <a:spcBef>
          <a:spcPct val="20000"/>
        </a:spcBef>
        <a:spcAft>
          <a:spcPct val="0"/>
        </a:spcAft>
        <a:buClr>
          <a:srgbClr val="013A81"/>
        </a:buClr>
        <a:buSzPct val="95000"/>
        <a:buFont typeface="Wingdings 2" pitchFamily="18" charset="2"/>
        <a:buChar char=""/>
        <a:defRPr sz="2600">
          <a:solidFill>
            <a:srgbClr val="013A81"/>
          </a:solidFill>
          <a:latin typeface="+mn-lt"/>
          <a:ea typeface="+mn-ea"/>
          <a:cs typeface="+mn-cs"/>
        </a:defRPr>
      </a:lvl1pPr>
      <a:lvl2pPr marL="639763" indent="-246063" algn="l" rtl="0" eaLnBrk="1" fontAlgn="base" hangingPunct="1">
        <a:spcBef>
          <a:spcPct val="20000"/>
        </a:spcBef>
        <a:spcAft>
          <a:spcPct val="0"/>
        </a:spcAft>
        <a:buClr>
          <a:srgbClr val="00AEEB"/>
        </a:buClr>
        <a:buFont typeface="Wingdings 2" pitchFamily="18" charset="2"/>
        <a:buChar char=""/>
        <a:defRPr sz="2400">
          <a:solidFill>
            <a:srgbClr val="013A81"/>
          </a:solidFill>
          <a:latin typeface="+mn-lt"/>
        </a:defRPr>
      </a:lvl2pPr>
      <a:lvl3pPr marL="914400" indent="-246063" algn="l" rtl="0" eaLnBrk="1" fontAlgn="base" hangingPunct="1">
        <a:spcBef>
          <a:spcPct val="20000"/>
        </a:spcBef>
        <a:spcAft>
          <a:spcPct val="0"/>
        </a:spcAft>
        <a:buClr>
          <a:srgbClr val="00AEEB"/>
        </a:buClr>
        <a:buFont typeface="Wingdings 2" pitchFamily="18" charset="2"/>
        <a:buChar char=""/>
        <a:defRPr sz="2100">
          <a:solidFill>
            <a:srgbClr val="013A81"/>
          </a:solidFill>
          <a:latin typeface="+mn-lt"/>
        </a:defRPr>
      </a:lvl3pPr>
      <a:lvl4pPr marL="1187450"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4pPr>
      <a:lvl5pPr marL="14620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5pPr>
      <a:lvl6pPr marL="19192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6pPr>
      <a:lvl7pPr marL="23764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7pPr>
      <a:lvl8pPr marL="28336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8pPr>
      <a:lvl9pPr marL="32908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100000">
              <a:srgbClr val="FFFFFF"/>
            </a:gs>
          </a:gsLst>
          <a:lin ang="5400000" scaled="1"/>
        </a:gradFill>
        <a:effectLst/>
      </p:bgPr>
    </p:bg>
    <p:spTree>
      <p:nvGrpSpPr>
        <p:cNvPr id="1" name=""/>
        <p:cNvGrpSpPr/>
        <p:nvPr/>
      </p:nvGrpSpPr>
      <p:grpSpPr>
        <a:xfrm>
          <a:off x="0" y="0"/>
          <a:ext cx="0" cy="0"/>
          <a:chOff x="0" y="0"/>
          <a:chExt cx="0" cy="0"/>
        </a:xfrm>
      </p:grpSpPr>
      <p:sp>
        <p:nvSpPr>
          <p:cNvPr id="4111" name="8 Başlık Yer Tutucusu"/>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4112" name="29 Metin Yer Tutucusu"/>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3"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cs typeface="+mn-cs"/>
              </a:defRPr>
            </a:lvl1pPr>
          </a:lstStyle>
          <a:p>
            <a:pPr>
              <a:defRPr/>
            </a:pPr>
            <a:fld id="{8F5F213D-697A-437D-A8AD-D4DECCB02D56}" type="datetime1">
              <a:rPr lang="tr-TR" smtClean="0"/>
              <a:pPr>
                <a:defRPr/>
              </a:pPr>
              <a:t>15.11.2015</a:t>
            </a:fld>
            <a:endParaRPr lang="en-US"/>
          </a:p>
        </p:txBody>
      </p:sp>
      <p:sp>
        <p:nvSpPr>
          <p:cNvPr id="24" name="Footer Placeholder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4D4D4"/>
                </a:solidFill>
                <a:latin typeface="+mn-lt"/>
              </a:defRPr>
            </a:lvl1pPr>
          </a:lstStyle>
          <a:p>
            <a:pPr>
              <a:defRPr/>
            </a:pPr>
            <a:endParaRPr lang="en-US"/>
          </a:p>
        </p:txBody>
      </p:sp>
      <p:sp>
        <p:nvSpPr>
          <p:cNvPr id="25" name="Slide Number Placeholder 6"/>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cs typeface="+mn-cs"/>
              </a:defRPr>
            </a:lvl1pPr>
          </a:lstStyle>
          <a:p>
            <a:pPr>
              <a:defRPr/>
            </a:pPr>
            <a:fld id="{FBAE2619-6985-467D-AEC3-6625E8C6B0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9" r:id="rId1"/>
  </p:sldLayoutIdLst>
  <p:hf hdr="0" ftr="0" dt="0"/>
  <p:txStyles>
    <p:titleStyle>
      <a:lvl1pPr algn="ctr" rtl="0" eaLnBrk="1" fontAlgn="base" hangingPunct="1">
        <a:spcBef>
          <a:spcPct val="0"/>
        </a:spcBef>
        <a:spcAft>
          <a:spcPct val="0"/>
        </a:spcAft>
        <a:defRPr sz="3600" b="1">
          <a:solidFill>
            <a:srgbClr val="00AEEB"/>
          </a:solidFill>
          <a:latin typeface="+mj-lt"/>
          <a:ea typeface="+mj-ea"/>
          <a:cs typeface="+mj-cs"/>
        </a:defRPr>
      </a:lvl1pPr>
      <a:lvl2pPr algn="ctr" rtl="0" eaLnBrk="1" fontAlgn="base" hangingPunct="1">
        <a:spcBef>
          <a:spcPct val="0"/>
        </a:spcBef>
        <a:spcAft>
          <a:spcPct val="0"/>
        </a:spcAft>
        <a:defRPr sz="3600" b="1">
          <a:solidFill>
            <a:srgbClr val="00AEEB"/>
          </a:solidFill>
          <a:latin typeface="Arial" charset="0"/>
        </a:defRPr>
      </a:lvl2pPr>
      <a:lvl3pPr algn="ctr" rtl="0" eaLnBrk="1" fontAlgn="base" hangingPunct="1">
        <a:spcBef>
          <a:spcPct val="0"/>
        </a:spcBef>
        <a:spcAft>
          <a:spcPct val="0"/>
        </a:spcAft>
        <a:defRPr sz="3600" b="1">
          <a:solidFill>
            <a:srgbClr val="00AEEB"/>
          </a:solidFill>
          <a:latin typeface="Arial" charset="0"/>
        </a:defRPr>
      </a:lvl3pPr>
      <a:lvl4pPr algn="ctr" rtl="0" eaLnBrk="1" fontAlgn="base" hangingPunct="1">
        <a:spcBef>
          <a:spcPct val="0"/>
        </a:spcBef>
        <a:spcAft>
          <a:spcPct val="0"/>
        </a:spcAft>
        <a:defRPr sz="3600" b="1">
          <a:solidFill>
            <a:srgbClr val="00AEEB"/>
          </a:solidFill>
          <a:latin typeface="Arial" charset="0"/>
        </a:defRPr>
      </a:lvl4pPr>
      <a:lvl5pPr algn="ctr" rtl="0" eaLnBrk="1" fontAlgn="base" hangingPunct="1">
        <a:spcBef>
          <a:spcPct val="0"/>
        </a:spcBef>
        <a:spcAft>
          <a:spcPct val="0"/>
        </a:spcAft>
        <a:defRPr sz="3600" b="1">
          <a:solidFill>
            <a:srgbClr val="00AEEB"/>
          </a:solidFill>
          <a:latin typeface="Arial" charset="0"/>
        </a:defRPr>
      </a:lvl5pPr>
      <a:lvl6pPr marL="457200" algn="ctr" rtl="0" eaLnBrk="1" fontAlgn="base" hangingPunct="1">
        <a:spcBef>
          <a:spcPct val="0"/>
        </a:spcBef>
        <a:spcAft>
          <a:spcPct val="0"/>
        </a:spcAft>
        <a:defRPr sz="3600" b="1">
          <a:solidFill>
            <a:srgbClr val="00AEEB"/>
          </a:solidFill>
          <a:latin typeface="Arial" charset="0"/>
        </a:defRPr>
      </a:lvl6pPr>
      <a:lvl7pPr marL="914400" algn="ctr" rtl="0" eaLnBrk="1" fontAlgn="base" hangingPunct="1">
        <a:spcBef>
          <a:spcPct val="0"/>
        </a:spcBef>
        <a:spcAft>
          <a:spcPct val="0"/>
        </a:spcAft>
        <a:defRPr sz="3600" b="1">
          <a:solidFill>
            <a:srgbClr val="00AEEB"/>
          </a:solidFill>
          <a:latin typeface="Arial" charset="0"/>
        </a:defRPr>
      </a:lvl7pPr>
      <a:lvl8pPr marL="1371600" algn="ctr" rtl="0" eaLnBrk="1" fontAlgn="base" hangingPunct="1">
        <a:spcBef>
          <a:spcPct val="0"/>
        </a:spcBef>
        <a:spcAft>
          <a:spcPct val="0"/>
        </a:spcAft>
        <a:defRPr sz="3600" b="1">
          <a:solidFill>
            <a:srgbClr val="00AEEB"/>
          </a:solidFill>
          <a:latin typeface="Arial" charset="0"/>
        </a:defRPr>
      </a:lvl8pPr>
      <a:lvl9pPr marL="1828800" algn="ctr" rtl="0" eaLnBrk="1" fontAlgn="base" hangingPunct="1">
        <a:spcBef>
          <a:spcPct val="0"/>
        </a:spcBef>
        <a:spcAft>
          <a:spcPct val="0"/>
        </a:spcAft>
        <a:defRPr sz="3600" b="1">
          <a:solidFill>
            <a:srgbClr val="00AEEB"/>
          </a:solidFill>
          <a:latin typeface="Arial" charset="0"/>
        </a:defRPr>
      </a:lvl9pPr>
    </p:titleStyle>
    <p:bodyStyle>
      <a:lvl1pPr marL="273050" indent="-273050" algn="l" rtl="0" eaLnBrk="1" fontAlgn="base" hangingPunct="1">
        <a:spcBef>
          <a:spcPct val="20000"/>
        </a:spcBef>
        <a:spcAft>
          <a:spcPct val="0"/>
        </a:spcAft>
        <a:buClr>
          <a:srgbClr val="013A81"/>
        </a:buClr>
        <a:buSzPct val="95000"/>
        <a:buFont typeface="Wingdings 2" pitchFamily="18" charset="2"/>
        <a:buChar char=""/>
        <a:defRPr sz="2600">
          <a:solidFill>
            <a:srgbClr val="013A81"/>
          </a:solidFill>
          <a:latin typeface="+mn-lt"/>
          <a:ea typeface="+mn-ea"/>
          <a:cs typeface="+mn-cs"/>
        </a:defRPr>
      </a:lvl1pPr>
      <a:lvl2pPr marL="639763" indent="-246063" algn="l" rtl="0" eaLnBrk="1" fontAlgn="base" hangingPunct="1">
        <a:spcBef>
          <a:spcPct val="20000"/>
        </a:spcBef>
        <a:spcAft>
          <a:spcPct val="0"/>
        </a:spcAft>
        <a:buClr>
          <a:srgbClr val="00AEEB"/>
        </a:buClr>
        <a:buFont typeface="Wingdings 2" pitchFamily="18" charset="2"/>
        <a:buChar char=""/>
        <a:defRPr sz="2400">
          <a:solidFill>
            <a:srgbClr val="013A81"/>
          </a:solidFill>
          <a:latin typeface="+mn-lt"/>
        </a:defRPr>
      </a:lvl2pPr>
      <a:lvl3pPr marL="914400" indent="-246063" algn="l" rtl="0" eaLnBrk="1" fontAlgn="base" hangingPunct="1">
        <a:spcBef>
          <a:spcPct val="20000"/>
        </a:spcBef>
        <a:spcAft>
          <a:spcPct val="0"/>
        </a:spcAft>
        <a:buClr>
          <a:srgbClr val="00AEEB"/>
        </a:buClr>
        <a:buFont typeface="Wingdings 2" pitchFamily="18" charset="2"/>
        <a:buChar char=""/>
        <a:defRPr sz="2100">
          <a:solidFill>
            <a:srgbClr val="013A81"/>
          </a:solidFill>
          <a:latin typeface="+mn-lt"/>
        </a:defRPr>
      </a:lvl3pPr>
      <a:lvl4pPr marL="1187450"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4pPr>
      <a:lvl5pPr marL="14620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5pPr>
      <a:lvl6pPr marL="19192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6pPr>
      <a:lvl7pPr marL="23764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7pPr>
      <a:lvl8pPr marL="28336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8pPr>
      <a:lvl9pPr marL="32908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sp>
        <p:nvSpPr>
          <p:cNvPr id="1026"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1027" name="29 Metin Yer Tutucusu"/>
          <p:cNvSpPr>
            <a:spLocks noGrp="1"/>
          </p:cNvSpPr>
          <p:nvPr>
            <p:ph type="body" idx="1"/>
          </p:nvPr>
        </p:nvSpPr>
        <p:spPr bwMode="auto">
          <a:xfrm>
            <a:off x="457200" y="1935166"/>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3 Veri Yer Tutucusu"/>
          <p:cNvSpPr>
            <a:spLocks noGrp="1"/>
          </p:cNvSpPr>
          <p:nvPr>
            <p:ph type="dt" sz="half" idx="2"/>
          </p:nvPr>
        </p:nvSpPr>
        <p:spPr>
          <a:xfrm>
            <a:off x="457200" y="635642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cs typeface="+mn-cs"/>
              </a:defRPr>
            </a:lvl1pPr>
          </a:lstStyle>
          <a:p>
            <a:pPr>
              <a:defRPr/>
            </a:pPr>
            <a:fld id="{A09B908D-1729-45AC-97BC-36E974ABE701}" type="datetime1">
              <a:rPr lang="tr-TR" smtClean="0">
                <a:solidFill>
                  <a:srgbClr val="DEDEDE">
                    <a:shade val="90000"/>
                  </a:srgbClr>
                </a:solidFill>
              </a:rPr>
              <a:pPr>
                <a:defRPr/>
              </a:pPr>
              <a:t>15.11.2015</a:t>
            </a:fld>
            <a:endParaRPr lang="tr-TR" dirty="0">
              <a:solidFill>
                <a:srgbClr val="DEDEDE">
                  <a:shade val="90000"/>
                </a:srgbClr>
              </a:solidFill>
            </a:endParaRPr>
          </a:p>
        </p:txBody>
      </p:sp>
      <p:sp>
        <p:nvSpPr>
          <p:cNvPr id="15" name="4 Altbilgi Yer Tutucusu"/>
          <p:cNvSpPr>
            <a:spLocks noGrp="1"/>
          </p:cNvSpPr>
          <p:nvPr>
            <p:ph type="ftr" sz="quarter" idx="3"/>
          </p:nvPr>
        </p:nvSpPr>
        <p:spPr>
          <a:xfrm>
            <a:off x="2667000" y="635642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4D4D4"/>
                </a:solidFill>
                <a:latin typeface="Verdana" pitchFamily="34" charset="0"/>
                <a:cs typeface="Arial" charset="0"/>
              </a:defRPr>
            </a:lvl1pPr>
          </a:lstStyle>
          <a:p>
            <a:pPr>
              <a:defRPr/>
            </a:pPr>
            <a:endParaRPr lang="tr-TR"/>
          </a:p>
        </p:txBody>
      </p:sp>
      <p:sp>
        <p:nvSpPr>
          <p:cNvPr id="16" name="5 Slayt Numarası Yer Tutucusu"/>
          <p:cNvSpPr>
            <a:spLocks noGrp="1"/>
          </p:cNvSpPr>
          <p:nvPr>
            <p:ph type="sldNum" sz="quarter" idx="4"/>
          </p:nvPr>
        </p:nvSpPr>
        <p:spPr>
          <a:xfrm>
            <a:off x="7924800" y="635642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cs typeface="+mn-cs"/>
              </a:defRPr>
            </a:lvl1pPr>
          </a:lstStyle>
          <a:p>
            <a:pPr>
              <a:defRPr/>
            </a:pPr>
            <a:fld id="{0348D424-1CE6-469A-B402-49220F853A4F}" type="slidenum">
              <a:rPr lang="tr-TR">
                <a:solidFill>
                  <a:srgbClr val="DEDEDE">
                    <a:shade val="90000"/>
                  </a:srgbClr>
                </a:solidFill>
              </a:rPr>
              <a:pPr>
                <a:defRPr/>
              </a:pPr>
              <a:t>‹#›</a:t>
            </a:fld>
            <a:endParaRPr lang="tr-TR" dirty="0">
              <a:solidFill>
                <a:srgbClr val="DEDEDE">
                  <a:shade val="90000"/>
                </a:srgbClr>
              </a:solidFill>
            </a:endParaRPr>
          </a:p>
        </p:txBody>
      </p:sp>
    </p:spTree>
    <p:extLst>
      <p:ext uri="{BB962C8B-B14F-4D97-AF65-F5344CB8AC3E}">
        <p14:creationId xmlns:p14="http://schemas.microsoft.com/office/powerpoint/2010/main" val="1018335205"/>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Lst>
  <p:transition>
    <p:wipe dir="r"/>
  </p:transition>
  <p:hf hdr="0" ftr="0" dt="0"/>
  <p:txStyles>
    <p:titleStyle>
      <a:lvl1pPr algn="ctr" rtl="0" eaLnBrk="0" fontAlgn="base" hangingPunct="0">
        <a:spcBef>
          <a:spcPct val="0"/>
        </a:spcBef>
        <a:spcAft>
          <a:spcPct val="0"/>
        </a:spcAft>
        <a:defRPr sz="3600" b="1" kern="1200">
          <a:solidFill>
            <a:srgbClr val="00AEEB"/>
          </a:solidFill>
          <a:latin typeface="+mj-lt"/>
          <a:ea typeface="+mj-ea"/>
          <a:cs typeface="+mj-cs"/>
        </a:defRPr>
      </a:lvl1pPr>
      <a:lvl2pPr algn="ctr" rtl="0" eaLnBrk="0" fontAlgn="base" hangingPunct="0">
        <a:spcBef>
          <a:spcPct val="0"/>
        </a:spcBef>
        <a:spcAft>
          <a:spcPct val="0"/>
        </a:spcAft>
        <a:defRPr sz="3600" b="1">
          <a:solidFill>
            <a:srgbClr val="00AEEB"/>
          </a:solidFill>
          <a:latin typeface="Arial" charset="0"/>
        </a:defRPr>
      </a:lvl2pPr>
      <a:lvl3pPr algn="ctr" rtl="0" eaLnBrk="0" fontAlgn="base" hangingPunct="0">
        <a:spcBef>
          <a:spcPct val="0"/>
        </a:spcBef>
        <a:spcAft>
          <a:spcPct val="0"/>
        </a:spcAft>
        <a:defRPr sz="3600" b="1">
          <a:solidFill>
            <a:srgbClr val="00AEEB"/>
          </a:solidFill>
          <a:latin typeface="Arial" charset="0"/>
        </a:defRPr>
      </a:lvl3pPr>
      <a:lvl4pPr algn="ctr" rtl="0" eaLnBrk="0" fontAlgn="base" hangingPunct="0">
        <a:spcBef>
          <a:spcPct val="0"/>
        </a:spcBef>
        <a:spcAft>
          <a:spcPct val="0"/>
        </a:spcAft>
        <a:defRPr sz="3600" b="1">
          <a:solidFill>
            <a:srgbClr val="00AEEB"/>
          </a:solidFill>
          <a:latin typeface="Arial" charset="0"/>
        </a:defRPr>
      </a:lvl4pPr>
      <a:lvl5pPr algn="ctr" rtl="0" eaLnBrk="0" fontAlgn="base" hangingPunct="0">
        <a:spcBef>
          <a:spcPct val="0"/>
        </a:spcBef>
        <a:spcAft>
          <a:spcPct val="0"/>
        </a:spcAft>
        <a:defRPr sz="3600" b="1">
          <a:solidFill>
            <a:srgbClr val="00AEEB"/>
          </a:solidFill>
          <a:latin typeface="Arial" charset="0"/>
        </a:defRPr>
      </a:lvl5pPr>
      <a:lvl6pPr marL="457200" algn="r" rtl="0" fontAlgn="base">
        <a:spcBef>
          <a:spcPct val="0"/>
        </a:spcBef>
        <a:spcAft>
          <a:spcPct val="0"/>
        </a:spcAft>
        <a:defRPr sz="3600" b="1">
          <a:solidFill>
            <a:srgbClr val="00AEEB"/>
          </a:solidFill>
          <a:latin typeface="Arial" charset="0"/>
        </a:defRPr>
      </a:lvl6pPr>
      <a:lvl7pPr marL="914400" algn="r" rtl="0" fontAlgn="base">
        <a:spcBef>
          <a:spcPct val="0"/>
        </a:spcBef>
        <a:spcAft>
          <a:spcPct val="0"/>
        </a:spcAft>
        <a:defRPr sz="3600" b="1">
          <a:solidFill>
            <a:srgbClr val="00AEEB"/>
          </a:solidFill>
          <a:latin typeface="Arial" charset="0"/>
        </a:defRPr>
      </a:lvl7pPr>
      <a:lvl8pPr marL="1371600" algn="r" rtl="0" fontAlgn="base">
        <a:spcBef>
          <a:spcPct val="0"/>
        </a:spcBef>
        <a:spcAft>
          <a:spcPct val="0"/>
        </a:spcAft>
        <a:defRPr sz="3600" b="1">
          <a:solidFill>
            <a:srgbClr val="00AEEB"/>
          </a:solidFill>
          <a:latin typeface="Arial" charset="0"/>
        </a:defRPr>
      </a:lvl8pPr>
      <a:lvl9pPr marL="1828800" algn="r" rtl="0" fontAlgn="base">
        <a:spcBef>
          <a:spcPct val="0"/>
        </a:spcBef>
        <a:spcAft>
          <a:spcPct val="0"/>
        </a:spcAft>
        <a:defRPr sz="3600" b="1">
          <a:solidFill>
            <a:srgbClr val="00AEEB"/>
          </a:solidFill>
          <a:latin typeface="Arial" charset="0"/>
        </a:defRPr>
      </a:lvl9pPr>
    </p:titleStyle>
    <p:body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ctrTitle"/>
          </p:nvPr>
        </p:nvSpPr>
        <p:spPr>
          <a:xfrm>
            <a:off x="395536" y="1916832"/>
            <a:ext cx="8496944" cy="4320480"/>
          </a:xfrm>
        </p:spPr>
        <p:txBody>
          <a:bodyPr>
            <a:scene3d>
              <a:camera prst="obliqueTopLeft"/>
              <a:lightRig rig="threePt" dir="t"/>
            </a:scene3d>
            <a:sp3d extrusionH="57150">
              <a:bevelT w="38100" h="38100"/>
            </a:sp3d>
          </a:bodyPr>
          <a:lstStyle/>
          <a:p>
            <a:pPr defTabSz="1749426" eaLnBrk="1" hangingPunct="1">
              <a:spcBef>
                <a:spcPct val="10000"/>
              </a:spcBef>
              <a:defRPr/>
            </a:pPr>
            <a:r>
              <a:rPr lang="tr-TR" sz="4000" dirty="0" smtClean="0">
                <a:solidFill>
                  <a:srgbClr val="C00000"/>
                </a:solidFill>
                <a:latin typeface="Times New Roman" pitchFamily="18" charset="0"/>
                <a:ea typeface="+mn-ea"/>
                <a:cs typeface="Times New Roman" pitchFamily="18" charset="0"/>
              </a:rPr>
              <a:t/>
            </a:r>
            <a:br>
              <a:rPr lang="tr-TR" sz="4000" dirty="0" smtClean="0">
                <a:solidFill>
                  <a:srgbClr val="C00000"/>
                </a:solidFill>
                <a:latin typeface="Times New Roman" pitchFamily="18" charset="0"/>
                <a:ea typeface="+mn-ea"/>
                <a:cs typeface="Times New Roman" pitchFamily="18" charset="0"/>
              </a:rPr>
            </a:br>
            <a:r>
              <a:rPr lang="tr-TR" sz="3200" dirty="0" smtClean="0"/>
              <a:t>ÇALIŞMA HAYATINDA ESNEK ÇALIŞMA UYGULAMALARI</a:t>
            </a:r>
            <a:r>
              <a:rPr lang="tr-TR" sz="3200" dirty="0"/>
              <a:t/>
            </a:r>
            <a:br>
              <a:rPr lang="tr-TR" sz="3200" dirty="0"/>
            </a:br>
            <a:r>
              <a:rPr lang="en-US" sz="3200" dirty="0" smtClean="0">
                <a:solidFill>
                  <a:srgbClr val="C00000"/>
                </a:solidFill>
                <a:latin typeface="Times New Roman" pitchFamily="18" charset="0"/>
                <a:ea typeface="+mn-ea"/>
                <a:cs typeface="Times New Roman" pitchFamily="18" charset="0"/>
              </a:rPr>
              <a:t/>
            </a:r>
            <a:br>
              <a:rPr lang="en-US" sz="3200" dirty="0" smtClean="0">
                <a:solidFill>
                  <a:srgbClr val="C00000"/>
                </a:solidFill>
                <a:latin typeface="Times New Roman" pitchFamily="18" charset="0"/>
                <a:ea typeface="+mn-ea"/>
                <a:cs typeface="Times New Roman" pitchFamily="18" charset="0"/>
              </a:rPr>
            </a:br>
            <a:r>
              <a:rPr lang="tr-TR" sz="1800" dirty="0">
                <a:solidFill>
                  <a:srgbClr val="C00000"/>
                </a:solidFill>
                <a:latin typeface="Times New Roman" pitchFamily="18" charset="0"/>
                <a:ea typeface="+mn-ea"/>
                <a:cs typeface="Times New Roman" pitchFamily="18" charset="0"/>
              </a:rPr>
              <a:t>Lütfi İNCİROĞLU</a:t>
            </a:r>
            <a:br>
              <a:rPr lang="tr-TR" sz="1800" dirty="0">
                <a:solidFill>
                  <a:srgbClr val="C00000"/>
                </a:solidFill>
                <a:latin typeface="Times New Roman" pitchFamily="18" charset="0"/>
                <a:ea typeface="+mn-ea"/>
                <a:cs typeface="Times New Roman" pitchFamily="18" charset="0"/>
              </a:rPr>
            </a:br>
            <a:r>
              <a:rPr lang="tr-TR" sz="1800" dirty="0" smtClean="0">
                <a:solidFill>
                  <a:srgbClr val="C00000"/>
                </a:solidFill>
                <a:latin typeface="Times New Roman" pitchFamily="18" charset="0"/>
                <a:ea typeface="+mn-ea"/>
                <a:cs typeface="Times New Roman" pitchFamily="18" charset="0"/>
              </a:rPr>
              <a:t> Çalışma Genel Müdür Yardımcısı</a:t>
            </a:r>
            <a:br>
              <a:rPr lang="tr-TR" sz="1800" dirty="0" smtClean="0">
                <a:solidFill>
                  <a:srgbClr val="C00000"/>
                </a:solidFill>
                <a:latin typeface="Times New Roman" pitchFamily="18" charset="0"/>
                <a:ea typeface="+mn-ea"/>
                <a:cs typeface="Times New Roman" pitchFamily="18" charset="0"/>
              </a:rPr>
            </a:br>
            <a:r>
              <a:rPr lang="tr-TR" sz="1800" dirty="0" smtClean="0">
                <a:solidFill>
                  <a:srgbClr val="C00000"/>
                </a:solidFill>
                <a:latin typeface="Times New Roman" pitchFamily="18" charset="0"/>
                <a:ea typeface="+mn-ea"/>
                <a:cs typeface="Times New Roman" pitchFamily="18" charset="0"/>
              </a:rPr>
              <a:t/>
            </a:r>
            <a:br>
              <a:rPr lang="tr-TR" sz="1800" dirty="0" smtClean="0">
                <a:solidFill>
                  <a:srgbClr val="C00000"/>
                </a:solidFill>
                <a:latin typeface="Times New Roman" pitchFamily="18" charset="0"/>
                <a:ea typeface="+mn-ea"/>
                <a:cs typeface="Times New Roman" pitchFamily="18" charset="0"/>
              </a:rPr>
            </a:br>
            <a:r>
              <a:rPr lang="tr-TR" sz="1800" dirty="0" smtClean="0">
                <a:solidFill>
                  <a:srgbClr val="C00000"/>
                </a:solidFill>
                <a:latin typeface="Times New Roman" pitchFamily="18" charset="0"/>
                <a:ea typeface="+mn-ea"/>
                <a:cs typeface="Times New Roman" pitchFamily="18" charset="0"/>
              </a:rPr>
              <a:t>KASIM-2015</a:t>
            </a:r>
            <a:br>
              <a:rPr lang="tr-TR" sz="1800" dirty="0" smtClean="0">
                <a:solidFill>
                  <a:srgbClr val="C00000"/>
                </a:solidFill>
                <a:latin typeface="Times New Roman" pitchFamily="18" charset="0"/>
                <a:ea typeface="+mn-ea"/>
                <a:cs typeface="Times New Roman" pitchFamily="18" charset="0"/>
              </a:rPr>
            </a:br>
            <a:r>
              <a:rPr lang="tr-TR" sz="1800" dirty="0">
                <a:solidFill>
                  <a:srgbClr val="C00000"/>
                </a:solidFill>
                <a:latin typeface="Times New Roman" pitchFamily="18" charset="0"/>
                <a:ea typeface="+mn-ea"/>
                <a:cs typeface="Times New Roman" pitchFamily="18" charset="0"/>
              </a:rPr>
              <a:t/>
            </a:r>
            <a:br>
              <a:rPr lang="tr-TR" sz="1800" dirty="0">
                <a:solidFill>
                  <a:srgbClr val="C00000"/>
                </a:solidFill>
                <a:latin typeface="Times New Roman" pitchFamily="18" charset="0"/>
                <a:ea typeface="+mn-ea"/>
                <a:cs typeface="Times New Roman" pitchFamily="18" charset="0"/>
              </a:rPr>
            </a:br>
            <a:r>
              <a:rPr lang="en-US" sz="1800" dirty="0">
                <a:solidFill>
                  <a:srgbClr val="C00000"/>
                </a:solidFill>
                <a:latin typeface="Times New Roman" pitchFamily="18" charset="0"/>
                <a:ea typeface="+mn-ea"/>
                <a:cs typeface="Times New Roman" pitchFamily="18" charset="0"/>
              </a:rPr>
              <a:t/>
            </a:r>
            <a:br>
              <a:rPr lang="en-US" sz="1800" dirty="0">
                <a:solidFill>
                  <a:srgbClr val="C00000"/>
                </a:solidFill>
                <a:latin typeface="Times New Roman" pitchFamily="18" charset="0"/>
                <a:ea typeface="+mn-ea"/>
                <a:cs typeface="Times New Roman" pitchFamily="18" charset="0"/>
              </a:rPr>
            </a:br>
            <a:endParaRPr lang="en-US" sz="1800" dirty="0">
              <a:solidFill>
                <a:srgbClr val="C0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5880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391882" cy="1020652"/>
          </a:xfrm>
        </p:spPr>
        <p:txBody>
          <a:bodyPr/>
          <a:lstStyle/>
          <a:p>
            <a:pPr algn="ctr"/>
            <a:r>
              <a:rPr lang="tr-TR" sz="3600" dirty="0" smtClean="0"/>
              <a:t/>
            </a:r>
            <a:br>
              <a:rPr lang="tr-TR" sz="3600" dirty="0" smtClean="0"/>
            </a:br>
            <a:r>
              <a:rPr lang="tr-TR" sz="3600" dirty="0"/>
              <a:t/>
            </a:r>
            <a:br>
              <a:rPr lang="tr-TR" sz="3600" dirty="0"/>
            </a:br>
            <a:r>
              <a:rPr lang="tr-TR" sz="3200" dirty="0" smtClean="0"/>
              <a:t>İş </a:t>
            </a:r>
            <a:r>
              <a:rPr lang="tr-TR" sz="3200" dirty="0"/>
              <a:t>Kanununda Yer Alan Esnek Çalışma Düzenlemeleri </a:t>
            </a:r>
          </a:p>
        </p:txBody>
      </p:sp>
      <p:sp>
        <p:nvSpPr>
          <p:cNvPr id="3" name="Metin Yer Tutucusu 2"/>
          <p:cNvSpPr>
            <a:spLocks noGrp="1"/>
          </p:cNvSpPr>
          <p:nvPr>
            <p:ph type="body" idx="1"/>
          </p:nvPr>
        </p:nvSpPr>
        <p:spPr>
          <a:xfrm>
            <a:off x="179512" y="1628800"/>
            <a:ext cx="8784976" cy="5112568"/>
          </a:xfrm>
        </p:spPr>
        <p:txBody>
          <a:bodyPr/>
          <a:lstStyle/>
          <a:p>
            <a:pPr algn="just">
              <a:lnSpc>
                <a:spcPct val="150000"/>
              </a:lnSpc>
            </a:pPr>
            <a:r>
              <a:rPr lang="tr-TR" sz="2400" dirty="0" smtClean="0">
                <a:solidFill>
                  <a:schemeClr val="bg1"/>
                </a:solidFill>
              </a:rPr>
              <a:t>4857 </a:t>
            </a:r>
            <a:r>
              <a:rPr lang="tr-TR" sz="2400" dirty="0">
                <a:solidFill>
                  <a:schemeClr val="bg1"/>
                </a:solidFill>
              </a:rPr>
              <a:t>sayılı İş </a:t>
            </a:r>
            <a:r>
              <a:rPr lang="tr-TR" sz="2400" dirty="0" smtClean="0">
                <a:solidFill>
                  <a:schemeClr val="bg1"/>
                </a:solidFill>
              </a:rPr>
              <a:t>Kanununda;</a:t>
            </a:r>
          </a:p>
          <a:p>
            <a:pPr algn="just">
              <a:lnSpc>
                <a:spcPct val="150000"/>
              </a:lnSpc>
            </a:pPr>
            <a:r>
              <a:rPr lang="tr-TR" sz="2400" dirty="0" smtClean="0">
                <a:solidFill>
                  <a:schemeClr val="bg1"/>
                </a:solidFill>
              </a:rPr>
              <a:t>Belirli </a:t>
            </a:r>
            <a:r>
              <a:rPr lang="tr-TR" sz="2400" dirty="0">
                <a:solidFill>
                  <a:schemeClr val="bg1"/>
                </a:solidFill>
              </a:rPr>
              <a:t>süreli çalışma, </a:t>
            </a:r>
            <a:endParaRPr lang="tr-TR" sz="2400" dirty="0" smtClean="0">
              <a:solidFill>
                <a:schemeClr val="bg1"/>
              </a:solidFill>
            </a:endParaRPr>
          </a:p>
          <a:p>
            <a:pPr algn="just">
              <a:lnSpc>
                <a:spcPct val="150000"/>
              </a:lnSpc>
            </a:pPr>
            <a:r>
              <a:rPr lang="tr-TR" sz="2400" dirty="0">
                <a:solidFill>
                  <a:schemeClr val="bg1"/>
                </a:solidFill>
              </a:rPr>
              <a:t>K</a:t>
            </a:r>
            <a:r>
              <a:rPr lang="tr-TR" sz="2400" dirty="0" smtClean="0">
                <a:solidFill>
                  <a:schemeClr val="bg1"/>
                </a:solidFill>
              </a:rPr>
              <a:t>ısmi </a:t>
            </a:r>
            <a:r>
              <a:rPr lang="tr-TR" sz="2400" dirty="0">
                <a:solidFill>
                  <a:schemeClr val="bg1"/>
                </a:solidFill>
              </a:rPr>
              <a:t>süreli çalışma, </a:t>
            </a:r>
            <a:endParaRPr lang="tr-TR" sz="2400" dirty="0" smtClean="0">
              <a:solidFill>
                <a:schemeClr val="bg1"/>
              </a:solidFill>
            </a:endParaRPr>
          </a:p>
          <a:p>
            <a:pPr algn="just">
              <a:lnSpc>
                <a:spcPct val="150000"/>
              </a:lnSpc>
            </a:pPr>
            <a:r>
              <a:rPr lang="tr-TR" sz="2400" dirty="0">
                <a:solidFill>
                  <a:schemeClr val="bg1"/>
                </a:solidFill>
              </a:rPr>
              <a:t>Ç</a:t>
            </a:r>
            <a:r>
              <a:rPr lang="tr-TR" sz="2400" dirty="0" smtClean="0">
                <a:solidFill>
                  <a:schemeClr val="bg1"/>
                </a:solidFill>
              </a:rPr>
              <a:t>ağrı </a:t>
            </a:r>
            <a:r>
              <a:rPr lang="tr-TR" sz="2400" dirty="0">
                <a:solidFill>
                  <a:schemeClr val="bg1"/>
                </a:solidFill>
              </a:rPr>
              <a:t>üzerine çalışma, </a:t>
            </a:r>
            <a:endParaRPr lang="tr-TR" sz="2400" dirty="0" smtClean="0">
              <a:solidFill>
                <a:schemeClr val="bg1"/>
              </a:solidFill>
            </a:endParaRPr>
          </a:p>
          <a:p>
            <a:pPr algn="just">
              <a:lnSpc>
                <a:spcPct val="150000"/>
              </a:lnSpc>
            </a:pPr>
            <a:r>
              <a:rPr lang="tr-TR" sz="2400" dirty="0">
                <a:solidFill>
                  <a:schemeClr val="bg1"/>
                </a:solidFill>
              </a:rPr>
              <a:t>G</a:t>
            </a:r>
            <a:r>
              <a:rPr lang="tr-TR" sz="2400" dirty="0" smtClean="0">
                <a:solidFill>
                  <a:schemeClr val="bg1"/>
                </a:solidFill>
              </a:rPr>
              <a:t>eçici </a:t>
            </a:r>
            <a:r>
              <a:rPr lang="tr-TR" sz="2400" dirty="0">
                <a:solidFill>
                  <a:schemeClr val="bg1"/>
                </a:solidFill>
              </a:rPr>
              <a:t>iş ilişkisi, </a:t>
            </a:r>
            <a:endParaRPr lang="tr-TR" sz="2400" dirty="0" smtClean="0">
              <a:solidFill>
                <a:schemeClr val="bg1"/>
              </a:solidFill>
            </a:endParaRPr>
          </a:p>
          <a:p>
            <a:pPr algn="just">
              <a:lnSpc>
                <a:spcPct val="150000"/>
              </a:lnSpc>
            </a:pPr>
            <a:r>
              <a:rPr lang="tr-TR" sz="2400" dirty="0" smtClean="0">
                <a:solidFill>
                  <a:schemeClr val="bg1"/>
                </a:solidFill>
              </a:rPr>
              <a:t>Denkleştirme</a:t>
            </a:r>
            <a:r>
              <a:rPr lang="tr-TR" sz="2400" dirty="0">
                <a:solidFill>
                  <a:schemeClr val="bg1"/>
                </a:solidFill>
              </a:rPr>
              <a:t>, </a:t>
            </a:r>
            <a:endParaRPr lang="tr-TR" sz="2400" dirty="0" smtClean="0">
              <a:solidFill>
                <a:schemeClr val="bg1"/>
              </a:solidFill>
            </a:endParaRPr>
          </a:p>
          <a:p>
            <a:pPr algn="just">
              <a:lnSpc>
                <a:spcPct val="150000"/>
              </a:lnSpc>
            </a:pPr>
            <a:r>
              <a:rPr lang="tr-TR" sz="2400" dirty="0">
                <a:solidFill>
                  <a:schemeClr val="bg1"/>
                </a:solidFill>
              </a:rPr>
              <a:t>T</a:t>
            </a:r>
            <a:r>
              <a:rPr lang="tr-TR" sz="2400" dirty="0" smtClean="0">
                <a:solidFill>
                  <a:schemeClr val="bg1"/>
                </a:solidFill>
              </a:rPr>
              <a:t>elafi </a:t>
            </a:r>
            <a:r>
              <a:rPr lang="tr-TR" sz="2400" dirty="0">
                <a:solidFill>
                  <a:schemeClr val="bg1"/>
                </a:solidFill>
              </a:rPr>
              <a:t>çalışması ve kısa çalışma gibi esnek çalışma uygulamaları </a:t>
            </a:r>
            <a:r>
              <a:rPr lang="tr-TR" sz="2400" dirty="0" smtClean="0">
                <a:solidFill>
                  <a:schemeClr val="bg1"/>
                </a:solidFill>
              </a:rPr>
              <a:t>düzenlenmiştir</a:t>
            </a:r>
            <a:r>
              <a:rPr lang="tr-TR" sz="2400" dirty="0">
                <a:solidFill>
                  <a:schemeClr val="bg1"/>
                </a:solidFill>
              </a:rPr>
              <a:t>. </a:t>
            </a:r>
            <a:endParaRPr lang="tr-TR" sz="2400" dirty="0" smtClean="0">
              <a:solidFill>
                <a:schemeClr val="bg1"/>
              </a:solidFill>
            </a:endParaRPr>
          </a:p>
          <a:p>
            <a:pPr algn="just"/>
            <a:endParaRPr lang="tr-TR" sz="18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10</a:t>
            </a:fld>
            <a:endParaRPr lang="tr-TR" dirty="0">
              <a:solidFill>
                <a:srgbClr val="DEDEDE">
                  <a:shade val="90000"/>
                </a:srgbClr>
              </a:solidFill>
            </a:endParaRPr>
          </a:p>
        </p:txBody>
      </p:sp>
    </p:spTree>
    <p:extLst>
      <p:ext uri="{BB962C8B-B14F-4D97-AF65-F5344CB8AC3E}">
        <p14:creationId xmlns:p14="http://schemas.microsoft.com/office/powerpoint/2010/main" val="236201760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391882" cy="1020652"/>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323528" y="1700808"/>
            <a:ext cx="8286808" cy="4286280"/>
          </a:xfrm>
        </p:spPr>
        <p:txBody>
          <a:bodyPr/>
          <a:lstStyle/>
          <a:p>
            <a:pPr algn="just">
              <a:lnSpc>
                <a:spcPct val="150000"/>
              </a:lnSpc>
            </a:pPr>
            <a:r>
              <a:rPr lang="tr-TR" sz="2400" dirty="0" smtClean="0">
                <a:solidFill>
                  <a:schemeClr val="bg1"/>
                </a:solidFill>
              </a:rPr>
              <a:t>4857 </a:t>
            </a:r>
            <a:r>
              <a:rPr lang="tr-TR" sz="2400" dirty="0">
                <a:solidFill>
                  <a:schemeClr val="bg1"/>
                </a:solidFill>
              </a:rPr>
              <a:t>sayılı İş Kanunu’nun “iş sözleşmesinin türü ve çalışma biçimlerini belirleme serbestîsi” başlıklı </a:t>
            </a:r>
            <a:r>
              <a:rPr lang="tr-TR" sz="2400" dirty="0" smtClean="0">
                <a:solidFill>
                  <a:schemeClr val="bg1"/>
                </a:solidFill>
              </a:rPr>
              <a:t>m.9’da; işçi </a:t>
            </a:r>
            <a:r>
              <a:rPr lang="tr-TR" sz="2400" dirty="0">
                <a:solidFill>
                  <a:schemeClr val="bg1"/>
                </a:solidFill>
              </a:rPr>
              <a:t>ve işveren tarafının, Kanunun getirdiği sınırlamalar saklı kalmak şartıyla, iş sözleşmesini kendi ihtiyaçlarına uygun türde düzenleyebilecekleri hüküm altına alınmıştır. </a:t>
            </a:r>
            <a:endParaRPr lang="tr-TR" sz="2400" dirty="0" smtClean="0">
              <a:solidFill>
                <a:schemeClr val="bg1"/>
              </a:solidFill>
            </a:endParaRPr>
          </a:p>
          <a:p>
            <a:pPr marL="285750" indent="-285750" algn="just">
              <a:lnSpc>
                <a:spcPct val="150000"/>
              </a:lnSpc>
              <a:buFont typeface="Wingdings" panose="05000000000000000000" pitchFamily="2" charset="2"/>
              <a:buChar char="q"/>
            </a:pPr>
            <a:endParaRPr lang="tr-TR" sz="20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11</a:t>
            </a:fld>
            <a:endParaRPr lang="tr-TR" dirty="0">
              <a:solidFill>
                <a:srgbClr val="DEDEDE">
                  <a:shade val="90000"/>
                </a:srgbClr>
              </a:solidFill>
            </a:endParaRPr>
          </a:p>
        </p:txBody>
      </p:sp>
    </p:spTree>
    <p:extLst>
      <p:ext uri="{BB962C8B-B14F-4D97-AF65-F5344CB8AC3E}">
        <p14:creationId xmlns:p14="http://schemas.microsoft.com/office/powerpoint/2010/main" val="292189530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391882" cy="1020652"/>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323528" y="1700808"/>
            <a:ext cx="8286808" cy="5040560"/>
          </a:xfrm>
        </p:spPr>
        <p:txBody>
          <a:bodyPr/>
          <a:lstStyle/>
          <a:p>
            <a:pPr algn="just">
              <a:lnSpc>
                <a:spcPct val="150000"/>
              </a:lnSpc>
            </a:pPr>
            <a:r>
              <a:rPr lang="tr-TR" sz="2400" dirty="0">
                <a:solidFill>
                  <a:schemeClr val="bg1"/>
                </a:solidFill>
              </a:rPr>
              <a:t>Yine aynı madde kapsamında “İş sözleşmeleri belirli veya belirsiz süreli yapılır. Bu sözleşmeler çalışma biçimleri bakımından </a:t>
            </a:r>
            <a:r>
              <a:rPr lang="tr-TR" sz="2400" b="1" dirty="0">
                <a:solidFill>
                  <a:schemeClr val="bg1"/>
                </a:solidFill>
              </a:rPr>
              <a:t>tam süreli veya kısmî </a:t>
            </a:r>
            <a:r>
              <a:rPr lang="tr-TR" sz="2400" dirty="0">
                <a:solidFill>
                  <a:schemeClr val="bg1"/>
                </a:solidFill>
              </a:rPr>
              <a:t>süreli yahut deneme süreli ya da diğer türde oluşturulabilir” denilerek iş sözleşmelerinin </a:t>
            </a:r>
            <a:r>
              <a:rPr lang="tr-TR" sz="2400" b="1" dirty="0">
                <a:solidFill>
                  <a:schemeClr val="bg1"/>
                </a:solidFill>
              </a:rPr>
              <a:t>süre ve çalışma biçimi açısından</a:t>
            </a:r>
            <a:r>
              <a:rPr lang="tr-TR" sz="2400" dirty="0">
                <a:solidFill>
                  <a:schemeClr val="bg1"/>
                </a:solidFill>
              </a:rPr>
              <a:t> ne şekilde düzenleneceği taraflara bırakılmıştır (İşKm.9/2).  </a:t>
            </a:r>
          </a:p>
          <a:p>
            <a:pPr marL="285750" indent="-285750" algn="just">
              <a:lnSpc>
                <a:spcPct val="150000"/>
              </a:lnSpc>
              <a:buFont typeface="Wingdings" panose="05000000000000000000" pitchFamily="2" charset="2"/>
              <a:buChar char="q"/>
            </a:pPr>
            <a:endParaRPr lang="tr-TR" sz="2000" dirty="0" smtClean="0">
              <a:solidFill>
                <a:schemeClr val="bg1"/>
              </a:solidFill>
            </a:endParaRPr>
          </a:p>
          <a:p>
            <a:pPr marL="285750" indent="-285750" algn="just">
              <a:lnSpc>
                <a:spcPct val="150000"/>
              </a:lnSpc>
              <a:buFont typeface="Wingdings" panose="05000000000000000000" pitchFamily="2" charset="2"/>
              <a:buChar char="q"/>
            </a:pPr>
            <a:endParaRPr lang="tr-TR" sz="20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12</a:t>
            </a:fld>
            <a:endParaRPr lang="tr-TR" dirty="0">
              <a:solidFill>
                <a:srgbClr val="DEDEDE">
                  <a:shade val="90000"/>
                </a:srgbClr>
              </a:solidFill>
            </a:endParaRPr>
          </a:p>
        </p:txBody>
      </p:sp>
    </p:spTree>
    <p:extLst>
      <p:ext uri="{BB962C8B-B14F-4D97-AF65-F5344CB8AC3E}">
        <p14:creationId xmlns:p14="http://schemas.microsoft.com/office/powerpoint/2010/main" val="72421595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1661" y="764704"/>
            <a:ext cx="8391882" cy="1092660"/>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179512" y="2000240"/>
            <a:ext cx="6408712" cy="4597112"/>
          </a:xfrm>
        </p:spPr>
        <p:txBody>
          <a:bodyPr/>
          <a:lstStyle/>
          <a:p>
            <a:pPr algn="just"/>
            <a:r>
              <a:rPr lang="tr-TR" sz="2000" b="1" dirty="0">
                <a:solidFill>
                  <a:schemeClr val="bg1"/>
                </a:solidFill>
              </a:rPr>
              <a:t>Belirli Süreli İş </a:t>
            </a:r>
            <a:r>
              <a:rPr lang="tr-TR" sz="2000" b="1" dirty="0" smtClean="0">
                <a:solidFill>
                  <a:schemeClr val="bg1"/>
                </a:solidFill>
              </a:rPr>
              <a:t>Sözleşmesi-1 </a:t>
            </a:r>
            <a:endParaRPr lang="tr-TR" sz="2000" dirty="0">
              <a:solidFill>
                <a:schemeClr val="bg1"/>
              </a:solidFill>
            </a:endParaRPr>
          </a:p>
          <a:p>
            <a:pPr algn="just"/>
            <a:r>
              <a:rPr lang="tr-TR" sz="2000" dirty="0">
                <a:solidFill>
                  <a:schemeClr val="bg1"/>
                </a:solidFill>
              </a:rPr>
              <a:t>4857 sayılı İş </a:t>
            </a:r>
            <a:r>
              <a:rPr lang="tr-TR" sz="2000" dirty="0" smtClean="0">
                <a:solidFill>
                  <a:schemeClr val="bg1"/>
                </a:solidFill>
              </a:rPr>
              <a:t>Kanunu m.11’de, </a:t>
            </a:r>
            <a:r>
              <a:rPr lang="tr-TR" sz="2000" dirty="0">
                <a:solidFill>
                  <a:schemeClr val="bg1"/>
                </a:solidFill>
              </a:rPr>
              <a:t>işçi ve işveren arasındaki iş ilişkisinin bir süreye bağlı olmaksızın kurulduğu hallerde sözleşmenin belirsiz süreli iş sözleşmesi olduğu düzenlenmiştir. </a:t>
            </a: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a:p>
            <a:pPr algn="just"/>
            <a:r>
              <a:rPr lang="tr-TR" sz="2000" dirty="0" smtClean="0">
                <a:solidFill>
                  <a:schemeClr val="bg1"/>
                </a:solidFill>
              </a:rPr>
              <a:t>Belirli </a:t>
            </a:r>
            <a:r>
              <a:rPr lang="tr-TR" sz="2000" dirty="0">
                <a:solidFill>
                  <a:schemeClr val="bg1"/>
                </a:solidFill>
              </a:rPr>
              <a:t>süreli işlerde veya belli bir işin tamamlanması veya belirli bir olgunun ortaya çıkması gibi objektif koşullara bağlı olarak işveren ile işçi arasında yazılı şekilde yapılan iş sözleşmesi belirli süreli iş sözleşmesidir</a:t>
            </a:r>
            <a:r>
              <a:rPr lang="tr-TR" sz="2000" dirty="0" smtClean="0">
                <a:solidFill>
                  <a:schemeClr val="bg1"/>
                </a:solidFill>
              </a:rPr>
              <a:t>”(</a:t>
            </a:r>
            <a:r>
              <a:rPr lang="tr-TR" sz="2000" dirty="0" err="1" smtClean="0">
                <a:solidFill>
                  <a:schemeClr val="bg1"/>
                </a:solidFill>
              </a:rPr>
              <a:t>İşK</a:t>
            </a:r>
            <a:r>
              <a:rPr lang="tr-TR" sz="2000" dirty="0">
                <a:solidFill>
                  <a:schemeClr val="bg1"/>
                </a:solidFill>
              </a:rPr>
              <a:t>. m.11/1). </a:t>
            </a:r>
          </a:p>
        </p:txBody>
      </p:sp>
      <p:sp>
        <p:nvSpPr>
          <p:cNvPr id="4" name="Slayt Numarası Yer Tutucusu 3"/>
          <p:cNvSpPr>
            <a:spLocks noGrp="1"/>
          </p:cNvSpPr>
          <p:nvPr>
            <p:ph type="sldNum" sz="quarter" idx="12"/>
          </p:nvPr>
        </p:nvSpPr>
        <p:spPr>
          <a:xfrm>
            <a:off x="7986464" y="6356420"/>
            <a:ext cx="762000" cy="365125"/>
          </a:xfrm>
        </p:spPr>
        <p:txBody>
          <a:bodyPr/>
          <a:lstStyle/>
          <a:p>
            <a:pPr>
              <a:defRPr/>
            </a:pPr>
            <a:fld id="{8167AF51-E52E-4B29-B85F-6DF48687F103}" type="slidenum">
              <a:rPr lang="tr-TR" smtClean="0">
                <a:solidFill>
                  <a:srgbClr val="DEDEDE">
                    <a:shade val="90000"/>
                  </a:srgbClr>
                </a:solidFill>
              </a:rPr>
              <a:pPr>
                <a:defRPr/>
              </a:pPr>
              <a:t>13</a:t>
            </a:fld>
            <a:endParaRPr lang="tr-TR" dirty="0">
              <a:solidFill>
                <a:srgbClr val="DEDEDE">
                  <a:shade val="90000"/>
                </a:srgb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836664"/>
            <a:ext cx="197130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50226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76672"/>
            <a:ext cx="8823930" cy="948644"/>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179512" y="1412776"/>
            <a:ext cx="8856984" cy="5184576"/>
          </a:xfrm>
        </p:spPr>
        <p:txBody>
          <a:bodyPr/>
          <a:lstStyle/>
          <a:p>
            <a:pPr algn="just">
              <a:lnSpc>
                <a:spcPct val="150000"/>
              </a:lnSpc>
            </a:pPr>
            <a:r>
              <a:rPr lang="tr-TR" sz="2400" dirty="0" smtClean="0">
                <a:solidFill>
                  <a:schemeClr val="bg1"/>
                </a:solidFill>
              </a:rPr>
              <a:t>Taraflar </a:t>
            </a:r>
            <a:r>
              <a:rPr lang="tr-TR" sz="2400" dirty="0">
                <a:solidFill>
                  <a:schemeClr val="bg1"/>
                </a:solidFill>
              </a:rPr>
              <a:t>arasında belirli süreli iş sözleşmesinin kurulabilmesi için sözleşmenin süresinin belli olarak kurulmasının yanında objektif koşulların varlığı da aranacaktır</a:t>
            </a:r>
            <a:r>
              <a:rPr lang="tr-TR" sz="2400" dirty="0" smtClean="0">
                <a:solidFill>
                  <a:schemeClr val="bg1"/>
                </a:solidFill>
              </a:rPr>
              <a:t>. </a:t>
            </a:r>
            <a:endParaRPr lang="tr-TR" sz="2400" dirty="0">
              <a:solidFill>
                <a:schemeClr val="bg1"/>
              </a:solidFill>
            </a:endParaRPr>
          </a:p>
          <a:p>
            <a:pPr algn="just">
              <a:lnSpc>
                <a:spcPct val="150000"/>
              </a:lnSpc>
            </a:pPr>
            <a:r>
              <a:rPr lang="tr-TR" sz="2400" dirty="0" smtClean="0">
                <a:solidFill>
                  <a:schemeClr val="bg1"/>
                </a:solidFill>
              </a:rPr>
              <a:t>Örneğin, belirli </a:t>
            </a:r>
            <a:r>
              <a:rPr lang="tr-TR" sz="2400" dirty="0">
                <a:solidFill>
                  <a:schemeClr val="bg1"/>
                </a:solidFill>
              </a:rPr>
              <a:t>süreli iş </a:t>
            </a:r>
            <a:r>
              <a:rPr lang="tr-TR" sz="2400" dirty="0" smtClean="0">
                <a:solidFill>
                  <a:schemeClr val="bg1"/>
                </a:solidFill>
              </a:rPr>
              <a:t>sözleşmeleri </a:t>
            </a:r>
            <a:r>
              <a:rPr lang="tr-TR" sz="2400" dirty="0">
                <a:solidFill>
                  <a:schemeClr val="bg1"/>
                </a:solidFill>
              </a:rPr>
              <a:t>esaslı bir nedene dayanmaksızın birden fazla üst üste, yani zincirleme şekilde </a:t>
            </a:r>
            <a:r>
              <a:rPr lang="tr-TR" sz="2400" dirty="0" smtClean="0">
                <a:solidFill>
                  <a:schemeClr val="bg1"/>
                </a:solidFill>
              </a:rPr>
              <a:t>yapılamaz. </a:t>
            </a:r>
            <a:endParaRPr lang="tr-TR" sz="2400" dirty="0">
              <a:solidFill>
                <a:schemeClr val="bg1"/>
              </a:solidFill>
            </a:endParaRPr>
          </a:p>
          <a:p>
            <a:pPr algn="just">
              <a:lnSpc>
                <a:spcPct val="150000"/>
              </a:lnSpc>
            </a:pPr>
            <a:r>
              <a:rPr lang="tr-TR" sz="2400" dirty="0" smtClean="0">
                <a:solidFill>
                  <a:schemeClr val="bg1"/>
                </a:solidFill>
              </a:rPr>
              <a:t>Aksi </a:t>
            </a:r>
            <a:r>
              <a:rPr lang="tr-TR" sz="2400" dirty="0">
                <a:solidFill>
                  <a:schemeClr val="bg1"/>
                </a:solidFill>
              </a:rPr>
              <a:t>takdirde bu </a:t>
            </a:r>
            <a:r>
              <a:rPr lang="tr-TR" sz="2400" dirty="0" smtClean="0">
                <a:solidFill>
                  <a:schemeClr val="bg1"/>
                </a:solidFill>
              </a:rPr>
              <a:t>sözleşmeler </a:t>
            </a:r>
            <a:r>
              <a:rPr lang="tr-TR" sz="2400" dirty="0">
                <a:solidFill>
                  <a:schemeClr val="bg1"/>
                </a:solidFill>
              </a:rPr>
              <a:t>başlangıçtan itibaren belirsiz süreli olarak kabul </a:t>
            </a:r>
            <a:r>
              <a:rPr lang="tr-TR" sz="2400" dirty="0" smtClean="0">
                <a:solidFill>
                  <a:schemeClr val="bg1"/>
                </a:solidFill>
              </a:rPr>
              <a:t>edilecektir. </a:t>
            </a:r>
            <a:endParaRPr lang="tr-TR" sz="24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14</a:t>
            </a:fld>
            <a:endParaRPr lang="tr-TR" dirty="0">
              <a:solidFill>
                <a:srgbClr val="DEDEDE">
                  <a:shade val="90000"/>
                </a:srgbClr>
              </a:solidFill>
            </a:endParaRPr>
          </a:p>
        </p:txBody>
      </p:sp>
    </p:spTree>
    <p:extLst>
      <p:ext uri="{BB962C8B-B14F-4D97-AF65-F5344CB8AC3E}">
        <p14:creationId xmlns:p14="http://schemas.microsoft.com/office/powerpoint/2010/main" val="326841722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052736"/>
            <a:ext cx="8784976" cy="720080"/>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179512" y="2000240"/>
            <a:ext cx="8535898" cy="4286280"/>
          </a:xfrm>
        </p:spPr>
        <p:txBody>
          <a:bodyPr/>
          <a:lstStyle/>
          <a:p>
            <a:pPr algn="just">
              <a:lnSpc>
                <a:spcPct val="150000"/>
              </a:lnSpc>
            </a:pPr>
            <a:r>
              <a:rPr lang="tr-TR" sz="2400" dirty="0" smtClean="0">
                <a:solidFill>
                  <a:schemeClr val="bg1"/>
                </a:solidFill>
              </a:rPr>
              <a:t>Belirli </a:t>
            </a:r>
            <a:r>
              <a:rPr lang="tr-TR" sz="2400" dirty="0">
                <a:solidFill>
                  <a:schemeClr val="bg1"/>
                </a:solidFill>
              </a:rPr>
              <a:t>süreli iş sözleşmeleri, bazı işverenlerce işçiye ödenmesi gereken ihbar ve kıdem tazminatlarından kaçınmak amacıyla yapıldıklarında hakkın kötüye kullanılması durumu söz konusu olacağından, bu gibi hallerde belirli süreli zincirleme iş sözleşmeleri belirsiz süreli iş sözleşmelerine </a:t>
            </a:r>
            <a:r>
              <a:rPr lang="tr-TR" sz="2400" dirty="0" smtClean="0">
                <a:solidFill>
                  <a:schemeClr val="bg1"/>
                </a:solidFill>
              </a:rPr>
              <a:t>dönüşecektir. </a:t>
            </a:r>
            <a:endParaRPr lang="tr-TR" sz="24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15</a:t>
            </a:fld>
            <a:endParaRPr lang="tr-TR" dirty="0">
              <a:solidFill>
                <a:srgbClr val="DEDEDE">
                  <a:shade val="90000"/>
                </a:srgbClr>
              </a:solidFill>
            </a:endParaRPr>
          </a:p>
        </p:txBody>
      </p:sp>
    </p:spTree>
    <p:extLst>
      <p:ext uri="{BB962C8B-B14F-4D97-AF65-F5344CB8AC3E}">
        <p14:creationId xmlns:p14="http://schemas.microsoft.com/office/powerpoint/2010/main" val="272015908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192" y="548680"/>
            <a:ext cx="8286808" cy="790952"/>
          </a:xfrm>
        </p:spPr>
        <p:txBody>
          <a:bodyPr/>
          <a:lstStyle/>
          <a:p>
            <a:pPr algn="ctr"/>
            <a:r>
              <a:rPr lang="tr-TR" sz="3600" dirty="0" smtClean="0"/>
              <a:t>Esnek Çalışma Biçimleri </a:t>
            </a:r>
            <a:endParaRPr lang="tr-TR" sz="3600" dirty="0"/>
          </a:p>
        </p:txBody>
      </p:sp>
      <p:sp>
        <p:nvSpPr>
          <p:cNvPr id="3" name="Metin Yer Tutucusu 2"/>
          <p:cNvSpPr>
            <a:spLocks noGrp="1"/>
          </p:cNvSpPr>
          <p:nvPr>
            <p:ph type="body" idx="1"/>
          </p:nvPr>
        </p:nvSpPr>
        <p:spPr>
          <a:xfrm>
            <a:off x="107504" y="1484784"/>
            <a:ext cx="6624736" cy="4801736"/>
          </a:xfrm>
        </p:spPr>
        <p:txBody>
          <a:bodyPr/>
          <a:lstStyle/>
          <a:p>
            <a:r>
              <a:rPr lang="tr-TR" b="1" dirty="0">
                <a:solidFill>
                  <a:schemeClr val="bg1"/>
                </a:solidFill>
              </a:rPr>
              <a:t>Kısmî Süreli </a:t>
            </a:r>
            <a:r>
              <a:rPr lang="tr-TR" b="1" dirty="0" smtClean="0">
                <a:solidFill>
                  <a:schemeClr val="bg1"/>
                </a:solidFill>
              </a:rPr>
              <a:t>Çalışma-1</a:t>
            </a:r>
          </a:p>
          <a:p>
            <a:pPr algn="just">
              <a:lnSpc>
                <a:spcPct val="150000"/>
              </a:lnSpc>
            </a:pPr>
            <a:r>
              <a:rPr lang="tr-TR" sz="2000" dirty="0">
                <a:solidFill>
                  <a:schemeClr val="bg1"/>
                </a:solidFill>
              </a:rPr>
              <a:t>Esnek çalışma uygulamalarının en eski ve en yaygın biçimlerinden birisi de kısmi süreli çalışmadır</a:t>
            </a:r>
            <a:r>
              <a:rPr lang="tr-TR" sz="2000" dirty="0" smtClean="0">
                <a:solidFill>
                  <a:schemeClr val="bg1"/>
                </a:solidFill>
              </a:rPr>
              <a:t>. </a:t>
            </a:r>
            <a:endParaRPr lang="tr-TR" sz="2000" dirty="0">
              <a:solidFill>
                <a:schemeClr val="bg1"/>
              </a:solidFill>
            </a:endParaRPr>
          </a:p>
          <a:p>
            <a:pPr algn="just">
              <a:lnSpc>
                <a:spcPct val="150000"/>
              </a:lnSpc>
            </a:pPr>
            <a:r>
              <a:rPr lang="tr-TR" sz="2000" dirty="0" smtClean="0">
                <a:solidFill>
                  <a:schemeClr val="bg1"/>
                </a:solidFill>
              </a:rPr>
              <a:t>ILO’nun </a:t>
            </a:r>
            <a:r>
              <a:rPr lang="tr-TR" sz="2000" dirty="0">
                <a:solidFill>
                  <a:schemeClr val="bg1"/>
                </a:solidFill>
              </a:rPr>
              <a:t>1994 yılında kabul ettiği 175 sayılı Kısmi Süreli Çalışma Sözleşmesine ve 182 sayılı Kısmi Süreli Çalışma Tavsiye Kararına göre kısmî süreli çalışma normal çalışma süresinden az, sürekli/düzenli olan ve gönüllü olarak yapılan çalışmadır</a:t>
            </a:r>
            <a:r>
              <a:rPr lang="tr-TR" dirty="0">
                <a:solidFill>
                  <a:schemeClr val="bg1"/>
                </a:solidFill>
              </a:rPr>
              <a:t>.</a:t>
            </a: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16</a:t>
            </a:fld>
            <a:endParaRPr lang="tr-TR" dirty="0">
              <a:solidFill>
                <a:srgbClr val="DEDEDE">
                  <a:shade val="90000"/>
                </a:srgb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492896"/>
            <a:ext cx="229552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9169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908720"/>
            <a:ext cx="8928992" cy="490380"/>
          </a:xfrm>
        </p:spPr>
        <p:txBody>
          <a:bodyPr/>
          <a:lstStyle/>
          <a:p>
            <a:pPr algn="ctr"/>
            <a:r>
              <a:rPr lang="tr-TR" sz="3600" dirty="0"/>
              <a:t>Esnek Çalışma Biçimleri </a:t>
            </a:r>
          </a:p>
        </p:txBody>
      </p:sp>
      <p:sp>
        <p:nvSpPr>
          <p:cNvPr id="3" name="Metin Yer Tutucusu 2"/>
          <p:cNvSpPr>
            <a:spLocks noGrp="1"/>
          </p:cNvSpPr>
          <p:nvPr>
            <p:ph type="body" idx="1"/>
          </p:nvPr>
        </p:nvSpPr>
        <p:spPr>
          <a:xfrm>
            <a:off x="179512" y="1556792"/>
            <a:ext cx="8784976" cy="5112568"/>
          </a:xfrm>
        </p:spPr>
        <p:txBody>
          <a:bodyPr/>
          <a:lstStyle/>
          <a:p>
            <a:r>
              <a:rPr lang="tr-TR" b="1" dirty="0">
                <a:solidFill>
                  <a:schemeClr val="bg1"/>
                </a:solidFill>
              </a:rPr>
              <a:t>Kısmî Süreli </a:t>
            </a:r>
            <a:r>
              <a:rPr lang="tr-TR" b="1" dirty="0" smtClean="0">
                <a:solidFill>
                  <a:schemeClr val="bg1"/>
                </a:solidFill>
              </a:rPr>
              <a:t>Çalışma-2</a:t>
            </a:r>
          </a:p>
          <a:p>
            <a:pPr algn="just">
              <a:lnSpc>
                <a:spcPct val="150000"/>
              </a:lnSpc>
            </a:pPr>
            <a:r>
              <a:rPr lang="tr-TR" sz="2000" dirty="0" smtClean="0">
                <a:solidFill>
                  <a:schemeClr val="bg1"/>
                </a:solidFill>
              </a:rPr>
              <a:t>Kısmi </a:t>
            </a:r>
            <a:r>
              <a:rPr lang="tr-TR" sz="2000" dirty="0">
                <a:solidFill>
                  <a:schemeClr val="bg1"/>
                </a:solidFill>
              </a:rPr>
              <a:t>süreli çalışmadan bahsedebilmek için bir işçinin çalıştığı işyerindeki </a:t>
            </a:r>
            <a:r>
              <a:rPr lang="tr-TR" sz="2000" b="1" dirty="0">
                <a:solidFill>
                  <a:schemeClr val="bg1"/>
                </a:solidFill>
              </a:rPr>
              <a:t>normal çalışma süresinden daha az</a:t>
            </a:r>
            <a:r>
              <a:rPr lang="tr-TR" sz="2000" dirty="0">
                <a:solidFill>
                  <a:schemeClr val="bg1"/>
                </a:solidFill>
              </a:rPr>
              <a:t>, kısa süreli ve belirli süreli çalışmadan farklı biçimde </a:t>
            </a:r>
            <a:r>
              <a:rPr lang="tr-TR" sz="2000" b="1" dirty="0">
                <a:solidFill>
                  <a:schemeClr val="bg1"/>
                </a:solidFill>
              </a:rPr>
              <a:t>sürekli ve işçinin kendi tercihi neticesinde gönüllü olarak </a:t>
            </a:r>
            <a:r>
              <a:rPr lang="tr-TR" sz="2000" dirty="0">
                <a:solidFill>
                  <a:schemeClr val="bg1"/>
                </a:solidFill>
              </a:rPr>
              <a:t>çalışıyor olması gerekmektedir. </a:t>
            </a:r>
            <a:endParaRPr lang="tr-TR" sz="2000" dirty="0" smtClean="0">
              <a:solidFill>
                <a:schemeClr val="bg1"/>
              </a:solidFill>
            </a:endParaRPr>
          </a:p>
          <a:p>
            <a:pPr algn="just">
              <a:lnSpc>
                <a:spcPct val="150000"/>
              </a:lnSpc>
            </a:pPr>
            <a:endParaRPr lang="tr-TR" sz="2000" dirty="0" smtClean="0">
              <a:solidFill>
                <a:schemeClr val="bg1"/>
              </a:solidFill>
            </a:endParaRPr>
          </a:p>
          <a:p>
            <a:pPr algn="just">
              <a:lnSpc>
                <a:spcPct val="150000"/>
              </a:lnSpc>
            </a:pPr>
            <a:r>
              <a:rPr lang="tr-TR" sz="2000" dirty="0" smtClean="0">
                <a:solidFill>
                  <a:schemeClr val="bg1"/>
                </a:solidFill>
              </a:rPr>
              <a:t>Buna </a:t>
            </a:r>
            <a:r>
              <a:rPr lang="tr-TR" sz="2000" dirty="0">
                <a:solidFill>
                  <a:schemeClr val="bg1"/>
                </a:solidFill>
              </a:rPr>
              <a:t>göre tam süreli çalışan emsal işçinin haftalık çalışma süresi 45 saat ise 30 saate kadar haftalık çalışma süresine sahip olan işçilerin kısmi süreli iş sözleşmesine göre istihdam edildikleri kabul edilecektir. </a:t>
            </a:r>
          </a:p>
          <a:p>
            <a:pPr marL="342900" indent="-342900" algn="just">
              <a:lnSpc>
                <a:spcPct val="150000"/>
              </a:lnSpc>
              <a:buFont typeface="Wingdings" panose="05000000000000000000" pitchFamily="2" charset="2"/>
              <a:buChar char="q"/>
            </a:pPr>
            <a:endParaRPr lang="tr-TR" sz="20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17</a:t>
            </a:fld>
            <a:endParaRPr lang="tr-TR" dirty="0">
              <a:solidFill>
                <a:srgbClr val="DEDEDE">
                  <a:shade val="90000"/>
                </a:srgbClr>
              </a:solidFill>
            </a:endParaRPr>
          </a:p>
        </p:txBody>
      </p:sp>
    </p:spTree>
    <p:extLst>
      <p:ext uri="{BB962C8B-B14F-4D97-AF65-F5344CB8AC3E}">
        <p14:creationId xmlns:p14="http://schemas.microsoft.com/office/powerpoint/2010/main" val="136117899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7504" y="1484784"/>
            <a:ext cx="6876256" cy="4597112"/>
          </a:xfrm>
        </p:spPr>
        <p:txBody>
          <a:bodyPr/>
          <a:lstStyle/>
          <a:p>
            <a:r>
              <a:rPr lang="tr-TR" b="1" dirty="0">
                <a:solidFill>
                  <a:schemeClr val="bg1"/>
                </a:solidFill>
              </a:rPr>
              <a:t>Çağrı Üzerine </a:t>
            </a:r>
            <a:r>
              <a:rPr lang="tr-TR" b="1" dirty="0" smtClean="0">
                <a:solidFill>
                  <a:schemeClr val="bg1"/>
                </a:solidFill>
              </a:rPr>
              <a:t>Çalışma-1</a:t>
            </a:r>
          </a:p>
          <a:p>
            <a:pPr algn="just">
              <a:lnSpc>
                <a:spcPct val="150000"/>
              </a:lnSpc>
            </a:pPr>
            <a:r>
              <a:rPr lang="tr-TR" sz="2000" dirty="0" smtClean="0">
                <a:solidFill>
                  <a:schemeClr val="bg1"/>
                </a:solidFill>
              </a:rPr>
              <a:t>İş Kanunu m.14’de, </a:t>
            </a:r>
            <a:r>
              <a:rPr lang="tr-TR" sz="2000" dirty="0">
                <a:solidFill>
                  <a:schemeClr val="bg1"/>
                </a:solidFill>
              </a:rPr>
              <a:t>kısmi süreli iş sözleşmelerinin özel bir biçimi olan çağrı üzerine çalışma düzenlenmiştir. </a:t>
            </a: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a:p>
            <a:pPr algn="just">
              <a:lnSpc>
                <a:spcPct val="150000"/>
              </a:lnSpc>
            </a:pPr>
            <a:r>
              <a:rPr lang="tr-TR" sz="2000" dirty="0" smtClean="0">
                <a:solidFill>
                  <a:schemeClr val="bg1"/>
                </a:solidFill>
              </a:rPr>
              <a:t>Çağrı üzerine çalışma; yazılı </a:t>
            </a:r>
            <a:r>
              <a:rPr lang="tr-TR" sz="2000" dirty="0">
                <a:solidFill>
                  <a:schemeClr val="bg1"/>
                </a:solidFill>
              </a:rPr>
              <a:t>sözleşme ile işçinin yapmayı üstlendiği işle ilgili olarak kendisine ihtiyaç duyulması halinde iş görme ediminin yerine getirileceğinin kararlaştırıldığı iş </a:t>
            </a:r>
            <a:r>
              <a:rPr lang="tr-TR" sz="2000" dirty="0" smtClean="0">
                <a:solidFill>
                  <a:schemeClr val="bg1"/>
                </a:solidFill>
              </a:rPr>
              <a:t>ilişkisidir. </a:t>
            </a:r>
            <a:endParaRPr lang="tr-TR" sz="20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18</a:t>
            </a:fld>
            <a:endParaRPr lang="tr-TR" dirty="0">
              <a:solidFill>
                <a:srgbClr val="DEDEDE">
                  <a:shade val="90000"/>
                </a:srgbClr>
              </a:solidFill>
            </a:endParaRPr>
          </a:p>
        </p:txBody>
      </p:sp>
      <p:sp>
        <p:nvSpPr>
          <p:cNvPr id="7" name="Başlık 1"/>
          <p:cNvSpPr>
            <a:spLocks noGrp="1"/>
          </p:cNvSpPr>
          <p:nvPr>
            <p:ph type="title"/>
          </p:nvPr>
        </p:nvSpPr>
        <p:spPr>
          <a:xfrm>
            <a:off x="356582" y="548680"/>
            <a:ext cx="8319874" cy="864096"/>
          </a:xfrm>
        </p:spPr>
        <p:txBody>
          <a:bodyPr/>
          <a:lstStyle/>
          <a:p>
            <a:pPr algn="ctr"/>
            <a:r>
              <a:rPr lang="tr-TR" sz="3600" dirty="0"/>
              <a:t>İş </a:t>
            </a:r>
            <a:r>
              <a:rPr lang="tr-TR" sz="3200" dirty="0"/>
              <a:t>Kanununda Yer Alan Esnek Çalışma Düzenlemeleri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60" y="2780928"/>
            <a:ext cx="216024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08459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692696"/>
            <a:ext cx="8430824" cy="936104"/>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179512" y="1844824"/>
            <a:ext cx="6624736" cy="5184576"/>
          </a:xfrm>
        </p:spPr>
        <p:txBody>
          <a:bodyPr/>
          <a:lstStyle/>
          <a:p>
            <a:pPr algn="just"/>
            <a:r>
              <a:rPr lang="tr-TR" b="1" dirty="0">
                <a:solidFill>
                  <a:schemeClr val="bg1"/>
                </a:solidFill>
              </a:rPr>
              <a:t>Geçici İş İlişkisi </a:t>
            </a:r>
            <a:r>
              <a:rPr lang="tr-TR" b="1" dirty="0" smtClean="0">
                <a:solidFill>
                  <a:schemeClr val="bg1"/>
                </a:solidFill>
              </a:rPr>
              <a:t>-1</a:t>
            </a:r>
          </a:p>
          <a:p>
            <a:pPr algn="just">
              <a:lnSpc>
                <a:spcPct val="150000"/>
              </a:lnSpc>
            </a:pPr>
            <a:r>
              <a:rPr lang="tr-TR" sz="2000" dirty="0" smtClean="0">
                <a:solidFill>
                  <a:schemeClr val="bg1"/>
                </a:solidFill>
              </a:rPr>
              <a:t>İş </a:t>
            </a:r>
            <a:r>
              <a:rPr lang="tr-TR" sz="2000" dirty="0">
                <a:solidFill>
                  <a:schemeClr val="bg1"/>
                </a:solidFill>
              </a:rPr>
              <a:t>Kanunu kapsamında düzenlenen </a:t>
            </a:r>
            <a:r>
              <a:rPr lang="tr-TR" sz="2000" b="1" dirty="0" smtClean="0">
                <a:solidFill>
                  <a:schemeClr val="bg1"/>
                </a:solidFill>
              </a:rPr>
              <a:t>geçici </a:t>
            </a:r>
            <a:r>
              <a:rPr lang="tr-TR" sz="2000" b="1" dirty="0">
                <a:solidFill>
                  <a:schemeClr val="bg1"/>
                </a:solidFill>
              </a:rPr>
              <a:t>iş ilişkisi</a:t>
            </a:r>
            <a:r>
              <a:rPr lang="tr-TR" sz="2000" dirty="0">
                <a:solidFill>
                  <a:schemeClr val="bg1"/>
                </a:solidFill>
              </a:rPr>
              <a:t>, bir işveren, devir sırasında </a:t>
            </a:r>
            <a:r>
              <a:rPr lang="tr-TR" sz="2000" b="1" dirty="0">
                <a:solidFill>
                  <a:schemeClr val="bg1"/>
                </a:solidFill>
              </a:rPr>
              <a:t>yazılı</a:t>
            </a:r>
            <a:r>
              <a:rPr lang="tr-TR" sz="2000" dirty="0">
                <a:solidFill>
                  <a:schemeClr val="bg1"/>
                </a:solidFill>
              </a:rPr>
              <a:t> </a:t>
            </a:r>
            <a:r>
              <a:rPr lang="tr-TR" sz="2000" b="1" dirty="0">
                <a:solidFill>
                  <a:schemeClr val="bg1"/>
                </a:solidFill>
              </a:rPr>
              <a:t>rızasını</a:t>
            </a:r>
            <a:r>
              <a:rPr lang="tr-TR" sz="2000" dirty="0">
                <a:solidFill>
                  <a:schemeClr val="bg1"/>
                </a:solidFill>
              </a:rPr>
              <a:t> almak suretiyle bir işçiyi; holding bünyesi içinde veya aynı şirketler topluluğuna bağlı başka bir işyerinde veya yapmakta olduğu işe benzer işlerde çalıştırılması koşuluyla başka bir işverene iş görme edimini yerine getirmek üzere geçici olarak devrettiğinde gerçekleşmiş olur </a:t>
            </a:r>
            <a:r>
              <a:rPr lang="tr-TR" sz="2000" dirty="0" smtClean="0">
                <a:solidFill>
                  <a:schemeClr val="bg1"/>
                </a:solidFill>
              </a:rPr>
              <a:t>(</a:t>
            </a:r>
            <a:r>
              <a:rPr lang="tr-TR" sz="2000" dirty="0" err="1" smtClean="0">
                <a:solidFill>
                  <a:schemeClr val="bg1"/>
                </a:solidFill>
              </a:rPr>
              <a:t>İşK</a:t>
            </a:r>
            <a:r>
              <a:rPr lang="tr-TR" sz="2000" dirty="0" smtClean="0">
                <a:solidFill>
                  <a:schemeClr val="bg1"/>
                </a:solidFill>
              </a:rPr>
              <a:t> m.7/1).</a:t>
            </a:r>
          </a:p>
          <a:p>
            <a:pPr marL="342900" indent="-342900" algn="just">
              <a:lnSpc>
                <a:spcPct val="150000"/>
              </a:lnSpc>
              <a:buFont typeface="Wingdings" panose="05000000000000000000" pitchFamily="2" charset="2"/>
              <a:buChar char="q"/>
            </a:pPr>
            <a:endParaRPr lang="tr-TR" sz="2000"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19</a:t>
            </a:fld>
            <a:endParaRPr lang="tr-TR" dirty="0">
              <a:solidFill>
                <a:srgbClr val="DEDEDE">
                  <a:shade val="90000"/>
                </a:srgb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924944"/>
            <a:ext cx="19050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05972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ahir.akbas\Pictures\18371422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140967"/>
            <a:ext cx="5318248" cy="354549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251520" y="620688"/>
            <a:ext cx="8774632" cy="504056"/>
          </a:xfrm>
        </p:spPr>
        <p:txBody>
          <a:bodyPr/>
          <a:lstStyle/>
          <a:p>
            <a:pPr algn="ctr"/>
            <a:r>
              <a:rPr lang="tr-TR" sz="3600" dirty="0" smtClean="0"/>
              <a:t>Çalışma Hayatı İstatistikleri</a:t>
            </a:r>
            <a:endParaRPr lang="tr-TR" sz="3600" dirty="0"/>
          </a:p>
        </p:txBody>
      </p:sp>
      <p:sp>
        <p:nvSpPr>
          <p:cNvPr id="3" name="Metin Yer Tutucusu 2"/>
          <p:cNvSpPr>
            <a:spLocks noGrp="1"/>
          </p:cNvSpPr>
          <p:nvPr>
            <p:ph type="body" idx="1"/>
          </p:nvPr>
        </p:nvSpPr>
        <p:spPr>
          <a:xfrm>
            <a:off x="395536" y="1196752"/>
            <a:ext cx="8496944" cy="5489714"/>
          </a:xfrm>
        </p:spPr>
        <p:txBody>
          <a:bodyPr/>
          <a:lstStyle/>
          <a:p>
            <a:pPr marL="342900" indent="-342900" algn="just">
              <a:lnSpc>
                <a:spcPct val="150000"/>
              </a:lnSpc>
              <a:buFont typeface="Wingdings" panose="05000000000000000000" pitchFamily="2" charset="2"/>
              <a:buChar char="Ø"/>
            </a:pPr>
            <a:r>
              <a:rPr lang="tr-TR" sz="2400" dirty="0" smtClean="0">
                <a:solidFill>
                  <a:srgbClr val="0070C0"/>
                </a:solidFill>
                <a:latin typeface="Times New Roman" panose="02020603050405020304" pitchFamily="18" charset="0"/>
                <a:cs typeface="Times New Roman" panose="02020603050405020304" pitchFamily="18" charset="0"/>
              </a:rPr>
              <a:t>Çalışma yaşındaki (15-64) nüfus 51 milyon</a:t>
            </a:r>
          </a:p>
          <a:p>
            <a:pPr marL="342900" indent="-342900" algn="just">
              <a:lnSpc>
                <a:spcPct val="150000"/>
              </a:lnSpc>
              <a:buFont typeface="Wingdings" panose="05000000000000000000" pitchFamily="2" charset="2"/>
              <a:buChar char="Ø"/>
            </a:pPr>
            <a:r>
              <a:rPr lang="tr-TR" sz="2400" dirty="0" smtClean="0">
                <a:solidFill>
                  <a:srgbClr val="0070C0"/>
                </a:solidFill>
                <a:latin typeface="Times New Roman" panose="02020603050405020304" pitchFamily="18" charset="0"/>
                <a:cs typeface="Times New Roman" panose="02020603050405020304" pitchFamily="18" charset="0"/>
              </a:rPr>
              <a:t>Türkiye'de </a:t>
            </a:r>
            <a:r>
              <a:rPr lang="tr-TR" sz="2400" dirty="0">
                <a:solidFill>
                  <a:srgbClr val="0070C0"/>
                </a:solidFill>
                <a:latin typeface="Times New Roman" panose="02020603050405020304" pitchFamily="18" charset="0"/>
                <a:cs typeface="Times New Roman" panose="02020603050405020304" pitchFamily="18" charset="0"/>
              </a:rPr>
              <a:t>işyeri sayısı: 1 milyon 611 </a:t>
            </a:r>
            <a:r>
              <a:rPr lang="tr-TR" sz="2400" dirty="0" smtClean="0">
                <a:solidFill>
                  <a:srgbClr val="0070C0"/>
                </a:solidFill>
                <a:latin typeface="Times New Roman" panose="02020603050405020304" pitchFamily="18" charset="0"/>
                <a:cs typeface="Times New Roman" panose="02020603050405020304" pitchFamily="18" charset="0"/>
              </a:rPr>
              <a:t>bin ve </a:t>
            </a:r>
            <a:r>
              <a:rPr lang="tr-TR" sz="2400" dirty="0">
                <a:solidFill>
                  <a:srgbClr val="0070C0"/>
                </a:solidFill>
                <a:latin typeface="Times New Roman" panose="02020603050405020304" pitchFamily="18" charset="0"/>
                <a:cs typeface="Times New Roman" panose="02020603050405020304" pitchFamily="18" charset="0"/>
              </a:rPr>
              <a:t>% 99 u KOBİ </a:t>
            </a:r>
          </a:p>
          <a:p>
            <a:pPr marL="342900" indent="-342900" algn="just">
              <a:lnSpc>
                <a:spcPct val="150000"/>
              </a:lnSpc>
              <a:buFont typeface="Wingdings" panose="05000000000000000000" pitchFamily="2" charset="2"/>
              <a:buChar char="Ø"/>
            </a:pPr>
            <a:r>
              <a:rPr lang="tr-TR" sz="2400" dirty="0">
                <a:solidFill>
                  <a:srgbClr val="0070C0"/>
                </a:solidFill>
                <a:latin typeface="Times New Roman" panose="02020603050405020304" pitchFamily="18" charset="0"/>
                <a:cs typeface="Times New Roman" panose="02020603050405020304" pitchFamily="18" charset="0"/>
              </a:rPr>
              <a:t>Çalışan sayısı: </a:t>
            </a:r>
            <a:r>
              <a:rPr lang="tr-TR" sz="2400" dirty="0" smtClean="0">
                <a:solidFill>
                  <a:srgbClr val="0070C0"/>
                </a:solidFill>
                <a:latin typeface="Times New Roman" panose="02020603050405020304" pitchFamily="18" charset="0"/>
                <a:cs typeface="Times New Roman" panose="02020603050405020304" pitchFamily="18" charset="0"/>
              </a:rPr>
              <a:t>26 milyon ve </a:t>
            </a:r>
            <a:r>
              <a:rPr lang="tr-TR" sz="2400" dirty="0">
                <a:solidFill>
                  <a:srgbClr val="0070C0"/>
                </a:solidFill>
                <a:latin typeface="Times New Roman" panose="02020603050405020304" pitchFamily="18" charset="0"/>
                <a:cs typeface="Times New Roman" panose="02020603050405020304" pitchFamily="18" charset="0"/>
              </a:rPr>
              <a:t>% 84’ü KOBİ’lerde </a:t>
            </a:r>
            <a:r>
              <a:rPr lang="tr-TR" sz="2400" dirty="0" smtClean="0">
                <a:solidFill>
                  <a:srgbClr val="0070C0"/>
                </a:solidFill>
                <a:latin typeface="Times New Roman" panose="02020603050405020304" pitchFamily="18" charset="0"/>
                <a:cs typeface="Times New Roman" panose="02020603050405020304" pitchFamily="18" charset="0"/>
              </a:rPr>
              <a:t>çalışıyor</a:t>
            </a:r>
            <a:r>
              <a:rPr lang="tr-TR" sz="2400" dirty="0">
                <a:solidFill>
                  <a:srgbClr val="0070C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Ø"/>
            </a:pPr>
            <a:r>
              <a:rPr lang="tr-TR" sz="2400" dirty="0">
                <a:solidFill>
                  <a:srgbClr val="0070C0"/>
                </a:solidFill>
                <a:latin typeface="Times New Roman" panose="02020603050405020304" pitchFamily="18" charset="0"/>
                <a:cs typeface="Times New Roman" panose="02020603050405020304" pitchFamily="18" charset="0"/>
              </a:rPr>
              <a:t>Çalışanların % </a:t>
            </a:r>
            <a:r>
              <a:rPr lang="tr-TR" sz="2400" dirty="0" smtClean="0">
                <a:solidFill>
                  <a:srgbClr val="0070C0"/>
                </a:solidFill>
                <a:latin typeface="Times New Roman" panose="02020603050405020304" pitchFamily="18" charset="0"/>
                <a:cs typeface="Times New Roman" panose="02020603050405020304" pitchFamily="18" charset="0"/>
              </a:rPr>
              <a:t>54 </a:t>
            </a:r>
            <a:r>
              <a:rPr lang="tr-TR" sz="2400" dirty="0">
                <a:solidFill>
                  <a:srgbClr val="0070C0"/>
                </a:solidFill>
                <a:latin typeface="Times New Roman" panose="02020603050405020304" pitchFamily="18" charset="0"/>
                <a:cs typeface="Times New Roman" panose="02020603050405020304" pitchFamily="18" charset="0"/>
              </a:rPr>
              <a:t>Lise altı, % </a:t>
            </a:r>
            <a:r>
              <a:rPr lang="tr-TR" sz="2400" dirty="0" smtClean="0">
                <a:solidFill>
                  <a:srgbClr val="0070C0"/>
                </a:solidFill>
                <a:latin typeface="Times New Roman" panose="02020603050405020304" pitchFamily="18" charset="0"/>
                <a:cs typeface="Times New Roman" panose="02020603050405020304" pitchFamily="18" charset="0"/>
              </a:rPr>
              <a:t>10,5 Lise ve Meslek Lisesi mezunu</a:t>
            </a:r>
            <a:endParaRPr lang="tr-TR" sz="2400" dirty="0">
              <a:solidFill>
                <a:srgbClr val="0070C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400" dirty="0">
                <a:solidFill>
                  <a:srgbClr val="0070C0"/>
                </a:solidFill>
                <a:latin typeface="Times New Roman" panose="02020603050405020304" pitchFamily="18" charset="0"/>
                <a:cs typeface="Times New Roman" panose="02020603050405020304" pitchFamily="18" charset="0"/>
              </a:rPr>
              <a:t>% 21,64 Yüksek-öğretimli.</a:t>
            </a:r>
          </a:p>
          <a:p>
            <a:pPr marL="342900" indent="-342900" algn="just">
              <a:lnSpc>
                <a:spcPct val="150000"/>
              </a:lnSpc>
              <a:buFont typeface="Wingdings" panose="05000000000000000000" pitchFamily="2" charset="2"/>
              <a:buChar char="Ø"/>
            </a:pPr>
            <a:r>
              <a:rPr lang="tr-TR" sz="2400" dirty="0" smtClean="0">
                <a:solidFill>
                  <a:srgbClr val="0070C0"/>
                </a:solidFill>
                <a:latin typeface="Times New Roman" panose="02020603050405020304" pitchFamily="18" charset="0"/>
                <a:cs typeface="Times New Roman" panose="02020603050405020304" pitchFamily="18" charset="0"/>
              </a:rPr>
              <a:t>Çalışanların %30 kadın %70’i erkek</a:t>
            </a:r>
          </a:p>
          <a:p>
            <a:pPr marL="342900" indent="-342900" algn="just">
              <a:lnSpc>
                <a:spcPct val="150000"/>
              </a:lnSpc>
              <a:buFont typeface="Wingdings" panose="05000000000000000000" pitchFamily="2" charset="2"/>
              <a:buChar char="Ø"/>
            </a:pPr>
            <a:r>
              <a:rPr lang="tr-TR" sz="2400" dirty="0" smtClean="0">
                <a:solidFill>
                  <a:srgbClr val="0070C0"/>
                </a:solidFill>
                <a:latin typeface="Times New Roman" panose="02020603050405020304" pitchFamily="18" charset="0"/>
                <a:cs typeface="Times New Roman" panose="02020603050405020304" pitchFamily="18" charset="0"/>
              </a:rPr>
              <a:t>İşsizlik oranı %10</a:t>
            </a:r>
          </a:p>
          <a:p>
            <a:pPr marL="342900" indent="-342900" algn="just">
              <a:lnSpc>
                <a:spcPct val="150000"/>
              </a:lnSpc>
              <a:buFont typeface="Wingdings" panose="05000000000000000000" pitchFamily="2" charset="2"/>
              <a:buChar char="Ø"/>
            </a:pPr>
            <a:r>
              <a:rPr lang="tr-TR" sz="2400" dirty="0" smtClean="0">
                <a:solidFill>
                  <a:srgbClr val="0070C0"/>
                </a:solidFill>
                <a:latin typeface="Times New Roman" panose="02020603050405020304" pitchFamily="18" charset="0"/>
                <a:cs typeface="Times New Roman" panose="02020603050405020304" pitchFamily="18" charset="0"/>
              </a:rPr>
              <a:t>Genç işsizlik oranı %19</a:t>
            </a:r>
            <a:endParaRPr lang="tr-TR"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a:t>
            </a:fld>
            <a:endParaRPr lang="tr-TR" dirty="0">
              <a:solidFill>
                <a:srgbClr val="DEDEDE">
                  <a:shade val="90000"/>
                </a:srgbClr>
              </a:solidFill>
            </a:endParaRPr>
          </a:p>
        </p:txBody>
      </p:sp>
    </p:spTree>
    <p:extLst>
      <p:ext uri="{BB962C8B-B14F-4D97-AF65-F5344CB8AC3E}">
        <p14:creationId xmlns:p14="http://schemas.microsoft.com/office/powerpoint/2010/main" val="175304777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548680"/>
            <a:ext cx="8856984" cy="936104"/>
          </a:xfrm>
        </p:spPr>
        <p:txBody>
          <a:bodyPr/>
          <a:lstStyle/>
          <a:p>
            <a:pPr algn="ctr"/>
            <a:r>
              <a:rPr lang="tr-TR" sz="3200" dirty="0"/>
              <a:t>İş Kanununda Yer Alan Esnek Çalışma Düzenlemeleri </a:t>
            </a:r>
          </a:p>
        </p:txBody>
      </p:sp>
      <p:sp>
        <p:nvSpPr>
          <p:cNvPr id="3" name="Metin Yer Tutucusu 2"/>
          <p:cNvSpPr>
            <a:spLocks noGrp="1"/>
          </p:cNvSpPr>
          <p:nvPr>
            <p:ph type="body" idx="1"/>
          </p:nvPr>
        </p:nvSpPr>
        <p:spPr>
          <a:xfrm>
            <a:off x="126404" y="1556792"/>
            <a:ext cx="6683920" cy="5256584"/>
          </a:xfrm>
        </p:spPr>
        <p:txBody>
          <a:bodyPr/>
          <a:lstStyle/>
          <a:p>
            <a:pPr algn="just"/>
            <a:r>
              <a:rPr lang="tr-TR" b="1" dirty="0">
                <a:solidFill>
                  <a:schemeClr val="bg1"/>
                </a:solidFill>
              </a:rPr>
              <a:t>Kısa </a:t>
            </a:r>
            <a:r>
              <a:rPr lang="tr-TR" b="1" dirty="0" smtClean="0">
                <a:solidFill>
                  <a:schemeClr val="bg1"/>
                </a:solidFill>
              </a:rPr>
              <a:t>çalışma</a:t>
            </a:r>
            <a:endParaRPr lang="tr-TR" dirty="0">
              <a:solidFill>
                <a:schemeClr val="bg1"/>
              </a:solidFill>
            </a:endParaRPr>
          </a:p>
          <a:p>
            <a:pPr algn="just">
              <a:lnSpc>
                <a:spcPct val="150000"/>
              </a:lnSpc>
            </a:pPr>
            <a:r>
              <a:rPr lang="tr-TR" sz="2000" dirty="0" smtClean="0">
                <a:solidFill>
                  <a:schemeClr val="bg1"/>
                </a:solidFill>
              </a:rPr>
              <a:t>4447 </a:t>
            </a:r>
            <a:r>
              <a:rPr lang="tr-TR" sz="2000" dirty="0">
                <a:solidFill>
                  <a:schemeClr val="bg1"/>
                </a:solidFill>
              </a:rPr>
              <a:t>sayılı İşsizlik Sigortası Kanunu </a:t>
            </a:r>
            <a:r>
              <a:rPr lang="tr-TR" sz="2000" dirty="0" smtClean="0">
                <a:solidFill>
                  <a:schemeClr val="bg1"/>
                </a:solidFill>
              </a:rPr>
              <a:t>m.Ek-2’de, </a:t>
            </a:r>
            <a:r>
              <a:rPr lang="tr-TR" sz="2000" dirty="0">
                <a:solidFill>
                  <a:schemeClr val="bg1"/>
                </a:solidFill>
              </a:rPr>
              <a:t>Kısa Çalışma ve Kısa Çalışma </a:t>
            </a:r>
            <a:r>
              <a:rPr lang="tr-TR" sz="2000" dirty="0" smtClean="0">
                <a:solidFill>
                  <a:schemeClr val="bg1"/>
                </a:solidFill>
              </a:rPr>
              <a:t>Ödeneği düzenlenmiştir. </a:t>
            </a:r>
            <a:endParaRPr lang="tr-TR" sz="2000" dirty="0">
              <a:solidFill>
                <a:schemeClr val="bg1"/>
              </a:solidFill>
            </a:endParaRPr>
          </a:p>
          <a:p>
            <a:pPr algn="just">
              <a:lnSpc>
                <a:spcPct val="150000"/>
              </a:lnSpc>
            </a:pPr>
            <a:r>
              <a:rPr lang="tr-TR" sz="2000" dirty="0">
                <a:solidFill>
                  <a:schemeClr val="bg1"/>
                </a:solidFill>
              </a:rPr>
              <a:t>Yapılan düzenlemeye </a:t>
            </a:r>
            <a:r>
              <a:rPr lang="tr-TR" sz="2000" dirty="0" smtClean="0">
                <a:solidFill>
                  <a:schemeClr val="bg1"/>
                </a:solidFill>
              </a:rPr>
              <a:t>göre, </a:t>
            </a:r>
            <a:r>
              <a:rPr lang="tr-TR" sz="2000" dirty="0">
                <a:solidFill>
                  <a:schemeClr val="bg1"/>
                </a:solidFill>
              </a:rPr>
              <a:t>“Genel ekonomik, </a:t>
            </a:r>
            <a:r>
              <a:rPr lang="tr-TR" sz="2000" dirty="0" err="1">
                <a:solidFill>
                  <a:schemeClr val="bg1"/>
                </a:solidFill>
              </a:rPr>
              <a:t>sektörel</a:t>
            </a:r>
            <a:r>
              <a:rPr lang="tr-TR" sz="2000" dirty="0">
                <a:solidFill>
                  <a:schemeClr val="bg1"/>
                </a:solidFill>
              </a:rPr>
              <a:t> veya bölgesel kriz ile zorlayıcı sebeplerle işyerindeki haftalık çalışma sürelerinin geçici olarak önemli ölçüde azaltılması veya işyerinde faaliyetin tamamen veya kısmen geçici olarak durdurulması hallerinde, işyerinde üç ayı aşmamak üzere kısa çalışma yapılabilir” </a:t>
            </a: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20</a:t>
            </a:fld>
            <a:endParaRPr lang="tr-TR" dirty="0">
              <a:solidFill>
                <a:srgbClr val="DEDEDE">
                  <a:shade val="90000"/>
                </a:srgb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140968"/>
            <a:ext cx="187220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02124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68760"/>
            <a:ext cx="8286808" cy="790952"/>
          </a:xfrm>
        </p:spPr>
        <p:txBody>
          <a:bodyPr/>
          <a:lstStyle/>
          <a:p>
            <a:pPr algn="ctr"/>
            <a:r>
              <a:rPr lang="tr-TR" sz="3200" dirty="0" smtClean="0"/>
              <a:t>İş Kanununda </a:t>
            </a:r>
            <a:r>
              <a:rPr lang="tr-TR" sz="3200" dirty="0"/>
              <a:t>Yer Almayan Esnek </a:t>
            </a:r>
            <a:r>
              <a:rPr lang="tr-TR" sz="3200" dirty="0" smtClean="0"/>
              <a:t>Çalışma Biçimleri</a:t>
            </a:r>
            <a:endParaRPr lang="tr-TR" sz="3200" dirty="0"/>
          </a:p>
        </p:txBody>
      </p:sp>
      <p:sp>
        <p:nvSpPr>
          <p:cNvPr id="3" name="Metin Yer Tutucusu 2"/>
          <p:cNvSpPr>
            <a:spLocks noGrp="1"/>
          </p:cNvSpPr>
          <p:nvPr>
            <p:ph type="body" idx="1"/>
          </p:nvPr>
        </p:nvSpPr>
        <p:spPr>
          <a:xfrm>
            <a:off x="35496" y="2132856"/>
            <a:ext cx="7488832" cy="4320480"/>
          </a:xfrm>
        </p:spPr>
        <p:txBody>
          <a:bodyPr/>
          <a:lstStyle/>
          <a:p>
            <a:pPr>
              <a:lnSpc>
                <a:spcPct val="150000"/>
              </a:lnSpc>
            </a:pPr>
            <a:r>
              <a:rPr lang="tr-TR" sz="2000" dirty="0" smtClean="0">
                <a:solidFill>
                  <a:schemeClr val="bg1"/>
                </a:solidFill>
              </a:rPr>
              <a:t>Uygulamada tele çalışma ve evden çalışma olarak bilinen ve uygulanan </a:t>
            </a:r>
            <a:r>
              <a:rPr lang="tr-TR" sz="2000" dirty="0">
                <a:solidFill>
                  <a:schemeClr val="bg1"/>
                </a:solidFill>
              </a:rPr>
              <a:t>ç</a:t>
            </a:r>
            <a:r>
              <a:rPr lang="tr-TR" sz="2000" dirty="0" smtClean="0">
                <a:solidFill>
                  <a:schemeClr val="bg1"/>
                </a:solidFill>
              </a:rPr>
              <a:t>alışma türlerinin ülkemizde yasal altyapısı mevcut değildir.</a:t>
            </a:r>
          </a:p>
          <a:p>
            <a:pPr>
              <a:lnSpc>
                <a:spcPct val="150000"/>
              </a:lnSpc>
            </a:pPr>
            <a:endParaRPr lang="tr-TR" sz="2000" dirty="0" smtClean="0">
              <a:solidFill>
                <a:schemeClr val="bg1"/>
              </a:solidFill>
            </a:endParaRPr>
          </a:p>
          <a:p>
            <a:pPr>
              <a:lnSpc>
                <a:spcPct val="150000"/>
              </a:lnSpc>
            </a:pPr>
            <a:r>
              <a:rPr lang="tr-TR" sz="2000" dirty="0" smtClean="0">
                <a:solidFill>
                  <a:schemeClr val="bg1"/>
                </a:solidFill>
              </a:rPr>
              <a:t>İçinde </a:t>
            </a:r>
            <a:r>
              <a:rPr lang="tr-TR" sz="2000" dirty="0">
                <a:solidFill>
                  <a:schemeClr val="bg1"/>
                </a:solidFill>
              </a:rPr>
              <a:t>bulunduğumuz bilgi çağının sağladığı kolaylıklar, çalışma hayatında köklü değişiklikler </a:t>
            </a:r>
            <a:r>
              <a:rPr lang="tr-TR" sz="2000" dirty="0" smtClean="0">
                <a:solidFill>
                  <a:schemeClr val="bg1"/>
                </a:solidFill>
              </a:rPr>
              <a:t>meydana getirmiştir.</a:t>
            </a:r>
          </a:p>
          <a:p>
            <a:pPr>
              <a:lnSpc>
                <a:spcPct val="150000"/>
              </a:lnSpc>
            </a:pPr>
            <a:endParaRPr lang="tr-TR" sz="2000" dirty="0" smtClean="0">
              <a:solidFill>
                <a:schemeClr val="bg1"/>
              </a:solidFill>
            </a:endParaRPr>
          </a:p>
          <a:p>
            <a:pPr>
              <a:lnSpc>
                <a:spcPct val="150000"/>
              </a:lnSpc>
            </a:pPr>
            <a:r>
              <a:rPr lang="tr-TR" sz="2000" dirty="0" smtClean="0">
                <a:solidFill>
                  <a:schemeClr val="bg1"/>
                </a:solidFill>
              </a:rPr>
              <a:t>Günümüzde işçinin merkezi işyerine bağımlılığı azalmıştır.</a:t>
            </a:r>
            <a:endParaRPr lang="tr-TR" sz="2000" dirty="0">
              <a:solidFill>
                <a:schemeClr val="bg1"/>
              </a:solidFill>
            </a:endParaRPr>
          </a:p>
          <a:p>
            <a:endParaRPr lang="tr-TR" sz="2000" b="1" dirty="0">
              <a:solidFill>
                <a:schemeClr val="bg1"/>
              </a:solidFill>
            </a:endParaRPr>
          </a:p>
          <a:p>
            <a:endParaRPr lang="tr-TR" sz="2000" b="1"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21</a:t>
            </a:fld>
            <a:endParaRPr lang="tr-TR" dirty="0">
              <a:solidFill>
                <a:srgbClr val="DEDEDE">
                  <a:shade val="90000"/>
                </a:srgb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492896"/>
            <a:ext cx="15240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55206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08720"/>
            <a:ext cx="8286808" cy="790952"/>
          </a:xfrm>
        </p:spPr>
        <p:txBody>
          <a:bodyPr/>
          <a:lstStyle/>
          <a:p>
            <a:pPr algn="ctr"/>
            <a:r>
              <a:rPr lang="tr-TR" sz="3200" dirty="0"/>
              <a:t>İş Kanununda Yer </a:t>
            </a:r>
            <a:r>
              <a:rPr lang="tr-TR" sz="3200" dirty="0" smtClean="0"/>
              <a:t>Almayan </a:t>
            </a:r>
            <a:r>
              <a:rPr lang="tr-TR" sz="3200" dirty="0"/>
              <a:t>Esnek</a:t>
            </a:r>
            <a:r>
              <a:rPr lang="tr-TR" sz="3200" dirty="0" smtClean="0"/>
              <a:t> </a:t>
            </a:r>
            <a:r>
              <a:rPr lang="tr-TR" sz="3200" dirty="0"/>
              <a:t>Çalışma Biçimleri</a:t>
            </a:r>
          </a:p>
        </p:txBody>
      </p:sp>
      <p:sp>
        <p:nvSpPr>
          <p:cNvPr id="3" name="Metin Yer Tutucusu 2"/>
          <p:cNvSpPr>
            <a:spLocks noGrp="1"/>
          </p:cNvSpPr>
          <p:nvPr>
            <p:ph type="body" idx="1"/>
          </p:nvPr>
        </p:nvSpPr>
        <p:spPr>
          <a:xfrm>
            <a:off x="107504" y="1772816"/>
            <a:ext cx="8928992" cy="5085184"/>
          </a:xfrm>
        </p:spPr>
        <p:txBody>
          <a:bodyPr/>
          <a:lstStyle/>
          <a:p>
            <a:pPr marL="342900" indent="-342900">
              <a:lnSpc>
                <a:spcPct val="150000"/>
              </a:lnSpc>
              <a:buFont typeface="Wingdings" pitchFamily="2" charset="2"/>
              <a:buChar char="Ø"/>
            </a:pPr>
            <a:r>
              <a:rPr lang="tr-TR" sz="2000" dirty="0" smtClean="0">
                <a:solidFill>
                  <a:schemeClr val="bg1"/>
                </a:solidFill>
              </a:rPr>
              <a:t>Hızlı teknolojik gelişim çalışanları merkezi işyeri dışında uzakta çalışmaya sevk etmiştir.</a:t>
            </a:r>
            <a:endParaRPr lang="tr-TR" sz="2000" dirty="0">
              <a:solidFill>
                <a:schemeClr val="bg1"/>
              </a:solidFill>
            </a:endParaRPr>
          </a:p>
          <a:p>
            <a:pPr marL="342900" indent="-342900">
              <a:lnSpc>
                <a:spcPct val="150000"/>
              </a:lnSpc>
              <a:buFont typeface="Wingdings" pitchFamily="2" charset="2"/>
              <a:buChar char="Ø"/>
            </a:pPr>
            <a:r>
              <a:rPr lang="tr-TR" sz="2000" dirty="0" smtClean="0">
                <a:solidFill>
                  <a:schemeClr val="bg1"/>
                </a:solidFill>
              </a:rPr>
              <a:t>Uzaktan </a:t>
            </a:r>
            <a:r>
              <a:rPr lang="tr-TR" sz="2000" dirty="0">
                <a:solidFill>
                  <a:schemeClr val="bg1"/>
                </a:solidFill>
              </a:rPr>
              <a:t>çalışmanın ortaya çıkışı </a:t>
            </a:r>
            <a:r>
              <a:rPr lang="tr-TR" sz="2000" dirty="0" smtClean="0">
                <a:solidFill>
                  <a:schemeClr val="bg1"/>
                </a:solidFill>
              </a:rPr>
              <a:t>özellikle bilgisayar </a:t>
            </a:r>
            <a:r>
              <a:rPr lang="tr-TR" sz="2000" dirty="0">
                <a:solidFill>
                  <a:schemeClr val="bg1"/>
                </a:solidFill>
              </a:rPr>
              <a:t>teknolojisinin ve haberleşme ağlarının gelişimi ile olmuştur. </a:t>
            </a:r>
            <a:endParaRPr lang="tr-TR" sz="2000" dirty="0" smtClean="0">
              <a:solidFill>
                <a:schemeClr val="bg1"/>
              </a:solidFill>
            </a:endParaRPr>
          </a:p>
          <a:p>
            <a:pPr marL="342900" indent="-342900">
              <a:lnSpc>
                <a:spcPct val="150000"/>
              </a:lnSpc>
              <a:buFont typeface="Wingdings" pitchFamily="2" charset="2"/>
              <a:buChar char="Ø"/>
            </a:pPr>
            <a:r>
              <a:rPr lang="tr-TR" sz="2000" dirty="0" smtClean="0">
                <a:solidFill>
                  <a:schemeClr val="bg1"/>
                </a:solidFill>
              </a:rPr>
              <a:t>Özellikle  </a:t>
            </a:r>
            <a:r>
              <a:rPr lang="tr-TR" sz="2000" dirty="0">
                <a:solidFill>
                  <a:schemeClr val="bg1"/>
                </a:solidFill>
              </a:rPr>
              <a:t>uzaktan çalışma; bilgisayar-elektronik, bankacılık, sigorta, haberleşme, basın-yayın ve ticaret sektöründe görülmektedir. </a:t>
            </a:r>
          </a:p>
          <a:p>
            <a:pPr marL="342900" indent="-342900">
              <a:lnSpc>
                <a:spcPct val="150000"/>
              </a:lnSpc>
              <a:buFont typeface="Wingdings" pitchFamily="2" charset="2"/>
              <a:buChar char="Ø"/>
            </a:pPr>
            <a:r>
              <a:rPr lang="tr-TR" sz="2000" dirty="0" smtClean="0">
                <a:solidFill>
                  <a:schemeClr val="bg1"/>
                </a:solidFill>
              </a:rPr>
              <a:t>Ayrıca </a:t>
            </a:r>
            <a:r>
              <a:rPr lang="tr-TR" sz="2000" dirty="0">
                <a:solidFill>
                  <a:schemeClr val="bg1"/>
                </a:solidFill>
              </a:rPr>
              <a:t>internet ağının ve mobil telefon kullanımının artması uzaktan çalışmayı daha da gerekli kılmıştır. </a:t>
            </a:r>
          </a:p>
          <a:p>
            <a:pPr>
              <a:lnSpc>
                <a:spcPct val="150000"/>
              </a:lnSpc>
            </a:pPr>
            <a:endParaRPr lang="tr-TR" sz="2000" b="1" dirty="0">
              <a:solidFill>
                <a:schemeClr val="bg1"/>
              </a:solidFill>
            </a:endParaRPr>
          </a:p>
          <a:p>
            <a:endParaRPr lang="tr-TR" sz="2000"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22</a:t>
            </a:fld>
            <a:endParaRPr lang="tr-TR" dirty="0">
              <a:solidFill>
                <a:srgbClr val="DEDEDE">
                  <a:shade val="90000"/>
                </a:srgbClr>
              </a:solidFill>
            </a:endParaRPr>
          </a:p>
        </p:txBody>
      </p:sp>
    </p:spTree>
    <p:extLst>
      <p:ext uri="{BB962C8B-B14F-4D97-AF65-F5344CB8AC3E}">
        <p14:creationId xmlns:p14="http://schemas.microsoft.com/office/powerpoint/2010/main" val="419112509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86808" cy="1006976"/>
          </a:xfrm>
        </p:spPr>
        <p:txBody>
          <a:bodyPr/>
          <a:lstStyle/>
          <a:p>
            <a:pPr algn="ctr"/>
            <a:r>
              <a:rPr lang="tr-TR" sz="3200" dirty="0"/>
              <a:t>İş Kanununda Yer </a:t>
            </a:r>
            <a:r>
              <a:rPr lang="tr-TR" sz="3200" dirty="0" smtClean="0"/>
              <a:t>Almayan </a:t>
            </a:r>
            <a:r>
              <a:rPr lang="tr-TR" sz="3200" dirty="0"/>
              <a:t>Esnek</a:t>
            </a:r>
            <a:r>
              <a:rPr lang="tr-TR" sz="3200" dirty="0" smtClean="0"/>
              <a:t> </a:t>
            </a:r>
            <a:r>
              <a:rPr lang="tr-TR" sz="3200" dirty="0"/>
              <a:t>Çalışma Biçimleri</a:t>
            </a:r>
          </a:p>
        </p:txBody>
      </p:sp>
      <p:sp>
        <p:nvSpPr>
          <p:cNvPr id="3" name="Metin Yer Tutucusu 2"/>
          <p:cNvSpPr>
            <a:spLocks noGrp="1"/>
          </p:cNvSpPr>
          <p:nvPr>
            <p:ph type="body" idx="1"/>
          </p:nvPr>
        </p:nvSpPr>
        <p:spPr>
          <a:xfrm>
            <a:off x="179512" y="1484784"/>
            <a:ext cx="7128792" cy="4536504"/>
          </a:xfrm>
        </p:spPr>
        <p:txBody>
          <a:bodyPr/>
          <a:lstStyle/>
          <a:p>
            <a:pPr algn="just"/>
            <a:r>
              <a:rPr lang="tr-TR" sz="2000" b="1" dirty="0" smtClean="0">
                <a:solidFill>
                  <a:schemeClr val="bg1"/>
                </a:solidFill>
              </a:rPr>
              <a:t>Uzaktan çalışma</a:t>
            </a:r>
          </a:p>
          <a:p>
            <a:pPr algn="just">
              <a:lnSpc>
                <a:spcPct val="150000"/>
              </a:lnSpc>
            </a:pPr>
            <a:r>
              <a:rPr lang="tr-TR" sz="1800" dirty="0">
                <a:solidFill>
                  <a:schemeClr val="bg1"/>
                </a:solidFill>
              </a:rPr>
              <a:t>Uzaktan çalışma; işverenin belirlediği mal veya hizmeti üretmek amacıyla, işçinin işyeri ve işverenin denetimi dışında, iş edimini yerine getirdiği yazılı sözleşmeye dayalı iş ilişkisidir</a:t>
            </a:r>
            <a:r>
              <a:rPr lang="tr-TR" sz="1800" dirty="0" smtClean="0">
                <a:solidFill>
                  <a:schemeClr val="bg1"/>
                </a:solidFill>
              </a:rPr>
              <a:t>.</a:t>
            </a:r>
          </a:p>
          <a:p>
            <a:pPr algn="just"/>
            <a:endParaRPr lang="tr-TR" sz="1800"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23</a:t>
            </a:fld>
            <a:endParaRPr lang="tr-TR" dirty="0">
              <a:solidFill>
                <a:srgbClr val="DEDEDE">
                  <a:shade val="90000"/>
                </a:srgb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916832"/>
            <a:ext cx="16561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04552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smtClean="0"/>
              <a:t>SONUÇ</a:t>
            </a:r>
            <a:endParaRPr lang="tr-TR" sz="3600" dirty="0"/>
          </a:p>
        </p:txBody>
      </p:sp>
      <p:sp>
        <p:nvSpPr>
          <p:cNvPr id="3" name="Metin Yer Tutucusu 2"/>
          <p:cNvSpPr>
            <a:spLocks noGrp="1"/>
          </p:cNvSpPr>
          <p:nvPr>
            <p:ph type="body" idx="1"/>
          </p:nvPr>
        </p:nvSpPr>
        <p:spPr>
          <a:xfrm>
            <a:off x="179512" y="1844824"/>
            <a:ext cx="8784976" cy="4896544"/>
          </a:xfrm>
        </p:spPr>
        <p:txBody>
          <a:bodyPr/>
          <a:lstStyle/>
          <a:p>
            <a:pPr marL="342900" indent="-342900" algn="just">
              <a:buFont typeface="Wingdings" panose="05000000000000000000" pitchFamily="2" charset="2"/>
              <a:buChar char="q"/>
            </a:pPr>
            <a:endParaRPr lang="tr-TR" sz="2000" dirty="0" smtClean="0">
              <a:solidFill>
                <a:schemeClr val="bg1"/>
              </a:solidFill>
            </a:endParaRPr>
          </a:p>
          <a:p>
            <a:pPr marL="342900" indent="-342900" algn="just">
              <a:buFont typeface="Wingdings" panose="05000000000000000000" pitchFamily="2" charset="2"/>
              <a:buChar char="q"/>
            </a:pP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a:p>
            <a:pPr marL="342900" indent="-342900" algn="just">
              <a:lnSpc>
                <a:spcPct val="150000"/>
              </a:lnSpc>
              <a:buFont typeface="Wingdings" panose="05000000000000000000" pitchFamily="2" charset="2"/>
              <a:buChar char="q"/>
            </a:pPr>
            <a:r>
              <a:rPr lang="tr-TR" sz="2000" dirty="0" smtClean="0">
                <a:solidFill>
                  <a:schemeClr val="bg1"/>
                </a:solidFill>
              </a:rPr>
              <a:t>Türkiye’de </a:t>
            </a:r>
            <a:r>
              <a:rPr lang="tr-TR" sz="2000" dirty="0">
                <a:solidFill>
                  <a:schemeClr val="bg1"/>
                </a:solidFill>
              </a:rPr>
              <a:t>esnek çalışma biçimlerinin </a:t>
            </a:r>
            <a:r>
              <a:rPr lang="tr-TR" sz="2000" dirty="0" smtClean="0">
                <a:solidFill>
                  <a:schemeClr val="bg1"/>
                </a:solidFill>
              </a:rPr>
              <a:t>uygulanabilmesi</a:t>
            </a:r>
            <a:r>
              <a:rPr lang="tr-TR" sz="2000" dirty="0">
                <a:solidFill>
                  <a:schemeClr val="bg1"/>
                </a:solidFill>
              </a:rPr>
              <a:t> </a:t>
            </a:r>
            <a:r>
              <a:rPr lang="tr-TR" sz="2000" b="1" dirty="0" smtClean="0">
                <a:solidFill>
                  <a:schemeClr val="bg1"/>
                </a:solidFill>
              </a:rPr>
              <a:t>işçi </a:t>
            </a:r>
            <a:r>
              <a:rPr lang="tr-TR" sz="2000" b="1" dirty="0">
                <a:solidFill>
                  <a:schemeClr val="bg1"/>
                </a:solidFill>
              </a:rPr>
              <a:t>ve işveren kesiminin uzlaşmacı tavır </a:t>
            </a:r>
            <a:r>
              <a:rPr lang="tr-TR" sz="2000" b="1" dirty="0" smtClean="0">
                <a:solidFill>
                  <a:schemeClr val="bg1"/>
                </a:solidFill>
              </a:rPr>
              <a:t>içinde gerçekleştirecekleri </a:t>
            </a:r>
            <a:r>
              <a:rPr lang="tr-TR" sz="2000" b="1" dirty="0">
                <a:solidFill>
                  <a:schemeClr val="bg1"/>
                </a:solidFill>
              </a:rPr>
              <a:t>bir sosyal </a:t>
            </a:r>
            <a:r>
              <a:rPr lang="tr-TR" sz="2000" b="1" dirty="0" smtClean="0">
                <a:solidFill>
                  <a:schemeClr val="bg1"/>
                </a:solidFill>
              </a:rPr>
              <a:t>diyaloga bağlıdır.</a:t>
            </a:r>
            <a:endParaRPr lang="tr-TR" sz="2000" dirty="0" smtClean="0">
              <a:solidFill>
                <a:schemeClr val="bg1"/>
              </a:solidFill>
            </a:endParaRPr>
          </a:p>
          <a:p>
            <a:pPr algn="just">
              <a:lnSpc>
                <a:spcPct val="150000"/>
              </a:lnSpc>
            </a:pPr>
            <a:r>
              <a:rPr lang="tr-TR" sz="2000" dirty="0" smtClean="0">
                <a:solidFill>
                  <a:schemeClr val="bg1"/>
                </a:solidFill>
              </a:rPr>
              <a:t> </a:t>
            </a: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24</a:t>
            </a:fld>
            <a:endParaRPr lang="tr-TR" dirty="0">
              <a:solidFill>
                <a:srgbClr val="DEDEDE">
                  <a:shade val="90000"/>
                </a:srgbClr>
              </a:solidFill>
            </a:endParaRPr>
          </a:p>
        </p:txBody>
      </p:sp>
    </p:spTree>
    <p:extLst>
      <p:ext uri="{BB962C8B-B14F-4D97-AF65-F5344CB8AC3E}">
        <p14:creationId xmlns:p14="http://schemas.microsoft.com/office/powerpoint/2010/main" val="190330810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dirty="0" smtClean="0">
              <a:solidFill>
                <a:schemeClr val="bg1"/>
              </a:solidFill>
            </a:endParaRPr>
          </a:p>
          <a:p>
            <a:endParaRPr lang="tr-TR" dirty="0">
              <a:solidFill>
                <a:schemeClr val="bg1"/>
              </a:solidFill>
            </a:endParaRPr>
          </a:p>
          <a:p>
            <a:endParaRPr lang="tr-TR" dirty="0" smtClean="0">
              <a:solidFill>
                <a:schemeClr val="bg1"/>
              </a:solidFill>
            </a:endParaRPr>
          </a:p>
          <a:p>
            <a:pPr algn="ctr"/>
            <a:r>
              <a:rPr lang="tr-TR" sz="5400" dirty="0" smtClean="0">
                <a:solidFill>
                  <a:schemeClr val="accent6"/>
                </a:solidFill>
              </a:rPr>
              <a:t>TEŞEKKÜR EDERİM</a:t>
            </a:r>
            <a:endParaRPr lang="tr-TR" sz="5400" dirty="0">
              <a:solidFill>
                <a:schemeClr val="accent6"/>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25</a:t>
            </a:fld>
            <a:endParaRPr lang="tr-TR" dirty="0">
              <a:solidFill>
                <a:srgbClr val="DEDEDE">
                  <a:shade val="90000"/>
                </a:srgbClr>
              </a:solidFill>
            </a:endParaRPr>
          </a:p>
        </p:txBody>
      </p:sp>
    </p:spTree>
    <p:extLst>
      <p:ext uri="{BB962C8B-B14F-4D97-AF65-F5344CB8AC3E}">
        <p14:creationId xmlns:p14="http://schemas.microsoft.com/office/powerpoint/2010/main" val="235458601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ahir.akbas\Pictures\18371422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140967"/>
            <a:ext cx="5318248" cy="354549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611560" y="548680"/>
            <a:ext cx="8286808" cy="790952"/>
          </a:xfrm>
        </p:spPr>
        <p:txBody>
          <a:bodyPr/>
          <a:lstStyle/>
          <a:p>
            <a:pPr algn="ctr"/>
            <a:r>
              <a:rPr lang="tr-TR" sz="3600" dirty="0" smtClean="0"/>
              <a:t>Çalışma Hayatında Esneklik</a:t>
            </a:r>
            <a:endParaRPr lang="tr-TR" sz="3600" dirty="0"/>
          </a:p>
        </p:txBody>
      </p:sp>
      <p:sp>
        <p:nvSpPr>
          <p:cNvPr id="3" name="Metin Yer Tutucusu 2"/>
          <p:cNvSpPr>
            <a:spLocks noGrp="1"/>
          </p:cNvSpPr>
          <p:nvPr>
            <p:ph type="body" idx="1"/>
          </p:nvPr>
        </p:nvSpPr>
        <p:spPr>
          <a:xfrm>
            <a:off x="395536" y="1556792"/>
            <a:ext cx="8391882" cy="4857760"/>
          </a:xfrm>
        </p:spPr>
        <p:txBody>
          <a:bodyPr/>
          <a:lstStyle/>
          <a:p>
            <a:pPr algn="just">
              <a:lnSpc>
                <a:spcPct val="150000"/>
              </a:lnSpc>
            </a:pPr>
            <a:r>
              <a:rPr lang="tr-TR" dirty="0">
                <a:solidFill>
                  <a:schemeClr val="bg1"/>
                </a:solidFill>
              </a:rPr>
              <a:t>Çalışma hayatında </a:t>
            </a:r>
            <a:r>
              <a:rPr lang="tr-TR" dirty="0" smtClean="0">
                <a:solidFill>
                  <a:schemeClr val="bg1"/>
                </a:solidFill>
              </a:rPr>
              <a:t>esneklik; hızla </a:t>
            </a:r>
            <a:r>
              <a:rPr lang="tr-TR" dirty="0">
                <a:solidFill>
                  <a:schemeClr val="bg1"/>
                </a:solidFill>
              </a:rPr>
              <a:t>küreselleşen dünyada değişik ekonomik ve sosyal şartlara, hızla gelişen teknolojiye ve uluslararası rekabet şartlarına işletmelerin ayak uydurabilmesi için sosyal tarafların çalışma tür ve koşullarını istedikleri gibi belirleyebilme serbestîsidir</a:t>
            </a:r>
            <a:r>
              <a:rPr lang="tr-TR" dirty="0" smtClean="0">
                <a:solidFill>
                  <a:schemeClr val="bg1"/>
                </a:solidFill>
              </a:rPr>
              <a:t>. </a:t>
            </a:r>
          </a:p>
          <a:p>
            <a:pPr algn="just"/>
            <a:endParaRPr lang="tr-TR"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3</a:t>
            </a:fld>
            <a:endParaRPr lang="tr-TR" dirty="0">
              <a:solidFill>
                <a:srgbClr val="DEDEDE">
                  <a:shade val="90000"/>
                </a:srgbClr>
              </a:solidFill>
            </a:endParaRPr>
          </a:p>
        </p:txBody>
      </p:sp>
    </p:spTree>
    <p:extLst>
      <p:ext uri="{BB962C8B-B14F-4D97-AF65-F5344CB8AC3E}">
        <p14:creationId xmlns:p14="http://schemas.microsoft.com/office/powerpoint/2010/main" val="428763317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ahir.akbas\Pictures\Workersrevolutiona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53136"/>
            <a:ext cx="7992888" cy="193221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539552" y="764704"/>
            <a:ext cx="8319874" cy="490380"/>
          </a:xfrm>
        </p:spPr>
        <p:txBody>
          <a:bodyPr/>
          <a:lstStyle/>
          <a:p>
            <a:pPr algn="ctr"/>
            <a:r>
              <a:rPr lang="tr-TR" sz="3600" dirty="0" smtClean="0"/>
              <a:t>Esnekliğin Ortaya Çıkış Nedenleri</a:t>
            </a:r>
            <a:endParaRPr lang="tr-TR" sz="3600" dirty="0"/>
          </a:p>
        </p:txBody>
      </p:sp>
      <p:sp>
        <p:nvSpPr>
          <p:cNvPr id="3" name="Metin Yer Tutucusu 2"/>
          <p:cNvSpPr>
            <a:spLocks noGrp="1"/>
          </p:cNvSpPr>
          <p:nvPr>
            <p:ph type="body" idx="1"/>
          </p:nvPr>
        </p:nvSpPr>
        <p:spPr>
          <a:xfrm>
            <a:off x="323528" y="1700808"/>
            <a:ext cx="8391882" cy="4585712"/>
          </a:xfrm>
        </p:spPr>
        <p:txBody>
          <a:bodyPr/>
          <a:lstStyle/>
          <a:p>
            <a:pPr marL="342900" indent="-342900">
              <a:buFont typeface="Wingdings" pitchFamily="2" charset="2"/>
              <a:buChar char="Ø"/>
            </a:pPr>
            <a:r>
              <a:rPr lang="tr-TR" dirty="0" smtClean="0">
                <a:solidFill>
                  <a:schemeClr val="bg1"/>
                </a:solidFill>
              </a:rPr>
              <a:t>Yüksek </a:t>
            </a:r>
            <a:r>
              <a:rPr lang="tr-TR" dirty="0">
                <a:solidFill>
                  <a:schemeClr val="bg1"/>
                </a:solidFill>
              </a:rPr>
              <a:t>İşsizlik ve Ekonomik Yapısal Değişim </a:t>
            </a:r>
            <a:endParaRPr lang="tr-TR" dirty="0" smtClean="0">
              <a:solidFill>
                <a:schemeClr val="bg1"/>
              </a:solidFill>
            </a:endParaRPr>
          </a:p>
          <a:p>
            <a:pPr marL="342900" indent="-342900">
              <a:buFont typeface="Wingdings" pitchFamily="2" charset="2"/>
              <a:buChar char="Ø"/>
            </a:pPr>
            <a:endParaRPr lang="tr-TR" dirty="0">
              <a:solidFill>
                <a:schemeClr val="bg1"/>
              </a:solidFill>
            </a:endParaRPr>
          </a:p>
          <a:p>
            <a:pPr marL="342900" indent="-342900">
              <a:buFont typeface="Wingdings" pitchFamily="2" charset="2"/>
              <a:buChar char="Ø"/>
            </a:pPr>
            <a:r>
              <a:rPr lang="tr-TR" dirty="0">
                <a:solidFill>
                  <a:schemeClr val="bg1"/>
                </a:solidFill>
              </a:rPr>
              <a:t>Küreselleşme ve Artan Rekabet </a:t>
            </a:r>
            <a:endParaRPr lang="tr-TR" dirty="0" smtClean="0">
              <a:solidFill>
                <a:schemeClr val="bg1"/>
              </a:solidFill>
            </a:endParaRPr>
          </a:p>
          <a:p>
            <a:pPr marL="342900" indent="-342900">
              <a:buFont typeface="Wingdings" pitchFamily="2" charset="2"/>
              <a:buChar char="Ø"/>
            </a:pPr>
            <a:endParaRPr lang="tr-TR" dirty="0">
              <a:solidFill>
                <a:schemeClr val="bg1"/>
              </a:solidFill>
            </a:endParaRPr>
          </a:p>
          <a:p>
            <a:pPr marL="342900" indent="-342900">
              <a:buFont typeface="Wingdings" pitchFamily="2" charset="2"/>
              <a:buChar char="Ø"/>
            </a:pPr>
            <a:r>
              <a:rPr lang="tr-TR" dirty="0">
                <a:solidFill>
                  <a:schemeClr val="bg1"/>
                </a:solidFill>
              </a:rPr>
              <a:t>Teknolojik İlerleme </a:t>
            </a:r>
            <a:endParaRPr lang="tr-TR" dirty="0" smtClean="0">
              <a:solidFill>
                <a:schemeClr val="bg1"/>
              </a:solidFill>
            </a:endParaRPr>
          </a:p>
          <a:p>
            <a:pPr marL="342900" indent="-342900">
              <a:buFont typeface="Wingdings" pitchFamily="2" charset="2"/>
              <a:buChar char="Ø"/>
            </a:pPr>
            <a:endParaRPr lang="tr-TR" dirty="0">
              <a:solidFill>
                <a:schemeClr val="bg1"/>
              </a:solidFill>
            </a:endParaRPr>
          </a:p>
          <a:p>
            <a:pPr marL="342900" indent="-342900">
              <a:buFont typeface="Wingdings" pitchFamily="2" charset="2"/>
              <a:buChar char="Ø"/>
            </a:pPr>
            <a:r>
              <a:rPr lang="tr-TR" dirty="0">
                <a:solidFill>
                  <a:schemeClr val="bg1"/>
                </a:solidFill>
              </a:rPr>
              <a:t>İşgücü Yapısındaki Değişim </a:t>
            </a: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4</a:t>
            </a:fld>
            <a:endParaRPr lang="tr-TR" dirty="0">
              <a:solidFill>
                <a:srgbClr val="DEDEDE">
                  <a:shade val="90000"/>
                </a:srgbClr>
              </a:solidFill>
            </a:endParaRPr>
          </a:p>
        </p:txBody>
      </p:sp>
    </p:spTree>
    <p:extLst>
      <p:ext uri="{BB962C8B-B14F-4D97-AF65-F5344CB8AC3E}">
        <p14:creationId xmlns:p14="http://schemas.microsoft.com/office/powerpoint/2010/main" val="97107403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86808" cy="648072"/>
          </a:xfrm>
        </p:spPr>
        <p:txBody>
          <a:bodyPr/>
          <a:lstStyle/>
          <a:p>
            <a:pPr algn="ctr"/>
            <a:r>
              <a:rPr lang="tr-TR" sz="4000" dirty="0" smtClean="0"/>
              <a:t>Türkiye’de Esneklik Verileri</a:t>
            </a:r>
            <a:endParaRPr lang="tr-TR" sz="4000" dirty="0"/>
          </a:p>
        </p:txBody>
      </p:sp>
      <p:sp>
        <p:nvSpPr>
          <p:cNvPr id="3" name="Metin Yer Tutucusu 2"/>
          <p:cNvSpPr>
            <a:spLocks noGrp="1"/>
          </p:cNvSpPr>
          <p:nvPr>
            <p:ph type="body" idx="1"/>
          </p:nvPr>
        </p:nvSpPr>
        <p:spPr>
          <a:xfrm>
            <a:off x="49564" y="1490484"/>
            <a:ext cx="6768752" cy="5322892"/>
          </a:xfrm>
        </p:spPr>
        <p:txBody>
          <a:bodyPr/>
          <a:lstStyle/>
          <a:p>
            <a:pPr marL="342900" indent="-342900" algn="just">
              <a:lnSpc>
                <a:spcPct val="150000"/>
              </a:lnSpc>
              <a:buFont typeface="Wingdings" pitchFamily="2" charset="2"/>
              <a:buChar char="Ø"/>
            </a:pPr>
            <a:r>
              <a:rPr lang="tr-TR" sz="2000" dirty="0">
                <a:solidFill>
                  <a:schemeClr val="bg1"/>
                </a:solidFill>
              </a:rPr>
              <a:t>Türkiye’de kısmî süreli çalışma oranları </a:t>
            </a:r>
            <a:r>
              <a:rPr lang="tr-TR" sz="2000" dirty="0" smtClean="0">
                <a:solidFill>
                  <a:schemeClr val="bg1"/>
                </a:solidFill>
              </a:rPr>
              <a:t>oldukça </a:t>
            </a:r>
            <a:r>
              <a:rPr lang="tr-TR" sz="2000" dirty="0">
                <a:solidFill>
                  <a:schemeClr val="bg1"/>
                </a:solidFill>
              </a:rPr>
              <a:t>düşük </a:t>
            </a:r>
            <a:r>
              <a:rPr lang="tr-TR" sz="2000" dirty="0" smtClean="0">
                <a:solidFill>
                  <a:schemeClr val="bg1"/>
                </a:solidFill>
              </a:rPr>
              <a:t>seviyelerdedir. </a:t>
            </a:r>
          </a:p>
          <a:p>
            <a:pPr marL="342900" indent="-342900" algn="just">
              <a:lnSpc>
                <a:spcPct val="150000"/>
              </a:lnSpc>
              <a:buFont typeface="Wingdings" pitchFamily="2" charset="2"/>
              <a:buChar char="Ø"/>
            </a:pPr>
            <a:r>
              <a:rPr lang="tr-TR" sz="2000" dirty="0" smtClean="0">
                <a:solidFill>
                  <a:schemeClr val="bg1"/>
                </a:solidFill>
              </a:rPr>
              <a:t>Toplam </a:t>
            </a:r>
            <a:r>
              <a:rPr lang="tr-TR" sz="2000" dirty="0">
                <a:solidFill>
                  <a:schemeClr val="bg1"/>
                </a:solidFill>
              </a:rPr>
              <a:t>istihdam </a:t>
            </a:r>
            <a:r>
              <a:rPr lang="tr-TR" sz="2000" dirty="0" smtClean="0">
                <a:solidFill>
                  <a:schemeClr val="bg1"/>
                </a:solidFill>
              </a:rPr>
              <a:t>içinde </a:t>
            </a:r>
            <a:r>
              <a:rPr lang="tr-TR" sz="2000" dirty="0">
                <a:solidFill>
                  <a:schemeClr val="bg1"/>
                </a:solidFill>
              </a:rPr>
              <a:t>kısmî süreli çalışanların </a:t>
            </a:r>
            <a:r>
              <a:rPr lang="tr-TR" sz="2000" dirty="0" smtClean="0">
                <a:solidFill>
                  <a:schemeClr val="bg1"/>
                </a:solidFill>
              </a:rPr>
              <a:t>oranı 2006 </a:t>
            </a:r>
            <a:r>
              <a:rPr lang="tr-TR" sz="2000" dirty="0">
                <a:solidFill>
                  <a:schemeClr val="bg1"/>
                </a:solidFill>
              </a:rPr>
              <a:t>yılında %7,6 seviyesinde </a:t>
            </a:r>
            <a:r>
              <a:rPr lang="tr-TR" sz="2000" dirty="0" smtClean="0">
                <a:solidFill>
                  <a:schemeClr val="bg1"/>
                </a:solidFill>
              </a:rPr>
              <a:t>iken, </a:t>
            </a:r>
            <a:r>
              <a:rPr lang="tr-TR" sz="2000" dirty="0" err="1" smtClean="0">
                <a:solidFill>
                  <a:schemeClr val="bg1"/>
                </a:solidFill>
              </a:rPr>
              <a:t>Eurostat</a:t>
            </a:r>
            <a:r>
              <a:rPr lang="tr-TR" sz="2000" dirty="0" smtClean="0">
                <a:solidFill>
                  <a:schemeClr val="bg1"/>
                </a:solidFill>
              </a:rPr>
              <a:t> </a:t>
            </a:r>
            <a:r>
              <a:rPr lang="tr-TR" sz="2000" dirty="0">
                <a:solidFill>
                  <a:schemeClr val="bg1"/>
                </a:solidFill>
              </a:rPr>
              <a:t>verilerine göre </a:t>
            </a:r>
            <a:r>
              <a:rPr lang="tr-TR" sz="2000" dirty="0" smtClean="0">
                <a:solidFill>
                  <a:schemeClr val="bg1"/>
                </a:solidFill>
              </a:rPr>
              <a:t>2013‘de erkeklerde %12,8; kadınlarda ise </a:t>
            </a:r>
            <a:r>
              <a:rPr lang="tr-TR" sz="2000" dirty="0">
                <a:solidFill>
                  <a:schemeClr val="bg1"/>
                </a:solidFill>
              </a:rPr>
              <a:t>25,3’tür. </a:t>
            </a:r>
          </a:p>
          <a:p>
            <a:pPr marL="342900" indent="-342900" algn="just">
              <a:lnSpc>
                <a:spcPct val="150000"/>
              </a:lnSpc>
              <a:buFont typeface="Wingdings" pitchFamily="2" charset="2"/>
              <a:buChar char="Ø"/>
            </a:pPr>
            <a:r>
              <a:rPr lang="tr-TR" sz="2000" dirty="0" smtClean="0">
                <a:solidFill>
                  <a:schemeClr val="bg1"/>
                </a:solidFill>
              </a:rPr>
              <a:t>Esasen </a:t>
            </a:r>
            <a:r>
              <a:rPr lang="tr-TR" sz="2000" dirty="0">
                <a:solidFill>
                  <a:schemeClr val="bg1"/>
                </a:solidFill>
              </a:rPr>
              <a:t>bu oranın daha yüksek olduğu tahmin </a:t>
            </a:r>
            <a:r>
              <a:rPr lang="tr-TR" sz="2000" dirty="0" smtClean="0">
                <a:solidFill>
                  <a:schemeClr val="bg1"/>
                </a:solidFill>
              </a:rPr>
              <a:t>edilmektedir. Ancak </a:t>
            </a:r>
            <a:r>
              <a:rPr lang="tr-TR" sz="2000" dirty="0">
                <a:solidFill>
                  <a:schemeClr val="bg1"/>
                </a:solidFill>
              </a:rPr>
              <a:t>kayıt dışı istihdamın yüksek olması sebebiyle sağlıklı bir analiz yapmak mümkün değildir. </a:t>
            </a:r>
            <a:endParaRPr lang="tr-TR" sz="2000" dirty="0" smtClean="0">
              <a:solidFill>
                <a:schemeClr val="bg1"/>
              </a:solidFill>
            </a:endParaRPr>
          </a:p>
          <a:p>
            <a:pPr algn="just"/>
            <a:endParaRPr lang="tr-TR" sz="2000"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132856"/>
            <a:ext cx="228600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5851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602" y="1066412"/>
            <a:ext cx="8286808" cy="562388"/>
          </a:xfrm>
        </p:spPr>
        <p:txBody>
          <a:bodyPr/>
          <a:lstStyle/>
          <a:p>
            <a:r>
              <a:rPr lang="tr-TR" dirty="0" smtClean="0"/>
              <a:t>Avrupa Birliği ve Esneklik</a:t>
            </a:r>
            <a:endParaRPr lang="tr-TR" dirty="0"/>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6</a:t>
            </a:fld>
            <a:endParaRPr lang="tr-TR" dirty="0">
              <a:solidFill>
                <a:srgbClr val="DEDEDE">
                  <a:shade val="90000"/>
                </a:srgbClr>
              </a:solidFill>
            </a:endParaRPr>
          </a:p>
        </p:txBody>
      </p:sp>
      <p:sp>
        <p:nvSpPr>
          <p:cNvPr id="5" name="AutoShape 2" descr="data:image/jpeg;base64,/9j/4AAQSkZJRgABAQAAAQABAAD/2wCEAAkGBw8QEA8UEBQUEBAVEA8VFBUQDw8QEA8PFBQWFhQUFBUYHCggGBolHRQVITEiJSkrLi4uFx8zODMsNygtLisBCgoKDg0OGxAQFywmHyYsLC8sLDEsMCwtLCwsLCwsLCwsLDQuLCwsLCwsLCwsLCw0LCwsLCwsLCwsLCwsLCwsLP/AABEIARIAuAMBEQACEQEDEQH/xAAbAAACAwEBAQAAAAAAAAAAAAAAAQIDBAUGB//EADkQAAEDAwIFAQYFAwIHAAAAAAEAAhEDEiEEMQVBUWFxIgYTgZGh0TJSYrHwI8HhcoIUJDNCU5Lx/8QAGwEBAQADAQEBAAAAAAAAAAAAAAECAwQFBgf/xAA5EQACAQIEBAMHBAEEAQUAAAAAAQIDEQQSITEFQVFhE3GRBiKBobHB0RQy4fBCI1JicvEVJDOS0v/aAAwDAQACEQMRAD8A+ZL3TkBANACAIVIOEAQgCEA4QBCAIQBCAIQBCAIQChAEIAhAEIBQhQUAkAIBoAVIOEA4QBCAIQDhAEIBwqAhAEIAhAEIAhAEIAhAKFAEIBQgCEAoQBCAUIBwgHCAcIAhAOFQOEIEIBwgCEA4QBCoCFAEIAhAEIBQgCEAoQAQgK6dRrpgysU09itNEoWQCFAKEA4QDhUDhCDhAOEA4VAQgHCAIQgQgHCAIQBCoCEAQgFCgCEKUaqtYO5mOk91hOWVFirmSjTfUkkmOfftC1Ri5czNtI20qAaMfVboxUdjBu5KFSChAReQBJwFHoUlCpBwgHCoHCAcIQcKgcIAhAOEAQgCEIEIBwgCEAoQBCFCEBztZ66gaOWPjzWmesrGyOiubmsAAA2C2pWNdxwqCLXA/MqJ3KRqODRJUbSC1MOrrNdETjstNSSexsimjoQt5rCEA4Qg4VA4QDhAOFSDhAEIBwgCEAnEDcgeSlwZXcQZyBPyWHiIzyM0UarXj0n7hZJp7GLTRZCpBQgCEBzq1N1N4efUJOwyBEfstTTi7mxO6sbmkESMhbNzWRrOtaT25I3ZFWrOXpXQXc/SccnHp+654OxtkSfXJDdj6YPbl5BVchYpc0biY79f4Vg0U7ELpNIQqBwgHCAcKkHCAcIBwgHCpBwgMus1VmB+KMbQFhKVjOMbnJWk2ggL6GpczaI6Ec1kpNGLimaqPEZPqEDqJ/ZZqfUxcOhv5TuO2VsNZU+rLSacPIIwCsW9NDJLXUHVQLbsOMCJkyVb9SWKq1ZpIh3qF3duBkO7YWLa6mST6GdmumQ7E8wJj4LFT6mTh0MrmWOHMSCCNiAtdrMyvcKtIgn4kQRkdVHHUJkQ4wRyJBU5WKdiF0mkIVA4Qg4QDhAOEBKFSDhAOEAIDh6msXuJPw8LQ3dm9KyKlCknMI3BHkEK2IJQpc3TOcJZ6hzjBB7hZZehjmS3NGiLqcl8tZGx3Luw+ayjdbmMrPYh78M94G5JOHDG/btKl7XsW17XMhWBmEKAIQAAgLq0CwAgkASR1md1k+RiimFgZHahdJoHCAYCAYCoHCEHCAcIBoBgIQwa/Vbsb/uPTsFhOXJGyEebOZC1m00aKi5z2wMAgmdgFlFXZhJ2RdxLU3G0ZA3PVys3fQkI21MKxMzTpNRZcMi4RIglp5FWLsYyVxamvdAMEjFwkXDwUbuIqxQsTIISwHCWAQgHClgEIAhAdmFvNI4VA4QgwEBY1qAm2mhCDmoAAVBj4g92ADAIzHPstc2bKa5mMMELWbSp7FSHVLQKMD/x8usLd/iaf8jjQtJuJ0qVzgJieZ2CIN2JupWOc14zGCDgHkfCtrbmN77FKhkOEIEIBwgHCAIQEg1LAYaliXOtC3GocIBwgJAIC+mEIWsCEMb6jXktGWwQ7cROI/dRO+hlZrUm1vTZZEM2u04tBAgzmG7zzKwmjOEihmmc4ExgA/E9lglczckjJVUKb+HsLW5O+QJ5LbHRGqbuzPqWgPdDJyMmYjsBELGW+xnHbci+I2A8D7rG5kUVZJkmSoCu3/5zQAAqCUIBgIBhqEJBqAkGq2ISDUB1IW01XCEA4QF+k0rqhhkF3JpcGl3icE9pWmtXjRjmne3N2vbztr8bW6ljFy0RfV0z6eHtcw/qaRPjqrSrU6yzU5Jrs7iUXHRot1nD6rKQc5pZdIbdgzHTcf4WqljKNacqdOV2t7fkydOUUpSWh5vTkioASWidsiXdCtsdzKWx39FRpPMPeaTuTiLqfh3NvnK14ipWprNThmXTZ/Dk/LT4mEVF6N2+h2tL7M1S/wBbmin+ZhuLh2H3+q8it7Q0Yw/04vN0atbz/vodEcJJvV6HmdbfT1L6bjhhcIHMAEg/EQV7FCsq0I1I7NXNMoZbrmcg0S9xsBt5TiPis7X2Le251KNAC2cuDYlbUjU2Yb3esE4JyPB+i1Ns2pIpcoZFTygIAICYYgLPcqkEGJYEg1UhINQhINVsCQaliHStWZrANVBa2nKEL9LpbnAFwYOrpgfJaqs3CLai5PorfeyMoq71dj2lDX0KdNrXVveED8T2uk/RfFYjhuLq1XOFDKnyTX5/C7HpQrU4pJzuV8Y09HUUQXvhgLXtqUyDaRIDhgzuVzYGrXw+ItTj7+1n9ORuqxhKGr0PAcb4fp2u/o12OImQ5tVjjzEG0g/RfYUcTXlpVoOL7NNfW/1ODLFbSuX8F1mQ4ta945PBI/1QCJXZWpeNDJmce60frZmi+R3tc9A72tqUy33jWEHkwODiOxJheHU9naGV5JyT5Xs19EdMcXNvVIze0fH6b2Un02Ua1N1zXiswmpTfuGmCCJE/Irn4bw6pTqShOcoyWqyvSS9He332NtWqmk0k19Dyp1xk2saxvJrbrW+JJP1X0sLxVm7+n2sjjkkzdwqnS1Dwx7qlGq70tcyalN56OZu09wY8LhxdbEYeLqxtKK3T0a8ns/Jq/mbYQhL3Xozuar2Os0z7SamoBuEYa5o3YB1Iz5AC8ilx7PiEpK0Nu9+rf901Oh4e0e54/UU3MNrwWO6OBa75FfRwlGazRd11WpyvTRmeFlYhNrFRc00aXMoS5MiUsS5BzVbAQahCYYrYEwxLEuFqtgdC1ZGsYagNdCmoyGqgwSowXaygCIO0clCp2MmlquoB7Q4upva4OY78ORFw6FclfAUq041HpKLTT56cn1X9RujXkk1yZwNVp3VHYbbGJcYu+C7GrmMWkty3TUvdAucQcYg7lErEbzaFWorF5k9MDosXqZJWMbghkINQHQ4dqqlAl1I2OIibWOMdBcDC0V8NSrxy1FddLtfRoyjNxd0dTRe1eqY+ajvfM5tc1jTHVpaMHzK86vwPC1IWgsr66v1TZtjiJp6u5l4/xmpWebKhfQcA4MfTpE0yd2GW7g8wdiMrPAcPhRgs0LTWjab16PfnzXW+hjUquT0ehytLpH1DDBLuQkBzv9IO57DK9GpUjTWaei69PPp57GtJvRG3RcJrVKnuwxwfBJDgWkAdZ2Wuri6NOl4spLL1WoUJN5bakHt5bRiNo7LoWuqMCJCtgQtVIMMQXLmUlSXLLEMbkS1C3NsLIwLKDGlwDyWt5kNuLe8SJ+awqOSi3BXfS9r/AB1+hVa+p6Fvs3XsD6VlemRh1J2SO7XQZ7ZXix4/hVN0q96clupL7q6t30R0vBVLZoWkuxbwngGoquy00mg5dUaW/Jpyf5lXHceweGjdTU29lFp+r2X17MUcHVqPay7mHjNI0qlVkza4idpHI/JehgcR+pw8K1rZle3TqaKsPDm4dDk1XLrMDFqfeyLII5jmSjuZK3M5JH7/AAWJtJILkYQDalgW3SpYEXq2FyIYhLmijp3O2G30SxLnu+C8YpMosFWqalQDMseS0HZt0Z8r5HH8JxFWvJ0KVo+aV+9r6HbTxEIxWaWpm47oNE5hrhzgHuy6kBUbefzNO23bPlbeHYnHU6n6VxXuraWjt2et/nptoSrGk1nT36HkarGybSXDqW2k/CTC+ohma95Wfnf8HG+xdS0uATtCzsYNg2iJxkILmptHCEuVupoLlTmoU2WrIwLdPRucBgSd3ODQPJOAsJyUIuTv8Fd+iKld2Pd+zjNPpWku1DXOdu1rv6QPUDme6+G40sbxCSUMI0ls2vef4XbXzPWwnhUFrVV3y5HoNLrKVWfduD43g7L5jE4LEYW3jQcb7XPRp1oVP2O55/2m0/Dy8+/c+lVIBlge6REAkQRy+i+k4JiOLKilh4KVNNrVpW5vW6fPnc4MXDDZ/fbUu1zxmv09Fv8A0q3vR0NKpTd9cH5r7PC1sRNf61HK/wDspL8/I8upGC/ZK/waMVq7DUcrVtF7ox9+axZtjsU2qGRbT0j3CQMd+fhWxi5JC09AOME2nxM/5SxW7DraYtOdpweRSxE7kQxCk2sQh19LTDWAczv8UNbeo20g2e6tiXKfUwPsPpcIc05a4dx/CFqqUIVGnJarVPmvL79eZsjNoxhi2C5u07bhHQZ8dUuluYMk2jaguSKEK3qlKi1Cmq1UwLKLcowdeg305WtkOhw5zmuBYbT1C58Th6dem6dWN4vl/efc2U5yhLNF2Zm9pNT797SRDmstdGxgkgj5rl4Vw/8AQwnTjK8XK66q6Ss/Tc24iv4zUmtbWZ5LXUyHmCRgbL1TXHYx2kIZAKZJxkoLnQ0+nhsOAnM7FWxrctdB1ID2CSN8RjsgWxVU0OZaY5x37FLFU+o2VCZDxPXG3lBboUVKUOI7qWMkywaYxP05pYmYs96YAHTdUliOep+aAkHOQWL9HULDs17ebXtDmn7HuForUFVW7T5NOzX58ndGUZ5T2HBNHpyw1GUyy9paWucXCJ9QBPIn9l8bxTE4qnVVGdS+VpppWfa/dffmehQhTlHMluczXcBrNJLPW2cQRdHcH+y9vC8fw1SKVV5Zc9NL9nr8zknhJxfu6o4tVhaSHAgjcEQQvchOM45ou66o52mnZlRCyIK1Cmq1UwOpwbSUaptc80qhPpJAdTd2OxafivM4hisThY+LCnngt0tJLvzTXwTXdbb6NOnUeVys+XT+Ds1/Z3UMGAKg/Q7PyMLzsP7TYCt+5uL7rT1V162N1Th9aOyv5HR4LwNzQHVsdGc/9x/svL4t7TJXpYPf/f8A/lc/N6dE9zpwvDn+6r6fk81xWla+oOj3D5EhfXYSp4tGFTrFP1Vzy6kcs3Ho2eb1YlxXSZR2MpYhbmnQ0z6j4H3VMZM1MpAeepyYmUMblbwwkGR6Z5jdC6om8mAQJ/dCCayTdtiIhBfkV1tPuR8kKpFlOmYg9PihGysacoW4CgUFwaxAaAwBYg0t4jXa0NDy1oEANgQPIXHLh2FnNzlTTb3b1+psVaaVkzQeJmrTNOtv/wBtQbg9HjmO65FwxYav4+G2/wAo9V/x6PotuV0Z+Pnjln8H+TmWr2TnFaguKxAaLVTE6HCeH1KzraYnqThrR1JXDjsfQwVPxK0rdFzfkv6lzNtKjOtLLBH0LRUTSpta55eQPxOgfDwvyrG4iOKxEqlOmo35L6+b52sj6SjTdOCjKV+5oBXI007M3HB4zR0Bc4VXWVNzYXXScyQARz6L6rhWI40qUXh45obK9rWWmjun23PMxMMJmed2lzseQ4notKJNKqX9nUnNP/tt9F9ng6+MnpiKCj3Uk/l/LPLqRpL/AOOd/gcYMZzBXomrUdSqdmi0IEjOWFDIBTQXN2mabev9kNcty61CCtQCsH8JQErUBEoCoNQyJBQg7VQMNQEgxCE20lBcn7pQChZENOnrvaID3NbMwHuAnwFpnhqM5Z5QTfVpN+pkqk0rJu3mWOrk7mfJlZxgo7Kxi23udbg/GXUcH1U+nNvdv2XhcX4HSxyzx92p169pfndd1odmFxsqLs9Y9PwZfaSuypXuYbmuYwyOuxB6HC28AoVaGD8GrG0oykvnfTqtSY6cZ1c8Xo0ji1KZPhe2cqKHUChbllLSYkqNluUOpZVFxCmqLkmthAWtceeVDEH5QCAIVA4KAkKaguOxCXFYqULVAaaGiqPBLGl4G9vqcO5aMx3XPVxVGjJRqSUb7X0T7JvS/a9zONOcleKuauHcLfWNQN3Ywug8zI9Pk5+S58dxKjg1CVR6Sla/TR6+S5+ZlRoTqtqO6V/4KRTXcaBkAICiFmBwgCEBNjoUaBADKoLmMWINFPRlxAjdYykoq7KtTTxHQmlDXCDaD81yYPGUsXB1KTurtX8v7obatKVJ5Zb2ucl+nXdc1XKnUVS3IWIAtQDsQgWoCTWoCdqEC1AK1ATbTUBp09zHBzCWuGxBghaq1KFaDp1Ipxe6ZYzlF5ouzPccF1L6tIPeAHSRIEXAcz8ZX5dxzCUsHivApSeWydm9m+XpbufS4KrKrTzyWv1MXF+C0DdUL/cyZJMFlx7dT5Xo8I9oMZBRw8afiW2Svmsu+qsl225nPisDSd6jll+h5TVUg1xDXioOrQ4fuPuvvcNVnVhmnTcH0bT+jf2fY8SpFRdlJP1KIXUawhAEIAhAatDXNN0gBwP4mvAcxw6EFcmLwscRDK20+Uk7NPs/ts+ZspVXTd1r2ezPT6TQ6TUNuY2x3MNJBafG0fBfE4viPFuF1MlWanHk2tH8VZ36pv1R7FLD4XExvFWfNJ7fY6Gj4aykSR6jymPSvN4l7QV8bSVKyiudnv8Ax2OjD4CFGWa93y7GP2g0bn2OaC6AQYEnqP7r0/ZbiFKjGpRqzUbtNXdr8n9Ec/E6EpuM4q/U8vq2W42K+7g8yutjxHo7MwPWywIWqlJBiEHagGKaAA1CDhAEIAtQE6YUYL2vHJY2IX/8TVtDQ5wYJAAJA6nbz9VyfosK6rqOnFzerbSb6LfysbvGqKCipOxq0XEXMaWP/qUiILScgH8p5fzZcGO4NTr1FiKLyVVqpLZv/kufTrbqtDdRxkoRyT1i+X4MFemJNplvIxBI7jqvXoynKCc1aXNb69n06dt9Tlkkno7ozLcYjhAEIAhASZujB7PgmgNNoc/DiNvyjv3X5x7Q8aWKl+moawT1f+5rp2XXn5b+/gMG6S8Se/0Oi2uwm0OaXdA4T8l87LC14w8SVOSj1advU9BVYOWVSV+lyOqrimxziCQIwIneFngsJLF140ItJy5vba/2JWqqlBza2PN8R4+HiPcsd0956/p/lfcYH2Xnh3f9TJf9Pd+7v6HjVuJKpp4afnr/AH1PPVTcSYDezZgeJJX1dKDhFRcm+7tf5JL5Hmyld3tYTWLMxLW01CFjNIT4UcktASfSgJcGdzVkBQgCEBIMQFlOgZ2/dYyem4udfScMo1cMeadT8r4cD/pOPuvnsbxTGYB5q1JTp/7o6Nf9k7697pPtsd9HDUq+kJWl0evo9Pydalwb/lzTdF5cXAiSA7YfQD5lfM1vaJviUcVTTyJKLT3a3fVXu7ryR6MOH/8At3Slve9+/L5HnXaZzTDgWnvhfoNKtTqxU6ck0+aPBlCUHaSsyDy0LarmJhC2AaAaAaAsoPtcHDBG3Y9Vrq0o1IOE1dPdFjJxd1uW1dY934iXeSStdHC0aKtTgo+SSLKpOf7m35sKFYggjB7YIK2TgpRcZK6Zim07o71Diwq030qpAe5jg12wcSMT0K+JxnAZYLEwxeFV4Rkm484q+tuqt8V3W3s0ccq1N0qu7Vk+v8nmDlfdHjCDFAdPQ8L98P6b23jdjwWnyCJkLxsdxf8AQz/16TyPacdV5NaNP1vy7ddHC+Ovckr9Hp6dS4cGrNPqYY/TDp+SUuPcPqq8ayXn7v1t8iTwVeO8H8NTuVeHBunLR+Iery4b/TC+Sw/HJVeLKtJ2g/cS6Rez872b9OR6lTBKOEcF+5a/H/xoedqUpX6CmeAUOorK4KjSmYBIG8AwPPRHOKaTau9u/kVJtXSEylKybIdNnDSKAq/qMj9GwPzleN/6tB8ReC/47/8ALdr/AOtn6nX+ll+n8bv8uvqRp9gvUZyljdMSRGDIjlnksJzjGLctra+XMsU21bc9NV1FOmBe4DHM5K/I6OEr4uTdCk2m3stF2vsj62dWnSVpyS8zPxbVhlK+wVW45i0A7HnI+67OD4KVfF+D4rpS+Kd1ut1rz16GnF1lClny5l8vM8bqawe4kNazsyY+pX6jhqEqNPJKpKfeVr/JL7+Z81UmpyuopeRmXVYwGEBJCAgGoACAkEAzlARhASbhQGnTvggtJBBwRuFqq0oVIOE0mnunsWMnF5k7M9hw6u59MFwg7T+buvyvjeBo4PFOnRldWvb/AG35X59ett+p9Rgq861LNNfyal5B1mDUcNoxJ9He7H1X0eE9pOIKShpU7W1+VvozzavDsO1f9vx0+Z57iFOmD6Kgf2DSPrsV9zw/F4ivG9bDuHm0/lpJeh4telTg/cqKXw/qM2lc5jg5pLSOY/mV2YnD0sTTdKtFSi+T/uj7mqnUlTlmg7M9Fo61Cvh7Gip4i7wRn4L4fiGE4jwu9TD1pOl53y+ad1bul52PZw9XD4r3akEpel/J/Y6fuW2WR6bbY/TEL5Z4qq6/6jN7981+97nqKlHJ4dtLW+Bx3cKez8MO+MH6r77D+1ODq28W8H5XXqr/AEPCqcLrR/bZ/U52qe9h9TXNPIkECexXu0K+HxMf9OcZLnZp+q/Jwzp1Kb95NHNrVSV2xikrI1blui4k+kC0+uk6Q5jtiDvHQrzOIcIpYtqrF5asdYzW91tfqv6mdWHxUqSyvWL3X92MVWJNsls4nBjv3Xp0s7gs6Wbnba/bt0OeVr+7sVAraQlKgHKAcqAJQgwUBJAOUASoBoDZomtBF5tHMnkFz4mc405SpxzNLRdXyX5ZlBKUkpOy6ncfx+k0AU2lwAgT6R918ND2VxmIm6uJqKLbu7e8/svmz23xOjTio04t2+H8/INJx4F0VAGtOxE+nz91nj/ZJ06WbDScpLdO2v8A129Hv1640OK5pWqKy6/kq9qKWKdQZH4TmR1af3+i2+x+IyurhpKz/cuvSS+GmnmY8Wp3y1Ftt919zzpcvuDxi2jlRg7nA2NuLiQAwbkwAT/iV8r7UYiUcPHDwTcpvZb2Wr+dj0+GU06jqS2j9X/WdGpxnTggXzncAlo8lfKUvZ7iFSDmqVuzaTfkt/Wx6suIYeMrZvx6keNaioylfSIiRJAB9J2I+nzWfAcJhq+M8DFRd9bK9tVunz27ra3MmOq1IUc9J+fPTqjyNfUveZc4uPckr9NoYWjQjlpQUV2Vj5udSc3eTbKC9dFjEiSqCMoCsFUpIFCDBQDlQDlLAcqAkChBygGgHKAJUA5QEi9SwLma54pupn1MOwO7HAyC37LgqcOpSxMcVHSa3a/yTVmn9nurLlob415Km6T1i/k+xkXoGgl7wpYCFQ/D+6WV7lGXoQ16DirqYLXC+k4EOYeh3tPJePxLg1PFyVaDyVY2cZd1tmXNfP4aHZh8XKksktYvdfg59QiTBkSYJwSOU9169NycU5qz5rvzOVpJ6bEZWZCJKoEShSsFUowUISBUAwUBIFCDBUA5QDBUBIFCDlAOUApUApQpOzEnHTuuZ4mLqqlDV8+38mWXS7ISuoxFKAWVHKKdm9RYUrIE2U8ScD6lcOIxijLwqesnp2XmbIw5vYpLl3RVlZswESqCJKAiSqCAKFHKAYKAkChBgqAkCgGChCQKgHKAcoBhyxnDNFq9gtC8sacjHheN+rr0pOMtbdTdki9RMpAHOUrY6c45Yq3UKCQtS846LZw2MVdt67EqNlEr17GoUoCzT1IPlcHEaOelm6Gym7MvcG9F48a9aMcqk7f30N1l0IV5IgLZg6kKNTNNfwSabVjG8Ebr36VenVXuO5ocWtyBK3EEShSJKArBVKSBQgwVASlAMFASBQg5UA5QDuQBcgGCsZyUFdsJF7MBeJiKnizzWN0VZDvWjIUgdR0XbDh0n+52+ZjnKn1J5BehRoeGv3N+bNbdxDK2TmoK7Ilcsa9re5Xm1YYjEPay6fk2K0SfvcSuH9PLP4fO9jO+lzO6sSvZp4KjD/G/ma3JlZK6dIrojEiSrGUZK8XcDA64C5quJUZZIayfy8zJR5lZK6oppWbIVgrIDBQEgVAMFCEg5R6AksFUg9mWwArJtJXZCwYXFOo6slFbGVrELl3GI7kAxUjZaZ0Izd5ai4F6zjThHZIEjUwuOOGy1u25lfQruXeYhKAVyALkAX4havBj4nic7FvpYjctpBSjslrsUtLl4GXK/dZtIPcFuw6qRlmhG5GUuK9iDk17ysYFYK2AcqAcoQcoB3ICbXrlrUluiolctGQo7lYpxd0BSuiM5vkY2FctyIO5AFyARcgFcqULkApQBKAVyALkAXrTOj4n738C3sHvMLQ8KvEsti30K5XdYgiVQQlCjBQg5QDlAOVGBhy1uDe4Hco6YHcrCNgErYQLkAXIAuQBKAUoAlChKAUoAlAKUApVAiVjmSdgKVi562iWwiVsSBGVQOUASoBygHKEHKAJQDlAEoBygCUASgFKAJUASgFKoCUApQBKAUoUJWuSu7gUoqYFK2JWAlQCAaAEA1ANACEGgGgBACAEAIBFAJCiQAgBACAFQIoBI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988840"/>
            <a:ext cx="215265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519535655"/>
              </p:ext>
            </p:extLst>
          </p:nvPr>
        </p:nvGraphicFramePr>
        <p:xfrm>
          <a:off x="460376" y="2420888"/>
          <a:ext cx="4399656" cy="3589245"/>
        </p:xfrm>
        <a:graphic>
          <a:graphicData uri="http://schemas.openxmlformats.org/drawingml/2006/table">
            <a:tbl>
              <a:tblPr firstRow="1" firstCol="1" bandRow="1">
                <a:tableStyleId>{5C22544A-7EE6-4342-B048-85BDC9FD1C3A}</a:tableStyleId>
              </a:tblPr>
              <a:tblGrid>
                <a:gridCol w="2445743"/>
                <a:gridCol w="690262"/>
                <a:gridCol w="1263651"/>
              </a:tblGrid>
              <a:tr h="756917">
                <a:tc>
                  <a:txBody>
                    <a:bodyPr/>
                    <a:lstStyle/>
                    <a:p>
                      <a:pPr>
                        <a:lnSpc>
                          <a:spcPct val="115000"/>
                        </a:lnSpc>
                      </a:pPr>
                      <a:endParaRPr lang="tr-TR" sz="1100" dirty="0">
                        <a:effectLst/>
                        <a:latin typeface="Calibri"/>
                      </a:endParaRPr>
                    </a:p>
                  </a:txBody>
                  <a:tcPr marL="44450" marR="44450" marT="44450" marB="44450"/>
                </a:tc>
                <a:tc>
                  <a:txBody>
                    <a:bodyPr/>
                    <a:lstStyle/>
                    <a:p>
                      <a:pPr>
                        <a:lnSpc>
                          <a:spcPct val="115000"/>
                        </a:lnSpc>
                        <a:spcAft>
                          <a:spcPts val="1000"/>
                        </a:spcAft>
                      </a:pPr>
                      <a:r>
                        <a:rPr lang="tr-TR" sz="1400">
                          <a:effectLst/>
                        </a:rPr>
                        <a:t>2009</a:t>
                      </a:r>
                      <a:endParaRPr lang="tr-TR" sz="110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a:effectLst/>
                        </a:rPr>
                        <a:t>2010</a:t>
                      </a:r>
                      <a:endParaRPr lang="tr-TR" sz="1100">
                        <a:effectLst/>
                        <a:latin typeface="Calibri"/>
                        <a:ea typeface="Calibri"/>
                        <a:cs typeface="Times New Roman"/>
                      </a:endParaRPr>
                    </a:p>
                  </a:txBody>
                  <a:tcPr marL="44450" marR="44450" marT="44450" marB="44450"/>
                </a:tc>
              </a:tr>
              <a:tr h="971275">
                <a:tc>
                  <a:txBody>
                    <a:bodyPr/>
                    <a:lstStyle/>
                    <a:p>
                      <a:pPr>
                        <a:lnSpc>
                          <a:spcPct val="115000"/>
                        </a:lnSpc>
                        <a:spcAft>
                          <a:spcPts val="1000"/>
                        </a:spcAft>
                      </a:pPr>
                      <a:r>
                        <a:rPr lang="tr-TR" sz="1100">
                          <a:effectLst/>
                        </a:rPr>
                        <a:t>Tam süreli istihdam (milyon)</a:t>
                      </a:r>
                      <a:endParaRPr lang="tr-TR" sz="110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dirty="0">
                          <a:effectLst/>
                        </a:rPr>
                        <a:t>175.0</a:t>
                      </a:r>
                      <a:endParaRPr lang="tr-TR" sz="1100" b="1" dirty="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dirty="0">
                          <a:effectLst/>
                        </a:rPr>
                        <a:t>173.0</a:t>
                      </a:r>
                      <a:endParaRPr lang="tr-TR" sz="1100" b="1" dirty="0">
                        <a:effectLst/>
                        <a:latin typeface="Calibri"/>
                        <a:ea typeface="Calibri"/>
                        <a:cs typeface="Times New Roman"/>
                      </a:endParaRPr>
                    </a:p>
                  </a:txBody>
                  <a:tcPr marL="44450" marR="44450" marT="44450" marB="44450"/>
                </a:tc>
              </a:tr>
              <a:tr h="620351">
                <a:tc>
                  <a:txBody>
                    <a:bodyPr/>
                    <a:lstStyle/>
                    <a:p>
                      <a:pPr>
                        <a:lnSpc>
                          <a:spcPct val="115000"/>
                        </a:lnSpc>
                        <a:spcAft>
                          <a:spcPts val="1000"/>
                        </a:spcAft>
                      </a:pPr>
                      <a:r>
                        <a:rPr lang="tr-TR" sz="1100" dirty="0">
                          <a:effectLst/>
                        </a:rPr>
                        <a:t>Kısmi süreli istihdam (milyon)</a:t>
                      </a:r>
                      <a:endParaRPr lang="tr-TR" sz="1100" dirty="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a:effectLst/>
                        </a:rPr>
                        <a:t>38,8</a:t>
                      </a:r>
                      <a:endParaRPr lang="tr-TR" sz="1100" b="1">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dirty="0">
                          <a:effectLst/>
                        </a:rPr>
                        <a:t>39,4</a:t>
                      </a:r>
                      <a:endParaRPr lang="tr-TR" sz="1100" b="1" dirty="0">
                        <a:effectLst/>
                        <a:latin typeface="Calibri"/>
                        <a:ea typeface="Calibri"/>
                        <a:cs typeface="Times New Roman"/>
                      </a:endParaRPr>
                    </a:p>
                  </a:txBody>
                  <a:tcPr marL="44450" marR="44450" marT="44450" marB="44450"/>
                </a:tc>
              </a:tr>
              <a:tr h="620351">
                <a:tc>
                  <a:txBody>
                    <a:bodyPr/>
                    <a:lstStyle/>
                    <a:p>
                      <a:pPr>
                        <a:lnSpc>
                          <a:spcPct val="115000"/>
                        </a:lnSpc>
                        <a:spcAft>
                          <a:spcPts val="1000"/>
                        </a:spcAft>
                      </a:pPr>
                      <a:r>
                        <a:rPr lang="tr-TR" sz="1100">
                          <a:effectLst/>
                        </a:rPr>
                        <a:t>Erkeklerde kısmi çalışma oranı (%)</a:t>
                      </a:r>
                      <a:endParaRPr lang="tr-TR" sz="110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a:effectLst/>
                        </a:rPr>
                        <a:t>7,4</a:t>
                      </a:r>
                      <a:endParaRPr lang="tr-TR" sz="1100" b="1">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dirty="0">
                          <a:effectLst/>
                        </a:rPr>
                        <a:t>7,8</a:t>
                      </a:r>
                      <a:endParaRPr lang="tr-TR" sz="1100" b="1" dirty="0">
                        <a:effectLst/>
                        <a:latin typeface="Calibri"/>
                        <a:ea typeface="Calibri"/>
                        <a:cs typeface="Times New Roman"/>
                      </a:endParaRPr>
                    </a:p>
                  </a:txBody>
                  <a:tcPr marL="44450" marR="44450" marT="44450" marB="44450"/>
                </a:tc>
              </a:tr>
              <a:tr h="620351">
                <a:tc>
                  <a:txBody>
                    <a:bodyPr/>
                    <a:lstStyle/>
                    <a:p>
                      <a:pPr>
                        <a:lnSpc>
                          <a:spcPct val="115000"/>
                        </a:lnSpc>
                        <a:spcAft>
                          <a:spcPts val="1000"/>
                        </a:spcAft>
                      </a:pPr>
                      <a:r>
                        <a:rPr lang="tr-TR" sz="1100" dirty="0">
                          <a:effectLst/>
                        </a:rPr>
                        <a:t>Kadınlarda kısmi çalışma oranı (%)</a:t>
                      </a:r>
                      <a:endParaRPr lang="tr-TR" sz="1100" dirty="0">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a:effectLst/>
                        </a:rPr>
                        <a:t>31,0</a:t>
                      </a:r>
                      <a:endParaRPr lang="tr-TR" sz="1100" b="1">
                        <a:effectLst/>
                        <a:latin typeface="Calibri"/>
                        <a:ea typeface="Calibri"/>
                        <a:cs typeface="Times New Roman"/>
                      </a:endParaRPr>
                    </a:p>
                  </a:txBody>
                  <a:tcPr marL="44450" marR="44450" marT="44450" marB="44450"/>
                </a:tc>
                <a:tc>
                  <a:txBody>
                    <a:bodyPr/>
                    <a:lstStyle/>
                    <a:p>
                      <a:pPr>
                        <a:lnSpc>
                          <a:spcPct val="115000"/>
                        </a:lnSpc>
                        <a:spcAft>
                          <a:spcPts val="1000"/>
                        </a:spcAft>
                      </a:pPr>
                      <a:r>
                        <a:rPr lang="tr-TR" sz="1400" b="1" dirty="0">
                          <a:effectLst/>
                        </a:rPr>
                        <a:t>31,4</a:t>
                      </a:r>
                      <a:endParaRPr lang="tr-TR" sz="1100" b="1" dirty="0">
                        <a:effectLst/>
                        <a:latin typeface="Calibri"/>
                        <a:ea typeface="Calibri"/>
                        <a:cs typeface="Times New Roman"/>
                      </a:endParaRPr>
                    </a:p>
                  </a:txBody>
                  <a:tcPr marL="44450" marR="44450" marT="44450" marB="44450"/>
                </a:tc>
              </a:tr>
            </a:tbl>
          </a:graphicData>
        </a:graphic>
      </p:graphicFrame>
      <p:sp>
        <p:nvSpPr>
          <p:cNvPr id="9" name="Rectangle 2"/>
          <p:cNvSpPr>
            <a:spLocks noGrp="1" noChangeArrowheads="1"/>
          </p:cNvSpPr>
          <p:nvPr>
            <p:ph type="body" idx="1"/>
          </p:nvPr>
        </p:nvSpPr>
        <p:spPr bwMode="auto">
          <a:xfrm>
            <a:off x="395536" y="1844824"/>
            <a:ext cx="44644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ikdörtgen 9"/>
          <p:cNvSpPr/>
          <p:nvPr/>
        </p:nvSpPr>
        <p:spPr>
          <a:xfrm>
            <a:off x="755576" y="1772816"/>
            <a:ext cx="5400600" cy="369332"/>
          </a:xfrm>
          <a:prstGeom prst="rect">
            <a:avLst/>
          </a:prstGeom>
        </p:spPr>
        <p:txBody>
          <a:bodyPr wrap="square">
            <a:spAutoFit/>
          </a:bodyPr>
          <a:lstStyle/>
          <a:p>
            <a:r>
              <a:rPr lang="tr-TR" b="1" dirty="0" smtClean="0"/>
              <a:t>27’de Tam Süreli ve Kısmi Süreli İstihdam</a:t>
            </a:r>
            <a:endParaRPr lang="tr-TR" dirty="0"/>
          </a:p>
        </p:txBody>
      </p:sp>
    </p:spTree>
    <p:extLst>
      <p:ext uri="{BB962C8B-B14F-4D97-AF65-F5344CB8AC3E}">
        <p14:creationId xmlns:p14="http://schemas.microsoft.com/office/powerpoint/2010/main" val="117900414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1520" y="1988840"/>
            <a:ext cx="856895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Yer Tutucusu 2"/>
          <p:cNvSpPr>
            <a:spLocks noGrp="1"/>
          </p:cNvSpPr>
          <p:nvPr>
            <p:ph type="body" idx="1"/>
          </p:nvPr>
        </p:nvSpPr>
        <p:spPr>
          <a:xfrm>
            <a:off x="179512" y="1700808"/>
            <a:ext cx="8784976" cy="4968552"/>
          </a:xfrm>
        </p:spPr>
        <p:txBody>
          <a:bodyPr/>
          <a:lstStyle/>
          <a:p>
            <a:pPr marL="342900" indent="-342900" algn="just">
              <a:buFont typeface="Wingdings" panose="05000000000000000000" pitchFamily="2" charset="2"/>
              <a:buChar char="q"/>
            </a:pP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a:p>
            <a:pPr marL="342900" indent="-342900" algn="just">
              <a:buFont typeface="Wingdings" panose="05000000000000000000" pitchFamily="2" charset="2"/>
              <a:buChar char="q"/>
            </a:pPr>
            <a:endParaRPr lang="tr-TR" sz="2000" dirty="0" smtClean="0">
              <a:solidFill>
                <a:schemeClr val="bg1"/>
              </a:solidFill>
            </a:endParaRPr>
          </a:p>
          <a:p>
            <a:pPr marL="342900" indent="-342900" algn="just">
              <a:lnSpc>
                <a:spcPct val="150000"/>
              </a:lnSpc>
              <a:buFont typeface="Wingdings" pitchFamily="2" charset="2"/>
              <a:buChar char="Ø"/>
            </a:pPr>
            <a:r>
              <a:rPr lang="tr-TR" sz="2000" dirty="0" smtClean="0">
                <a:solidFill>
                  <a:schemeClr val="bg1"/>
                </a:solidFill>
              </a:rPr>
              <a:t>Esnek çalışma sözleşmeleriyle </a:t>
            </a:r>
            <a:r>
              <a:rPr lang="tr-TR" sz="2000" dirty="0">
                <a:solidFill>
                  <a:schemeClr val="bg1"/>
                </a:solidFill>
              </a:rPr>
              <a:t>çalışan kadınların oranı </a:t>
            </a:r>
            <a:r>
              <a:rPr lang="tr-TR" sz="2000" dirty="0" smtClean="0">
                <a:solidFill>
                  <a:schemeClr val="bg1"/>
                </a:solidFill>
              </a:rPr>
              <a:t>%</a:t>
            </a:r>
            <a:r>
              <a:rPr lang="tr-TR" sz="2000" dirty="0">
                <a:solidFill>
                  <a:schemeClr val="bg1"/>
                </a:solidFill>
              </a:rPr>
              <a:t>31,4 </a:t>
            </a:r>
            <a:r>
              <a:rPr lang="tr-TR" sz="2000" dirty="0" smtClean="0">
                <a:solidFill>
                  <a:schemeClr val="bg1"/>
                </a:solidFill>
              </a:rPr>
              <a:t>iken, erkeklerin oranı </a:t>
            </a:r>
            <a:r>
              <a:rPr lang="tr-TR" sz="2000" dirty="0">
                <a:solidFill>
                  <a:schemeClr val="bg1"/>
                </a:solidFill>
              </a:rPr>
              <a:t>%</a:t>
            </a:r>
            <a:r>
              <a:rPr lang="tr-TR" sz="2000" dirty="0" smtClean="0">
                <a:solidFill>
                  <a:schemeClr val="bg1"/>
                </a:solidFill>
              </a:rPr>
              <a:t>7,8’dir.</a:t>
            </a:r>
          </a:p>
          <a:p>
            <a:pPr marL="342900" indent="-342900" algn="just">
              <a:lnSpc>
                <a:spcPct val="150000"/>
              </a:lnSpc>
              <a:buFont typeface="Wingdings" pitchFamily="2" charset="2"/>
              <a:buChar char="Ø"/>
            </a:pPr>
            <a:endParaRPr lang="tr-TR" sz="2000" dirty="0">
              <a:solidFill>
                <a:schemeClr val="bg1"/>
              </a:solidFill>
            </a:endParaRPr>
          </a:p>
          <a:p>
            <a:pPr marL="342900" indent="-342900" algn="just">
              <a:lnSpc>
                <a:spcPct val="150000"/>
              </a:lnSpc>
              <a:buFont typeface="Wingdings" pitchFamily="2" charset="2"/>
              <a:buChar char="Ø"/>
            </a:pPr>
            <a:r>
              <a:rPr lang="tr-TR" sz="2000" dirty="0" smtClean="0">
                <a:solidFill>
                  <a:schemeClr val="bg1"/>
                </a:solidFill>
              </a:rPr>
              <a:t> </a:t>
            </a:r>
            <a:r>
              <a:rPr lang="tr-TR" sz="2000" dirty="0">
                <a:solidFill>
                  <a:schemeClr val="bg1"/>
                </a:solidFill>
              </a:rPr>
              <a:t>Diğer bir ifadeyle, her 3 kadından biri kısmi süreli sözleşmelerle </a:t>
            </a:r>
            <a:r>
              <a:rPr lang="tr-TR" sz="2000" dirty="0" smtClean="0">
                <a:solidFill>
                  <a:schemeClr val="bg1"/>
                </a:solidFill>
              </a:rPr>
              <a:t>çalışmaktadır. </a:t>
            </a:r>
            <a:endParaRPr lang="tr-TR" sz="2000" dirty="0">
              <a:solidFill>
                <a:schemeClr val="bg1"/>
              </a:solidFill>
            </a:endParaRPr>
          </a:p>
        </p:txBody>
      </p:sp>
      <p:sp>
        <p:nvSpPr>
          <p:cNvPr id="2" name="Başlık 1"/>
          <p:cNvSpPr>
            <a:spLocks noGrp="1"/>
          </p:cNvSpPr>
          <p:nvPr>
            <p:ph type="title"/>
          </p:nvPr>
        </p:nvSpPr>
        <p:spPr>
          <a:xfrm>
            <a:off x="611560" y="764704"/>
            <a:ext cx="8286808" cy="790952"/>
          </a:xfrm>
        </p:spPr>
        <p:txBody>
          <a:bodyPr/>
          <a:lstStyle/>
          <a:p>
            <a:r>
              <a:rPr lang="tr-TR" dirty="0" smtClean="0"/>
              <a:t>Avrupa Birliği ve Esneklik</a:t>
            </a:r>
            <a:endParaRPr lang="tr-TR" dirty="0"/>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7</a:t>
            </a:fld>
            <a:endParaRPr lang="tr-TR" dirty="0">
              <a:solidFill>
                <a:srgbClr val="DEDEDE">
                  <a:shade val="90000"/>
                </a:srgbClr>
              </a:solidFill>
            </a:endParaRPr>
          </a:p>
        </p:txBody>
      </p:sp>
    </p:spTree>
    <p:extLst>
      <p:ext uri="{BB962C8B-B14F-4D97-AF65-F5344CB8AC3E}">
        <p14:creationId xmlns:p14="http://schemas.microsoft.com/office/powerpoint/2010/main" val="244396735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92696"/>
            <a:ext cx="8928992" cy="504056"/>
          </a:xfrm>
        </p:spPr>
        <p:txBody>
          <a:bodyPr/>
          <a:lstStyle/>
          <a:p>
            <a:pPr algn="ctr"/>
            <a:r>
              <a:rPr lang="tr-TR" sz="3200" dirty="0" smtClean="0"/>
              <a:t>Hollanda da Esnek Çalışma Oranları</a:t>
            </a:r>
            <a:endParaRPr lang="tr-TR" sz="3200" dirty="0"/>
          </a:p>
        </p:txBody>
      </p:sp>
      <p:sp>
        <p:nvSpPr>
          <p:cNvPr id="3" name="Metin Yer Tutucusu 2"/>
          <p:cNvSpPr>
            <a:spLocks noGrp="1"/>
          </p:cNvSpPr>
          <p:nvPr>
            <p:ph type="body" idx="1"/>
          </p:nvPr>
        </p:nvSpPr>
        <p:spPr>
          <a:xfrm>
            <a:off x="107504" y="1556792"/>
            <a:ext cx="7272808" cy="5256584"/>
          </a:xfrm>
        </p:spPr>
        <p:txBody>
          <a:bodyPr/>
          <a:lstStyle/>
          <a:p>
            <a:pPr algn="just"/>
            <a:r>
              <a:rPr lang="tr-TR" sz="2000" dirty="0" smtClean="0">
                <a:solidFill>
                  <a:schemeClr val="bg1"/>
                </a:solidFill>
              </a:rPr>
              <a:t>Hollanda’da </a:t>
            </a:r>
            <a:r>
              <a:rPr lang="tr-TR" sz="2000" dirty="0">
                <a:solidFill>
                  <a:schemeClr val="bg1"/>
                </a:solidFill>
              </a:rPr>
              <a:t>20 yılı aşkın bir süredir, </a:t>
            </a:r>
            <a:r>
              <a:rPr lang="tr-TR" sz="2000" dirty="0" smtClean="0">
                <a:solidFill>
                  <a:schemeClr val="bg1"/>
                </a:solidFill>
              </a:rPr>
              <a:t>«</a:t>
            </a:r>
            <a:r>
              <a:rPr lang="tr-TR" sz="2000" b="1" dirty="0" smtClean="0">
                <a:solidFill>
                  <a:schemeClr val="bg1"/>
                </a:solidFill>
              </a:rPr>
              <a:t>esneklik </a:t>
            </a:r>
            <a:r>
              <a:rPr lang="tr-TR" sz="2000" b="1" dirty="0">
                <a:solidFill>
                  <a:schemeClr val="bg1"/>
                </a:solidFill>
              </a:rPr>
              <a:t>ile </a:t>
            </a:r>
            <a:r>
              <a:rPr lang="tr-TR" sz="2000" b="1" dirty="0" smtClean="0">
                <a:solidFill>
                  <a:schemeClr val="bg1"/>
                </a:solidFill>
              </a:rPr>
              <a:t>güvenceyi»</a:t>
            </a:r>
            <a:r>
              <a:rPr lang="tr-TR" sz="2000" dirty="0" smtClean="0">
                <a:solidFill>
                  <a:schemeClr val="bg1"/>
                </a:solidFill>
              </a:rPr>
              <a:t> birleştirmeyi amaçlayan </a:t>
            </a:r>
            <a:r>
              <a:rPr lang="tr-TR" sz="2000" dirty="0">
                <a:solidFill>
                  <a:schemeClr val="bg1"/>
                </a:solidFill>
              </a:rPr>
              <a:t>bir </a:t>
            </a:r>
            <a:r>
              <a:rPr lang="tr-TR" sz="2000" b="1" dirty="0">
                <a:solidFill>
                  <a:schemeClr val="bg1"/>
                </a:solidFill>
              </a:rPr>
              <a:t>istihdam stratejisi </a:t>
            </a:r>
            <a:r>
              <a:rPr lang="tr-TR" sz="2000" dirty="0">
                <a:solidFill>
                  <a:schemeClr val="bg1"/>
                </a:solidFill>
              </a:rPr>
              <a:t>uygulanmaktadır. </a:t>
            </a: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a:p>
            <a:pPr algn="just"/>
            <a:r>
              <a:rPr lang="tr-TR" sz="2000" dirty="0" smtClean="0">
                <a:solidFill>
                  <a:schemeClr val="bg1"/>
                </a:solidFill>
              </a:rPr>
              <a:t>Hollanda işgücü piyasasında özellikle </a:t>
            </a:r>
            <a:r>
              <a:rPr lang="tr-TR" sz="2000" b="1" u="sng" dirty="0">
                <a:solidFill>
                  <a:schemeClr val="bg1"/>
                </a:solidFill>
              </a:rPr>
              <a:t>kadınların istihdam oranı </a:t>
            </a:r>
            <a:r>
              <a:rPr lang="tr-TR" sz="2000" dirty="0">
                <a:solidFill>
                  <a:schemeClr val="bg1"/>
                </a:solidFill>
              </a:rPr>
              <a:t>ile </a:t>
            </a:r>
            <a:r>
              <a:rPr lang="tr-TR" sz="2000" dirty="0" smtClean="0">
                <a:solidFill>
                  <a:schemeClr val="bg1"/>
                </a:solidFill>
              </a:rPr>
              <a:t>dikkat çekmektedir</a:t>
            </a:r>
            <a:r>
              <a:rPr lang="tr-TR" sz="2000" dirty="0">
                <a:solidFill>
                  <a:schemeClr val="bg1"/>
                </a:solidFill>
              </a:rPr>
              <a:t>. </a:t>
            </a:r>
            <a:endParaRPr lang="tr-TR" sz="2000" dirty="0" smtClean="0">
              <a:solidFill>
                <a:schemeClr val="bg1"/>
              </a:solidFill>
            </a:endParaRPr>
          </a:p>
          <a:p>
            <a:pPr marL="342900" indent="-342900" algn="just">
              <a:buFont typeface="Wingdings" panose="05000000000000000000" pitchFamily="2" charset="2"/>
              <a:buChar char="q"/>
            </a:pPr>
            <a:endParaRPr lang="tr-TR" sz="2000" b="1" u="sng" dirty="0">
              <a:solidFill>
                <a:schemeClr val="bg1"/>
              </a:solidFill>
            </a:endParaRPr>
          </a:p>
          <a:p>
            <a:pPr algn="just"/>
            <a:r>
              <a:rPr lang="tr-TR" sz="2000" dirty="0" smtClean="0">
                <a:solidFill>
                  <a:schemeClr val="bg1"/>
                </a:solidFill>
              </a:rPr>
              <a:t>2009 </a:t>
            </a:r>
            <a:r>
              <a:rPr lang="tr-TR" sz="2000" dirty="0">
                <a:solidFill>
                  <a:schemeClr val="bg1"/>
                </a:solidFill>
              </a:rPr>
              <a:t>yılında ülkedeki 15–64 yaş arasındaki toplam istihdamın yüzde 48,3’ü </a:t>
            </a:r>
            <a:r>
              <a:rPr lang="tr-TR" sz="2000" b="1" dirty="0">
                <a:solidFill>
                  <a:schemeClr val="bg1"/>
                </a:solidFill>
              </a:rPr>
              <a:t>kısmi süreli </a:t>
            </a:r>
            <a:r>
              <a:rPr lang="tr-TR" sz="2000" dirty="0">
                <a:solidFill>
                  <a:schemeClr val="bg1"/>
                </a:solidFill>
              </a:rPr>
              <a:t>işlerden oluşmaktadır. </a:t>
            </a:r>
          </a:p>
          <a:p>
            <a:pPr algn="just"/>
            <a:endParaRPr lang="tr-TR" sz="2000" dirty="0" smtClean="0">
              <a:solidFill>
                <a:schemeClr val="bg1"/>
              </a:solidFill>
            </a:endParaRPr>
          </a:p>
          <a:p>
            <a:pPr algn="just"/>
            <a:r>
              <a:rPr lang="tr-TR" sz="2000" dirty="0" smtClean="0">
                <a:solidFill>
                  <a:schemeClr val="bg1"/>
                </a:solidFill>
              </a:rPr>
              <a:t>Ülkedeki </a:t>
            </a:r>
            <a:r>
              <a:rPr lang="tr-TR" sz="2000" dirty="0">
                <a:solidFill>
                  <a:schemeClr val="bg1"/>
                </a:solidFill>
              </a:rPr>
              <a:t>her iki çalışandan biri, kısmi süreli işte çalışmaktadır. </a:t>
            </a:r>
            <a:r>
              <a:rPr lang="tr-TR" sz="2000" dirty="0" smtClean="0">
                <a:solidFill>
                  <a:schemeClr val="bg1"/>
                </a:solidFill>
              </a:rPr>
              <a:t>Kısmi </a:t>
            </a:r>
            <a:r>
              <a:rPr lang="tr-TR" sz="2000" dirty="0">
                <a:solidFill>
                  <a:schemeClr val="bg1"/>
                </a:solidFill>
              </a:rPr>
              <a:t>süreli erkek çalışanların toplam erkek istihdamına oranı </a:t>
            </a:r>
            <a:r>
              <a:rPr lang="tr-TR" sz="2000" dirty="0" smtClean="0">
                <a:solidFill>
                  <a:schemeClr val="bg1"/>
                </a:solidFill>
              </a:rPr>
              <a:t>2009 </a:t>
            </a:r>
            <a:r>
              <a:rPr lang="tr-TR" sz="2000" dirty="0">
                <a:solidFill>
                  <a:schemeClr val="bg1"/>
                </a:solidFill>
              </a:rPr>
              <a:t>yılında 24,9’a çıkmıştır. </a:t>
            </a:r>
          </a:p>
          <a:p>
            <a:pPr marL="342900" indent="-342900" algn="just">
              <a:buFont typeface="Wingdings" panose="05000000000000000000" pitchFamily="2" charset="2"/>
              <a:buChar char="q"/>
            </a:pPr>
            <a:endParaRPr lang="tr-TR" sz="2000" dirty="0" smtClean="0">
              <a:solidFill>
                <a:schemeClr val="bg1"/>
              </a:solidFill>
            </a:endParaRPr>
          </a:p>
          <a:p>
            <a:pPr marL="342900" indent="-342900" algn="just">
              <a:buFont typeface="Wingdings" panose="05000000000000000000" pitchFamily="2" charset="2"/>
              <a:buChar char="q"/>
            </a:pPr>
            <a:endParaRPr lang="tr-TR" sz="2000" dirty="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8</a:t>
            </a:fld>
            <a:endParaRPr lang="tr-TR" dirty="0">
              <a:solidFill>
                <a:srgbClr val="DEDEDE">
                  <a:shade val="90000"/>
                </a:srgb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600324"/>
            <a:ext cx="1691680" cy="284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48789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764704"/>
            <a:ext cx="8856984" cy="936104"/>
          </a:xfrm>
        </p:spPr>
        <p:txBody>
          <a:bodyPr/>
          <a:lstStyle/>
          <a:p>
            <a:pPr algn="ctr"/>
            <a:r>
              <a:rPr lang="tr-TR" sz="3200" dirty="0" smtClean="0"/>
              <a:t>Hollanda da Kadınların </a:t>
            </a:r>
            <a:r>
              <a:rPr lang="tr-TR" sz="3200" dirty="0"/>
              <a:t>Esnek </a:t>
            </a:r>
            <a:r>
              <a:rPr lang="tr-TR" sz="3200" dirty="0" smtClean="0"/>
              <a:t>Çalışma Oranları </a:t>
            </a:r>
            <a:endParaRPr lang="tr-TR" sz="3200" dirty="0"/>
          </a:p>
        </p:txBody>
      </p:sp>
      <p:sp>
        <p:nvSpPr>
          <p:cNvPr id="3" name="Metin Yer Tutucusu 2"/>
          <p:cNvSpPr>
            <a:spLocks noGrp="1"/>
          </p:cNvSpPr>
          <p:nvPr>
            <p:ph type="body" idx="1"/>
          </p:nvPr>
        </p:nvSpPr>
        <p:spPr>
          <a:xfrm>
            <a:off x="428602" y="2000240"/>
            <a:ext cx="8286808" cy="4669120"/>
          </a:xfrm>
        </p:spPr>
        <p:txBody>
          <a:bodyPr/>
          <a:lstStyle/>
          <a:p>
            <a:pPr algn="just">
              <a:lnSpc>
                <a:spcPct val="150000"/>
              </a:lnSpc>
            </a:pPr>
            <a:r>
              <a:rPr lang="tr-TR" sz="2400" dirty="0">
                <a:solidFill>
                  <a:schemeClr val="bg1"/>
                </a:solidFill>
              </a:rPr>
              <a:t>Kadınların kısmi süreli istihdamının ulaştığı boyut bakımından durum daha çarpıcıdır. Kısmi süreli işlerde çalışan kadınların kadın istihdamı içindeki payı 2009 yılında yüzde </a:t>
            </a:r>
            <a:r>
              <a:rPr lang="tr-TR" sz="2400" dirty="0">
                <a:solidFill>
                  <a:srgbClr val="FF0000"/>
                </a:solidFill>
              </a:rPr>
              <a:t>75,8</a:t>
            </a:r>
            <a:r>
              <a:rPr lang="tr-TR" sz="2400" dirty="0">
                <a:solidFill>
                  <a:schemeClr val="bg1"/>
                </a:solidFill>
              </a:rPr>
              <a:t>’e ulaşmıştır.</a:t>
            </a:r>
          </a:p>
          <a:p>
            <a:pPr algn="just"/>
            <a:endParaRPr lang="tr-TR" sz="2000" dirty="0" smtClean="0">
              <a:solidFill>
                <a:schemeClr val="bg1"/>
              </a:solidFill>
            </a:endParaRPr>
          </a:p>
        </p:txBody>
      </p:sp>
      <p:sp>
        <p:nvSpPr>
          <p:cNvPr id="4" name="Slayt Numarası Yer Tutucusu 3"/>
          <p:cNvSpPr>
            <a:spLocks noGrp="1"/>
          </p:cNvSpPr>
          <p:nvPr>
            <p:ph type="sldNum" sz="quarter" idx="12"/>
          </p:nvPr>
        </p:nvSpPr>
        <p:spPr/>
        <p:txBody>
          <a:bodyPr/>
          <a:lstStyle/>
          <a:p>
            <a:pPr>
              <a:defRPr/>
            </a:pPr>
            <a:fld id="{8167AF51-E52E-4B29-B85F-6DF48687F103}" type="slidenum">
              <a:rPr lang="tr-TR" smtClean="0">
                <a:solidFill>
                  <a:srgbClr val="DEDEDE">
                    <a:shade val="90000"/>
                  </a:srgbClr>
                </a:solidFill>
              </a:rPr>
              <a:pPr>
                <a:defRPr/>
              </a:pPr>
              <a:t>9</a:t>
            </a:fld>
            <a:endParaRPr lang="tr-TR" dirty="0">
              <a:solidFill>
                <a:srgbClr val="DEDEDE">
                  <a:shade val="90000"/>
                </a:srgb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93096"/>
            <a:ext cx="554461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488856"/>
      </p:ext>
    </p:extLst>
  </p:cSld>
  <p:clrMapOvr>
    <a:masterClrMapping/>
  </p:clrMapOvr>
  <p:transition>
    <p:wipe dir="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8_Akış">
  <a:themeElements>
    <a:clrScheme name="8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fontScheme name="8_Akış">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Akış">
  <a:themeElements>
    <a:clrScheme name="5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fontScheme name="9_Akış">
      <a:majorFont>
        <a:latin typeface=""/>
        <a:ea typeface=""/>
        <a:cs typeface=""/>
      </a:majorFont>
      <a:minorFont>
        <a:latin typefac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Akış">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4_Akış">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csgb logolu</Template>
  <TotalTime>4146</TotalTime>
  <Words>1200</Words>
  <Application>Microsoft Office PowerPoint</Application>
  <PresentationFormat>Ekran Gösterisi (4:3)</PresentationFormat>
  <Paragraphs>151</Paragraphs>
  <Slides>25</Slides>
  <Notes>1</Notes>
  <HiddenSlides>0</HiddenSlides>
  <MMClips>0</MMClips>
  <ScaleCrop>false</ScaleCrop>
  <HeadingPairs>
    <vt:vector size="4" baseType="variant">
      <vt:variant>
        <vt:lpstr>Tema</vt:lpstr>
      </vt:variant>
      <vt:variant>
        <vt:i4>3</vt:i4>
      </vt:variant>
      <vt:variant>
        <vt:lpstr>Slayt Başlıkları</vt:lpstr>
      </vt:variant>
      <vt:variant>
        <vt:i4>25</vt:i4>
      </vt:variant>
    </vt:vector>
  </HeadingPairs>
  <TitlesOfParts>
    <vt:vector size="28" baseType="lpstr">
      <vt:lpstr>8_Akış</vt:lpstr>
      <vt:lpstr>9_Akış</vt:lpstr>
      <vt:lpstr>5_Akış</vt:lpstr>
      <vt:lpstr> ÇALIŞMA HAYATINDA ESNEK ÇALIŞMA UYGULAMALARI  Lütfi İNCİROĞLU  Çalışma Genel Müdür Yardımcısı  KASIM-2015   </vt:lpstr>
      <vt:lpstr>Çalışma Hayatı İstatistikleri</vt:lpstr>
      <vt:lpstr>Çalışma Hayatında Esneklik</vt:lpstr>
      <vt:lpstr>Esnekliğin Ortaya Çıkış Nedenleri</vt:lpstr>
      <vt:lpstr>Türkiye’de Esneklik Verileri</vt:lpstr>
      <vt:lpstr>Avrupa Birliği ve Esneklik</vt:lpstr>
      <vt:lpstr>Avrupa Birliği ve Esneklik</vt:lpstr>
      <vt:lpstr>Hollanda da Esnek Çalışma Oranları</vt:lpstr>
      <vt:lpstr>Hollanda da Kadınların Esnek Çalışma Oranları </vt:lpstr>
      <vt:lpstr>  İş Kanununda Yer Alan Esnek Çalışma Düzenlemeleri </vt:lpstr>
      <vt:lpstr>İş Kanununda Yer Alan Esnek Çalışma Düzenlemeleri </vt:lpstr>
      <vt:lpstr>İş Kanununda Yer Alan Esnek Çalışma Düzenlemeleri </vt:lpstr>
      <vt:lpstr>İş Kanununda Yer Alan Esnek Çalışma Düzenlemeleri </vt:lpstr>
      <vt:lpstr>İş Kanununda Yer Alan Esnek Çalışma Düzenlemeleri </vt:lpstr>
      <vt:lpstr>İş Kanununda Yer Alan Esnek Çalışma Düzenlemeleri </vt:lpstr>
      <vt:lpstr>Esnek Çalışma Biçimleri </vt:lpstr>
      <vt:lpstr>Esnek Çalışma Biçimleri </vt:lpstr>
      <vt:lpstr>İş Kanununda Yer Alan Esnek Çalışma Düzenlemeleri </vt:lpstr>
      <vt:lpstr>İş Kanununda Yer Alan Esnek Çalışma Düzenlemeleri </vt:lpstr>
      <vt:lpstr>İş Kanununda Yer Alan Esnek Çalışma Düzenlemeleri </vt:lpstr>
      <vt:lpstr>İş Kanununda Yer Almayan Esnek Çalışma Biçimleri</vt:lpstr>
      <vt:lpstr>İş Kanununda Yer Almayan Esnek Çalışma Biçimleri</vt:lpstr>
      <vt:lpstr>İş Kanununda Yer Almayan Esnek Çalışma Biçimleri</vt:lpstr>
      <vt:lpstr>SONUÇ</vt:lpstr>
      <vt:lpstr>PowerPoint Sunusu</vt:lpstr>
    </vt:vector>
  </TitlesOfParts>
  <Company>CSGB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CSGB</cp:lastModifiedBy>
  <cp:revision>403</cp:revision>
  <cp:lastPrinted>2014-03-06T17:23:27Z</cp:lastPrinted>
  <dcterms:created xsi:type="dcterms:W3CDTF">2013-05-10T07:29:14Z</dcterms:created>
  <dcterms:modified xsi:type="dcterms:W3CDTF">2015-11-15T14:25:00Z</dcterms:modified>
</cp:coreProperties>
</file>