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83" r:id="rId2"/>
  </p:sldMasterIdLst>
  <p:notesMasterIdLst>
    <p:notesMasterId r:id="rId83"/>
  </p:notesMasterIdLst>
  <p:sldIdLst>
    <p:sldId id="354" r:id="rId3"/>
    <p:sldId id="363" r:id="rId4"/>
    <p:sldId id="394" r:id="rId5"/>
    <p:sldId id="359" r:id="rId6"/>
    <p:sldId id="360" r:id="rId7"/>
    <p:sldId id="361" r:id="rId8"/>
    <p:sldId id="365" r:id="rId9"/>
    <p:sldId id="399" r:id="rId10"/>
    <p:sldId id="400" r:id="rId11"/>
    <p:sldId id="358" r:id="rId12"/>
    <p:sldId id="401" r:id="rId13"/>
    <p:sldId id="402" r:id="rId14"/>
    <p:sldId id="403" r:id="rId15"/>
    <p:sldId id="367" r:id="rId16"/>
    <p:sldId id="368" r:id="rId17"/>
    <p:sldId id="369" r:id="rId18"/>
    <p:sldId id="404" r:id="rId19"/>
    <p:sldId id="405" r:id="rId20"/>
    <p:sldId id="406" r:id="rId21"/>
    <p:sldId id="407" r:id="rId22"/>
    <p:sldId id="408" r:id="rId23"/>
    <p:sldId id="395" r:id="rId24"/>
    <p:sldId id="411" r:id="rId25"/>
    <p:sldId id="362" r:id="rId26"/>
    <p:sldId id="371" r:id="rId27"/>
    <p:sldId id="410" r:id="rId28"/>
    <p:sldId id="374" r:id="rId29"/>
    <p:sldId id="412" r:id="rId30"/>
    <p:sldId id="375" r:id="rId31"/>
    <p:sldId id="377" r:id="rId32"/>
    <p:sldId id="376" r:id="rId33"/>
    <p:sldId id="356" r:id="rId34"/>
    <p:sldId id="329" r:id="rId35"/>
    <p:sldId id="378" r:id="rId36"/>
    <p:sldId id="413" r:id="rId37"/>
    <p:sldId id="331" r:id="rId38"/>
    <p:sldId id="333" r:id="rId39"/>
    <p:sldId id="332" r:id="rId40"/>
    <p:sldId id="334" r:id="rId41"/>
    <p:sldId id="335" r:id="rId42"/>
    <p:sldId id="414" r:id="rId43"/>
    <p:sldId id="336" r:id="rId44"/>
    <p:sldId id="385" r:id="rId45"/>
    <p:sldId id="337" r:id="rId46"/>
    <p:sldId id="339" r:id="rId47"/>
    <p:sldId id="379" r:id="rId48"/>
    <p:sldId id="340" r:id="rId49"/>
    <p:sldId id="342" r:id="rId50"/>
    <p:sldId id="343" r:id="rId51"/>
    <p:sldId id="344" r:id="rId52"/>
    <p:sldId id="345" r:id="rId53"/>
    <p:sldId id="346" r:id="rId54"/>
    <p:sldId id="347" r:id="rId55"/>
    <p:sldId id="393" r:id="rId56"/>
    <p:sldId id="348" r:id="rId57"/>
    <p:sldId id="307" r:id="rId58"/>
    <p:sldId id="286" r:id="rId59"/>
    <p:sldId id="294" r:id="rId60"/>
    <p:sldId id="295" r:id="rId61"/>
    <p:sldId id="296" r:id="rId62"/>
    <p:sldId id="297" r:id="rId63"/>
    <p:sldId id="352" r:id="rId64"/>
    <p:sldId id="299" r:id="rId65"/>
    <p:sldId id="300" r:id="rId66"/>
    <p:sldId id="301" r:id="rId67"/>
    <p:sldId id="302" r:id="rId68"/>
    <p:sldId id="303" r:id="rId69"/>
    <p:sldId id="304" r:id="rId70"/>
    <p:sldId id="305" r:id="rId71"/>
    <p:sldId id="349" r:id="rId72"/>
    <p:sldId id="396" r:id="rId73"/>
    <p:sldId id="380" r:id="rId74"/>
    <p:sldId id="381" r:id="rId75"/>
    <p:sldId id="382" r:id="rId76"/>
    <p:sldId id="383" r:id="rId77"/>
    <p:sldId id="415" r:id="rId78"/>
    <p:sldId id="386" r:id="rId79"/>
    <p:sldId id="416" r:id="rId80"/>
    <p:sldId id="350" r:id="rId81"/>
    <p:sldId id="351" r:id="rId8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2826"/>
    <a:srgbClr val="BC1421"/>
    <a:srgbClr val="D92C2B"/>
    <a:srgbClr val="FFFFFF"/>
    <a:srgbClr val="2E3337"/>
    <a:srgbClr val="CF2827"/>
    <a:srgbClr val="3C3C3B"/>
    <a:srgbClr val="BD1622"/>
    <a:srgbClr val="B00E10"/>
    <a:srgbClr val="DC6B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25" autoAdjust="0"/>
    <p:restoredTop sz="78824" autoAdjust="0"/>
  </p:normalViewPr>
  <p:slideViewPr>
    <p:cSldViewPr snapToGrid="0">
      <p:cViewPr varScale="1">
        <p:scale>
          <a:sx n="65" d="100"/>
          <a:sy n="65" d="100"/>
        </p:scale>
        <p:origin x="1114" y="38"/>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769F70-6A3E-46A4-B9DE-D9CA73BD21AC}"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tr-TR"/>
        </a:p>
      </dgm:t>
    </dgm:pt>
    <dgm:pt modelId="{EA915A36-B5F6-4557-B95D-717E5C351939}">
      <dgm:prSet phldrT="[Metin]" custT="1"/>
      <dgm:spPr/>
      <dgm:t>
        <a:bodyPr/>
        <a:lstStyle/>
        <a:p>
          <a:pPr algn="ctr"/>
          <a:r>
            <a:rPr lang="tr-TR" sz="2400" dirty="0"/>
            <a:t>İlave Düzenlemelerin Özeti</a:t>
          </a:r>
        </a:p>
      </dgm:t>
    </dgm:pt>
    <dgm:pt modelId="{33BECBFF-76D9-4276-BA63-E8B01642AE43}" type="parTrans" cxnId="{452FC916-421F-4F25-A4CE-9E2793FA82C8}">
      <dgm:prSet/>
      <dgm:spPr/>
      <dgm:t>
        <a:bodyPr/>
        <a:lstStyle/>
        <a:p>
          <a:endParaRPr lang="tr-TR"/>
        </a:p>
      </dgm:t>
    </dgm:pt>
    <dgm:pt modelId="{9D992D93-7328-4959-9A84-FBBD64DF5D91}" type="sibTrans" cxnId="{452FC916-421F-4F25-A4CE-9E2793FA82C8}">
      <dgm:prSet/>
      <dgm:spPr/>
      <dgm:t>
        <a:bodyPr/>
        <a:lstStyle/>
        <a:p>
          <a:endParaRPr lang="tr-TR"/>
        </a:p>
      </dgm:t>
    </dgm:pt>
    <dgm:pt modelId="{707CD23E-4932-42B9-B25E-DAA1EC165673}">
      <dgm:prSet phldrT="[Metin]" custT="1"/>
      <dgm:spPr/>
      <dgm:t>
        <a:bodyPr/>
        <a:lstStyle/>
        <a:p>
          <a:pPr algn="just"/>
          <a:r>
            <a:rPr lang="tr-TR" sz="1800" dirty="0"/>
            <a:t>Kurumlara </a:t>
          </a:r>
          <a:r>
            <a:rPr lang="tr-TR" sz="1800" b="1" dirty="0">
              <a:solidFill>
                <a:srgbClr val="C00000"/>
              </a:solidFill>
            </a:rPr>
            <a:t>istisna ve indirim </a:t>
          </a:r>
          <a:r>
            <a:rPr lang="tr-TR" sz="1800" dirty="0"/>
            <a:t>tutarları üzerinden </a:t>
          </a:r>
          <a:r>
            <a:rPr lang="tr-TR" sz="1800" b="1" dirty="0">
              <a:solidFill>
                <a:srgbClr val="C00000"/>
              </a:solidFill>
            </a:rPr>
            <a:t>ek vergi </a:t>
          </a:r>
          <a:r>
            <a:rPr lang="tr-TR" sz="1800" dirty="0"/>
            <a:t>getirilmesi,</a:t>
          </a:r>
        </a:p>
      </dgm:t>
    </dgm:pt>
    <dgm:pt modelId="{B538026F-BCDF-44A6-8DC8-51D54381C352}" type="parTrans" cxnId="{FFEC2E09-08BC-4878-914D-440B975F3336}">
      <dgm:prSet/>
      <dgm:spPr/>
      <dgm:t>
        <a:bodyPr/>
        <a:lstStyle/>
        <a:p>
          <a:endParaRPr lang="tr-TR"/>
        </a:p>
      </dgm:t>
    </dgm:pt>
    <dgm:pt modelId="{DA632B3B-9401-42EF-9204-5A8EFC22E045}" type="sibTrans" cxnId="{FFEC2E09-08BC-4878-914D-440B975F3336}">
      <dgm:prSet/>
      <dgm:spPr/>
      <dgm:t>
        <a:bodyPr/>
        <a:lstStyle/>
        <a:p>
          <a:endParaRPr lang="tr-TR"/>
        </a:p>
      </dgm:t>
    </dgm:pt>
    <dgm:pt modelId="{A29CB624-19F3-453E-B673-D5BF3DF83E1F}">
      <dgm:prSet custT="1"/>
      <dgm:spPr/>
      <dgm:t>
        <a:bodyPr/>
        <a:lstStyle/>
        <a:p>
          <a:pPr algn="just"/>
          <a:r>
            <a:rPr lang="tr-TR" sz="1800" dirty="0"/>
            <a:t>Depremler nedeniyle </a:t>
          </a:r>
          <a:r>
            <a:rPr lang="tr-TR" sz="1800" b="1" u="sng" dirty="0"/>
            <a:t>mücbir sebep ilan edilen </a:t>
          </a:r>
          <a:r>
            <a:rPr lang="tr-TR" sz="1800" dirty="0"/>
            <a:t>yerlerdeki mükellefler için yapılan bazı düzenlemeler,</a:t>
          </a:r>
        </a:p>
      </dgm:t>
    </dgm:pt>
    <dgm:pt modelId="{2CDA5656-B170-4113-904D-1290F02431A2}" type="parTrans" cxnId="{1632649D-0FC1-4A33-8774-60C131EF5C9E}">
      <dgm:prSet/>
      <dgm:spPr/>
      <dgm:t>
        <a:bodyPr/>
        <a:lstStyle/>
        <a:p>
          <a:endParaRPr lang="tr-TR"/>
        </a:p>
      </dgm:t>
    </dgm:pt>
    <dgm:pt modelId="{2943BF58-0D4C-4761-A5CB-8FEA683AB6BF}" type="sibTrans" cxnId="{1632649D-0FC1-4A33-8774-60C131EF5C9E}">
      <dgm:prSet/>
      <dgm:spPr/>
      <dgm:t>
        <a:bodyPr/>
        <a:lstStyle/>
        <a:p>
          <a:endParaRPr lang="tr-TR"/>
        </a:p>
      </dgm:t>
    </dgm:pt>
    <dgm:pt modelId="{FEEE955A-692C-4CAA-95DE-35B386AEDA37}">
      <dgm:prSet custT="1"/>
      <dgm:spPr/>
      <dgm:t>
        <a:bodyPr/>
        <a:lstStyle/>
        <a:p>
          <a:pPr algn="just"/>
          <a:r>
            <a:rPr lang="tr-TR" sz="1800" dirty="0"/>
            <a:t>Ar-Ge ve tasarım merkezi ile teknoloji geliştirme bölgeleri </a:t>
          </a:r>
          <a:r>
            <a:rPr lang="tr-TR" sz="1800" b="1" dirty="0">
              <a:solidFill>
                <a:srgbClr val="C00000"/>
              </a:solidFill>
            </a:rPr>
            <a:t>dışında</a:t>
          </a:r>
          <a:r>
            <a:rPr lang="tr-TR" sz="1800" dirty="0"/>
            <a:t>, teşvik kapsamında </a:t>
          </a:r>
          <a:r>
            <a:rPr lang="tr-TR" sz="1800" b="1" dirty="0">
              <a:solidFill>
                <a:srgbClr val="C00000"/>
              </a:solidFill>
            </a:rPr>
            <a:t>çalışılabilecek süreye </a:t>
          </a:r>
          <a:r>
            <a:rPr lang="tr-TR" sz="1800" dirty="0"/>
            <a:t>ilişkin Cumhurbaşkanına verilen %75’e kadar artırma yetkisinin %100’e çıkarılması,</a:t>
          </a:r>
        </a:p>
      </dgm:t>
    </dgm:pt>
    <dgm:pt modelId="{339E7795-7407-4E3C-8833-E53F1452CD3E}" type="parTrans" cxnId="{CF4D3FF0-95BD-4ECF-BF0B-4C87FD5E95D6}">
      <dgm:prSet/>
      <dgm:spPr/>
      <dgm:t>
        <a:bodyPr/>
        <a:lstStyle/>
        <a:p>
          <a:endParaRPr lang="tr-TR"/>
        </a:p>
      </dgm:t>
    </dgm:pt>
    <dgm:pt modelId="{BFA735FC-6800-43BE-8074-E5F8CC0B2737}" type="sibTrans" cxnId="{CF4D3FF0-95BD-4ECF-BF0B-4C87FD5E95D6}">
      <dgm:prSet/>
      <dgm:spPr/>
      <dgm:t>
        <a:bodyPr/>
        <a:lstStyle/>
        <a:p>
          <a:endParaRPr lang="tr-TR"/>
        </a:p>
      </dgm:t>
    </dgm:pt>
    <dgm:pt modelId="{16FC2161-A425-46EE-B67C-3D0BADA2AB99}">
      <dgm:prSet custT="1"/>
      <dgm:spPr/>
      <dgm:t>
        <a:bodyPr/>
        <a:lstStyle/>
        <a:p>
          <a:pPr algn="just"/>
          <a:r>
            <a:rPr lang="tr-TR" sz="1800" dirty="0"/>
            <a:t>Şirket birleşme ve devirlerinin desteklenmesi amacıyla </a:t>
          </a:r>
          <a:r>
            <a:rPr lang="tr-TR" sz="1800" b="1" dirty="0">
              <a:solidFill>
                <a:srgbClr val="C00000"/>
              </a:solidFill>
            </a:rPr>
            <a:t>iştirak hissesi alımı nedeniyle yüklenilen</a:t>
          </a:r>
          <a:r>
            <a:rPr lang="tr-TR" sz="1800" dirty="0"/>
            <a:t> finansman giderlerinin devir sonrası da indirimine imkân tanınması,</a:t>
          </a:r>
        </a:p>
      </dgm:t>
    </dgm:pt>
    <dgm:pt modelId="{3B12FDA1-4D1E-471B-916C-2DD1FFFFF24C}" type="parTrans" cxnId="{7C4317B3-E415-4836-A5AA-F1F4F8BB1E84}">
      <dgm:prSet/>
      <dgm:spPr/>
      <dgm:t>
        <a:bodyPr/>
        <a:lstStyle/>
        <a:p>
          <a:endParaRPr lang="tr-TR"/>
        </a:p>
      </dgm:t>
    </dgm:pt>
    <dgm:pt modelId="{DF4E723B-59BE-46A4-9D28-E16BE3A9F7D8}" type="sibTrans" cxnId="{7C4317B3-E415-4836-A5AA-F1F4F8BB1E84}">
      <dgm:prSet/>
      <dgm:spPr/>
      <dgm:t>
        <a:bodyPr/>
        <a:lstStyle/>
        <a:p>
          <a:endParaRPr lang="tr-TR"/>
        </a:p>
      </dgm:t>
    </dgm:pt>
    <dgm:pt modelId="{5A3807E7-B340-417B-988E-E93D08E15327}">
      <dgm:prSet custT="1"/>
      <dgm:spPr/>
      <dgm:t>
        <a:bodyPr/>
        <a:lstStyle/>
        <a:p>
          <a:pPr algn="just"/>
          <a:r>
            <a:rPr lang="tr-TR" sz="1800" b="1" dirty="0">
              <a:solidFill>
                <a:srgbClr val="C00000"/>
              </a:solidFill>
            </a:rPr>
            <a:t>Genç girişimcilerin </a:t>
          </a:r>
          <a:r>
            <a:rPr lang="tr-TR" sz="1800" dirty="0"/>
            <a:t>kazançlarına sağlanan gelir vergisi istisnası tutarının </a:t>
          </a:r>
          <a:r>
            <a:rPr lang="tr-TR" sz="1800" b="1" u="sng" dirty="0"/>
            <a:t>artırılması,</a:t>
          </a:r>
          <a:endParaRPr lang="tr-TR" sz="1800" dirty="0"/>
        </a:p>
      </dgm:t>
    </dgm:pt>
    <dgm:pt modelId="{72F4E3C6-CA5F-4671-94CB-62EDFB7B1F42}" type="parTrans" cxnId="{B9C7129D-3D33-412A-8D81-445063B4764F}">
      <dgm:prSet/>
      <dgm:spPr/>
      <dgm:t>
        <a:bodyPr/>
        <a:lstStyle/>
        <a:p>
          <a:endParaRPr lang="tr-TR"/>
        </a:p>
      </dgm:t>
    </dgm:pt>
    <dgm:pt modelId="{38ADF0CA-6D07-4FE2-B1F8-FDE38F6A1BAE}" type="sibTrans" cxnId="{B9C7129D-3D33-412A-8D81-445063B4764F}">
      <dgm:prSet/>
      <dgm:spPr/>
      <dgm:t>
        <a:bodyPr/>
        <a:lstStyle/>
        <a:p>
          <a:endParaRPr lang="tr-TR"/>
        </a:p>
      </dgm:t>
    </dgm:pt>
    <dgm:pt modelId="{40BE71E8-D8F1-42EE-9256-5E3D74D1E3FB}">
      <dgm:prSet custT="1"/>
      <dgm:spPr/>
      <dgm:t>
        <a:bodyPr/>
        <a:lstStyle/>
        <a:p>
          <a:pPr algn="just"/>
          <a:r>
            <a:rPr lang="tr-TR" sz="1800" dirty="0"/>
            <a:t>Boru hatları veya elektrik telleri ile taşman ve sürekli akış hâlinde olan malların ithaline ilişkin olarak ithalatın yapıldığı vergilendirme dönemine ait katma değer vergisi beyannamesinin verilme süresi sonuna kadar ödenen katma değer vergisinin, ithalatın yapıldığı dönemde indirim konusu yapılabilmesi</a:t>
          </a:r>
        </a:p>
      </dgm:t>
    </dgm:pt>
    <dgm:pt modelId="{3AE90A6C-EDD3-404D-9A66-50F88CCA941D}" type="parTrans" cxnId="{F8642FAC-05A1-42E9-9FE9-D8A0728F3C17}">
      <dgm:prSet/>
      <dgm:spPr/>
      <dgm:t>
        <a:bodyPr/>
        <a:lstStyle/>
        <a:p>
          <a:endParaRPr lang="tr-TR"/>
        </a:p>
      </dgm:t>
    </dgm:pt>
    <dgm:pt modelId="{26102F5B-A3A3-42AB-B31B-BDEC67ED6BAD}" type="sibTrans" cxnId="{F8642FAC-05A1-42E9-9FE9-D8A0728F3C17}">
      <dgm:prSet/>
      <dgm:spPr/>
      <dgm:t>
        <a:bodyPr/>
        <a:lstStyle/>
        <a:p>
          <a:endParaRPr lang="tr-TR"/>
        </a:p>
      </dgm:t>
    </dgm:pt>
    <dgm:pt modelId="{0B79B995-F31C-4A32-8966-F0B576D2B7E8}" type="pres">
      <dgm:prSet presAssocID="{3F769F70-6A3E-46A4-B9DE-D9CA73BD21AC}" presName="linear" presStyleCnt="0">
        <dgm:presLayoutVars>
          <dgm:dir/>
          <dgm:animLvl val="lvl"/>
          <dgm:resizeHandles val="exact"/>
        </dgm:presLayoutVars>
      </dgm:prSet>
      <dgm:spPr/>
    </dgm:pt>
    <dgm:pt modelId="{E3241FB1-34D0-466F-AC7F-91764024427E}" type="pres">
      <dgm:prSet presAssocID="{EA915A36-B5F6-4557-B95D-717E5C351939}" presName="parentLin" presStyleCnt="0"/>
      <dgm:spPr/>
    </dgm:pt>
    <dgm:pt modelId="{D46DDFF7-BCFB-4D75-BD56-8F763B2B6164}" type="pres">
      <dgm:prSet presAssocID="{EA915A36-B5F6-4557-B95D-717E5C351939}" presName="parentLeftMargin" presStyleLbl="node1" presStyleIdx="0" presStyleCnt="1"/>
      <dgm:spPr/>
    </dgm:pt>
    <dgm:pt modelId="{59D8146B-CDD9-4A2F-B24C-014EFB2DA784}" type="pres">
      <dgm:prSet presAssocID="{EA915A36-B5F6-4557-B95D-717E5C351939}" presName="parentText" presStyleLbl="node1" presStyleIdx="0" presStyleCnt="1" custScaleX="134781" custScaleY="41449">
        <dgm:presLayoutVars>
          <dgm:chMax val="0"/>
          <dgm:bulletEnabled val="1"/>
        </dgm:presLayoutVars>
      </dgm:prSet>
      <dgm:spPr/>
    </dgm:pt>
    <dgm:pt modelId="{266CB272-1A2F-4201-928C-F419954FD1C4}" type="pres">
      <dgm:prSet presAssocID="{EA915A36-B5F6-4557-B95D-717E5C351939}" presName="negativeSpace" presStyleCnt="0"/>
      <dgm:spPr/>
    </dgm:pt>
    <dgm:pt modelId="{EC48777E-945B-4C5A-90DF-F24255053CBB}" type="pres">
      <dgm:prSet presAssocID="{EA915A36-B5F6-4557-B95D-717E5C351939}" presName="childText" presStyleLbl="conFgAcc1" presStyleIdx="0" presStyleCnt="1" custScaleY="97310" custLinFactNeighborY="-14520">
        <dgm:presLayoutVars>
          <dgm:bulletEnabled val="1"/>
        </dgm:presLayoutVars>
      </dgm:prSet>
      <dgm:spPr/>
    </dgm:pt>
  </dgm:ptLst>
  <dgm:cxnLst>
    <dgm:cxn modelId="{FFEC2E09-08BC-4878-914D-440B975F3336}" srcId="{EA915A36-B5F6-4557-B95D-717E5C351939}" destId="{707CD23E-4932-42B9-B25E-DAA1EC165673}" srcOrd="0" destOrd="0" parTransId="{B538026F-BCDF-44A6-8DC8-51D54381C352}" sibTransId="{DA632B3B-9401-42EF-9204-5A8EFC22E045}"/>
    <dgm:cxn modelId="{452FC916-421F-4F25-A4CE-9E2793FA82C8}" srcId="{3F769F70-6A3E-46A4-B9DE-D9CA73BD21AC}" destId="{EA915A36-B5F6-4557-B95D-717E5C351939}" srcOrd="0" destOrd="0" parTransId="{33BECBFF-76D9-4276-BA63-E8B01642AE43}" sibTransId="{9D992D93-7328-4959-9A84-FBBD64DF5D91}"/>
    <dgm:cxn modelId="{1E6CCC1C-737D-4529-A864-FE68D01D6EDA}" type="presOf" srcId="{A29CB624-19F3-453E-B673-D5BF3DF83E1F}" destId="{EC48777E-945B-4C5A-90DF-F24255053CBB}" srcOrd="0" destOrd="1" presId="urn:microsoft.com/office/officeart/2005/8/layout/list1"/>
    <dgm:cxn modelId="{546BDF63-8611-4B79-983A-632E588B2705}" type="presOf" srcId="{EA915A36-B5F6-4557-B95D-717E5C351939}" destId="{59D8146B-CDD9-4A2F-B24C-014EFB2DA784}" srcOrd="1" destOrd="0" presId="urn:microsoft.com/office/officeart/2005/8/layout/list1"/>
    <dgm:cxn modelId="{A7F5656D-2BC6-4368-8646-578B2F088BB6}" type="presOf" srcId="{3F769F70-6A3E-46A4-B9DE-D9CA73BD21AC}" destId="{0B79B995-F31C-4A32-8966-F0B576D2B7E8}" srcOrd="0" destOrd="0" presId="urn:microsoft.com/office/officeart/2005/8/layout/list1"/>
    <dgm:cxn modelId="{045DDD78-86AE-4ADE-8F21-55045FEA4C07}" type="presOf" srcId="{FEEE955A-692C-4CAA-95DE-35B386AEDA37}" destId="{EC48777E-945B-4C5A-90DF-F24255053CBB}" srcOrd="0" destOrd="2" presId="urn:microsoft.com/office/officeart/2005/8/layout/list1"/>
    <dgm:cxn modelId="{F391025A-AB34-4723-8FBE-3FDD5F02F531}" type="presOf" srcId="{40BE71E8-D8F1-42EE-9256-5E3D74D1E3FB}" destId="{EC48777E-945B-4C5A-90DF-F24255053CBB}" srcOrd="0" destOrd="5" presId="urn:microsoft.com/office/officeart/2005/8/layout/list1"/>
    <dgm:cxn modelId="{91E9568B-6BF7-4ED8-B615-5E9E74C31F3B}" type="presOf" srcId="{16FC2161-A425-46EE-B67C-3D0BADA2AB99}" destId="{EC48777E-945B-4C5A-90DF-F24255053CBB}" srcOrd="0" destOrd="3" presId="urn:microsoft.com/office/officeart/2005/8/layout/list1"/>
    <dgm:cxn modelId="{B9C7129D-3D33-412A-8D81-445063B4764F}" srcId="{EA915A36-B5F6-4557-B95D-717E5C351939}" destId="{5A3807E7-B340-417B-988E-E93D08E15327}" srcOrd="4" destOrd="0" parTransId="{72F4E3C6-CA5F-4671-94CB-62EDFB7B1F42}" sibTransId="{38ADF0CA-6D07-4FE2-B1F8-FDE38F6A1BAE}"/>
    <dgm:cxn modelId="{1632649D-0FC1-4A33-8774-60C131EF5C9E}" srcId="{EA915A36-B5F6-4557-B95D-717E5C351939}" destId="{A29CB624-19F3-453E-B673-D5BF3DF83E1F}" srcOrd="1" destOrd="0" parTransId="{2CDA5656-B170-4113-904D-1290F02431A2}" sibTransId="{2943BF58-0D4C-4761-A5CB-8FEA683AB6BF}"/>
    <dgm:cxn modelId="{F8642FAC-05A1-42E9-9FE9-D8A0728F3C17}" srcId="{EA915A36-B5F6-4557-B95D-717E5C351939}" destId="{40BE71E8-D8F1-42EE-9256-5E3D74D1E3FB}" srcOrd="5" destOrd="0" parTransId="{3AE90A6C-EDD3-404D-9A66-50F88CCA941D}" sibTransId="{26102F5B-A3A3-42AB-B31B-BDEC67ED6BAD}"/>
    <dgm:cxn modelId="{7C4317B3-E415-4836-A5AA-F1F4F8BB1E84}" srcId="{EA915A36-B5F6-4557-B95D-717E5C351939}" destId="{16FC2161-A425-46EE-B67C-3D0BADA2AB99}" srcOrd="3" destOrd="0" parTransId="{3B12FDA1-4D1E-471B-916C-2DD1FFFFF24C}" sibTransId="{DF4E723B-59BE-46A4-9D28-E16BE3A9F7D8}"/>
    <dgm:cxn modelId="{4B5561C3-EC04-4B51-A94E-7D71C37918CD}" type="presOf" srcId="{EA915A36-B5F6-4557-B95D-717E5C351939}" destId="{D46DDFF7-BCFB-4D75-BD56-8F763B2B6164}" srcOrd="0" destOrd="0" presId="urn:microsoft.com/office/officeart/2005/8/layout/list1"/>
    <dgm:cxn modelId="{A26129E4-D353-4F31-B94D-D37B30644802}" type="presOf" srcId="{5A3807E7-B340-417B-988E-E93D08E15327}" destId="{EC48777E-945B-4C5A-90DF-F24255053CBB}" srcOrd="0" destOrd="4" presId="urn:microsoft.com/office/officeart/2005/8/layout/list1"/>
    <dgm:cxn modelId="{CF4D3FF0-95BD-4ECF-BF0B-4C87FD5E95D6}" srcId="{EA915A36-B5F6-4557-B95D-717E5C351939}" destId="{FEEE955A-692C-4CAA-95DE-35B386AEDA37}" srcOrd="2" destOrd="0" parTransId="{339E7795-7407-4E3C-8833-E53F1452CD3E}" sibTransId="{BFA735FC-6800-43BE-8074-E5F8CC0B2737}"/>
    <dgm:cxn modelId="{275E18F3-599C-4825-B663-42071092949A}" type="presOf" srcId="{707CD23E-4932-42B9-B25E-DAA1EC165673}" destId="{EC48777E-945B-4C5A-90DF-F24255053CBB}" srcOrd="0" destOrd="0" presId="urn:microsoft.com/office/officeart/2005/8/layout/list1"/>
    <dgm:cxn modelId="{BE8E4F18-F7DA-4DB5-8EA4-F58831470D5A}" type="presParOf" srcId="{0B79B995-F31C-4A32-8966-F0B576D2B7E8}" destId="{E3241FB1-34D0-466F-AC7F-91764024427E}" srcOrd="0" destOrd="0" presId="urn:microsoft.com/office/officeart/2005/8/layout/list1"/>
    <dgm:cxn modelId="{B08CCEB2-2E92-41ED-A73E-D3E118B9A01E}" type="presParOf" srcId="{E3241FB1-34D0-466F-AC7F-91764024427E}" destId="{D46DDFF7-BCFB-4D75-BD56-8F763B2B6164}" srcOrd="0" destOrd="0" presId="urn:microsoft.com/office/officeart/2005/8/layout/list1"/>
    <dgm:cxn modelId="{3695C34A-06C9-4248-8172-1FE83536890C}" type="presParOf" srcId="{E3241FB1-34D0-466F-AC7F-91764024427E}" destId="{59D8146B-CDD9-4A2F-B24C-014EFB2DA784}" srcOrd="1" destOrd="0" presId="urn:microsoft.com/office/officeart/2005/8/layout/list1"/>
    <dgm:cxn modelId="{86564404-340C-4E89-9825-84307C873976}" type="presParOf" srcId="{0B79B995-F31C-4A32-8966-F0B576D2B7E8}" destId="{266CB272-1A2F-4201-928C-F419954FD1C4}" srcOrd="1" destOrd="0" presId="urn:microsoft.com/office/officeart/2005/8/layout/list1"/>
    <dgm:cxn modelId="{12B5E180-907E-4639-B28C-DC4507C7490A}" type="presParOf" srcId="{0B79B995-F31C-4A32-8966-F0B576D2B7E8}" destId="{EC48777E-945B-4C5A-90DF-F24255053CBB}"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769F70-6A3E-46A4-B9DE-D9CA73BD21AC}"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tr-TR"/>
        </a:p>
      </dgm:t>
    </dgm:pt>
    <dgm:pt modelId="{EA915A36-B5F6-4557-B95D-717E5C351939}">
      <dgm:prSet phldrT="[Metin]" custT="1"/>
      <dgm:spPr/>
      <dgm:t>
        <a:bodyPr/>
        <a:lstStyle/>
        <a:p>
          <a:r>
            <a:rPr lang="tr-TR" sz="2400" dirty="0"/>
            <a:t>7326 Sayılı Kanun ile 7440 Sayılı Kanun Arasındaki Farklar</a:t>
          </a:r>
        </a:p>
      </dgm:t>
    </dgm:pt>
    <dgm:pt modelId="{33BECBFF-76D9-4276-BA63-E8B01642AE43}" type="parTrans" cxnId="{452FC916-421F-4F25-A4CE-9E2793FA82C8}">
      <dgm:prSet/>
      <dgm:spPr/>
      <dgm:t>
        <a:bodyPr/>
        <a:lstStyle/>
        <a:p>
          <a:endParaRPr lang="tr-TR"/>
        </a:p>
      </dgm:t>
    </dgm:pt>
    <dgm:pt modelId="{9D992D93-7328-4959-9A84-FBBD64DF5D91}" type="sibTrans" cxnId="{452FC916-421F-4F25-A4CE-9E2793FA82C8}">
      <dgm:prSet/>
      <dgm:spPr/>
      <dgm:t>
        <a:bodyPr/>
        <a:lstStyle/>
        <a:p>
          <a:endParaRPr lang="tr-TR"/>
        </a:p>
      </dgm:t>
    </dgm:pt>
    <dgm:pt modelId="{707CD23E-4932-42B9-B25E-DAA1EC165673}">
      <dgm:prSet phldrT="[Metin]" custT="1"/>
      <dgm:spPr/>
      <dgm:t>
        <a:bodyPr/>
        <a:lstStyle/>
        <a:p>
          <a:pPr algn="just"/>
          <a:r>
            <a:rPr lang="tr-TR" sz="1800" dirty="0"/>
            <a:t>1593 sayılı </a:t>
          </a:r>
          <a:r>
            <a:rPr lang="tr-TR" sz="1800" b="1" u="none" dirty="0">
              <a:solidFill>
                <a:srgbClr val="C00000"/>
              </a:solidFill>
            </a:rPr>
            <a:t>Umumi Hıfzıssıhha Kanunu</a:t>
          </a:r>
          <a:r>
            <a:rPr lang="tr-TR" sz="1800" dirty="0"/>
            <a:t> Kaynaklı İdari Para Cezaları (Covid-19)</a:t>
          </a:r>
        </a:p>
      </dgm:t>
    </dgm:pt>
    <dgm:pt modelId="{B538026F-BCDF-44A6-8DC8-51D54381C352}" type="parTrans" cxnId="{FFEC2E09-08BC-4878-914D-440B975F3336}">
      <dgm:prSet/>
      <dgm:spPr/>
      <dgm:t>
        <a:bodyPr/>
        <a:lstStyle/>
        <a:p>
          <a:endParaRPr lang="tr-TR"/>
        </a:p>
      </dgm:t>
    </dgm:pt>
    <dgm:pt modelId="{DA632B3B-9401-42EF-9204-5A8EFC22E045}" type="sibTrans" cxnId="{FFEC2E09-08BC-4878-914D-440B975F3336}">
      <dgm:prSet/>
      <dgm:spPr/>
      <dgm:t>
        <a:bodyPr/>
        <a:lstStyle/>
        <a:p>
          <a:endParaRPr lang="tr-TR"/>
        </a:p>
      </dgm:t>
    </dgm:pt>
    <dgm:pt modelId="{55945219-6FEB-40AB-BEF7-E61C5C061A21}">
      <dgm:prSet phldrT="[Metin]" custT="1"/>
      <dgm:spPr/>
      <dgm:t>
        <a:bodyPr/>
        <a:lstStyle/>
        <a:p>
          <a:pPr algn="just"/>
          <a:r>
            <a:rPr lang="tr-TR" sz="1800" dirty="0"/>
            <a:t>370 inci madde kapsamında verilen beyannameler (kanunun yayım tarihi itibarıyla beyanname verme süresi geçmemiş olanlar ile kanun başvuru süresi boyunca yapılacak tebligatlar için verilecekler dahil)</a:t>
          </a:r>
        </a:p>
      </dgm:t>
    </dgm:pt>
    <dgm:pt modelId="{9751CE7A-9402-46D7-A7B4-842C6E65DF3F}" type="parTrans" cxnId="{751340F7-0F64-4EC7-AFAC-EE110DF9233F}">
      <dgm:prSet/>
      <dgm:spPr/>
      <dgm:t>
        <a:bodyPr/>
        <a:lstStyle/>
        <a:p>
          <a:endParaRPr lang="tr-TR"/>
        </a:p>
      </dgm:t>
    </dgm:pt>
    <dgm:pt modelId="{D6BD2B37-ABCF-4D87-8A7E-D5CAE1A09441}" type="sibTrans" cxnId="{751340F7-0F64-4EC7-AFAC-EE110DF9233F}">
      <dgm:prSet/>
      <dgm:spPr/>
      <dgm:t>
        <a:bodyPr/>
        <a:lstStyle/>
        <a:p>
          <a:endParaRPr lang="tr-TR"/>
        </a:p>
      </dgm:t>
    </dgm:pt>
    <dgm:pt modelId="{BDA42609-31BD-4191-B94D-2325BA9AD363}">
      <dgm:prSet custT="1"/>
      <dgm:spPr/>
      <dgm:t>
        <a:bodyPr/>
        <a:lstStyle/>
        <a:p>
          <a:pPr algn="just"/>
          <a:r>
            <a:rPr lang="tr-TR" sz="1800" b="1" u="sng" dirty="0"/>
            <a:t>Düzenleyici ve Denetleyici Kurum</a:t>
          </a:r>
          <a:r>
            <a:rPr lang="tr-TR" sz="1800" dirty="0"/>
            <a:t>larca Verilen İdari Para Cezaları</a:t>
          </a:r>
        </a:p>
      </dgm:t>
    </dgm:pt>
    <dgm:pt modelId="{F87E6116-D3B0-443E-B0D8-CA058709BBEE}" type="parTrans" cxnId="{0D5F4D0A-0472-4B8D-B32F-82582D944FD2}">
      <dgm:prSet/>
      <dgm:spPr/>
      <dgm:t>
        <a:bodyPr/>
        <a:lstStyle/>
        <a:p>
          <a:endParaRPr lang="tr-TR"/>
        </a:p>
      </dgm:t>
    </dgm:pt>
    <dgm:pt modelId="{89A77BD8-8C53-4FB9-B3CE-CBECCB439A2C}" type="sibTrans" cxnId="{0D5F4D0A-0472-4B8D-B32F-82582D944FD2}">
      <dgm:prSet/>
      <dgm:spPr/>
      <dgm:t>
        <a:bodyPr/>
        <a:lstStyle/>
        <a:p>
          <a:endParaRPr lang="tr-TR"/>
        </a:p>
      </dgm:t>
    </dgm:pt>
    <dgm:pt modelId="{F2D15239-5D0B-4A11-9755-3E5340354262}">
      <dgm:prSet custT="1"/>
      <dgm:spPr/>
      <dgm:t>
        <a:bodyPr/>
        <a:lstStyle/>
        <a:p>
          <a:pPr algn="just"/>
          <a:r>
            <a:rPr lang="tr-TR" sz="1800" dirty="0"/>
            <a:t>4207 sayılı </a:t>
          </a:r>
          <a:r>
            <a:rPr lang="tr-TR" sz="1800" b="1" dirty="0">
              <a:solidFill>
                <a:srgbClr val="C00000"/>
              </a:solidFill>
            </a:rPr>
            <a:t>Tütün Ürünlerinin Zararlarının Önlenmesi ve Kontrolü</a:t>
          </a:r>
          <a:r>
            <a:rPr lang="tr-TR" sz="1800" dirty="0"/>
            <a:t> Hakkında Kanun Kaynaklı İdari Para Cezaları</a:t>
          </a:r>
        </a:p>
      </dgm:t>
    </dgm:pt>
    <dgm:pt modelId="{EEC8EA30-50FE-443E-A16D-C6C8EA0E4406}" type="parTrans" cxnId="{744C4800-21C2-41DD-915B-F76F17E76879}">
      <dgm:prSet/>
      <dgm:spPr/>
      <dgm:t>
        <a:bodyPr/>
        <a:lstStyle/>
        <a:p>
          <a:endParaRPr lang="tr-TR"/>
        </a:p>
      </dgm:t>
    </dgm:pt>
    <dgm:pt modelId="{E9B2E0C2-5407-4480-901F-B745F7264CDE}" type="sibTrans" cxnId="{744C4800-21C2-41DD-915B-F76F17E76879}">
      <dgm:prSet/>
      <dgm:spPr/>
      <dgm:t>
        <a:bodyPr/>
        <a:lstStyle/>
        <a:p>
          <a:endParaRPr lang="tr-TR"/>
        </a:p>
      </dgm:t>
    </dgm:pt>
    <dgm:pt modelId="{05976D78-C30B-4115-8691-FF075C345A4E}">
      <dgm:prSet custT="1"/>
      <dgm:spPr/>
      <dgm:t>
        <a:bodyPr/>
        <a:lstStyle/>
        <a:p>
          <a:pPr algn="just"/>
          <a:r>
            <a:rPr lang="tr-TR" sz="1800" b="1" u="sng" dirty="0"/>
            <a:t>Adli Para</a:t>
          </a:r>
          <a:r>
            <a:rPr lang="tr-TR" sz="1800" dirty="0"/>
            <a:t> Cezaları</a:t>
          </a:r>
        </a:p>
      </dgm:t>
    </dgm:pt>
    <dgm:pt modelId="{44282A64-5965-4A6B-972E-D15B8072AB58}" type="parTrans" cxnId="{F9053B9F-06C6-4B34-95F0-50565DEDE3BB}">
      <dgm:prSet/>
      <dgm:spPr/>
      <dgm:t>
        <a:bodyPr/>
        <a:lstStyle/>
        <a:p>
          <a:endParaRPr lang="tr-TR"/>
        </a:p>
      </dgm:t>
    </dgm:pt>
    <dgm:pt modelId="{13BEF977-0A9A-4533-BC32-CC4EB3974996}" type="sibTrans" cxnId="{F9053B9F-06C6-4B34-95F0-50565DEDE3BB}">
      <dgm:prSet/>
      <dgm:spPr/>
      <dgm:t>
        <a:bodyPr/>
        <a:lstStyle/>
        <a:p>
          <a:endParaRPr lang="tr-TR"/>
        </a:p>
      </dgm:t>
    </dgm:pt>
    <dgm:pt modelId="{8DC5430D-C527-4C34-AAED-ADD1AB6F4427}">
      <dgm:prSet custT="1"/>
      <dgm:spPr/>
      <dgm:t>
        <a:bodyPr/>
        <a:lstStyle/>
        <a:p>
          <a:pPr algn="just"/>
          <a:r>
            <a:rPr lang="tr-TR" sz="1800" dirty="0"/>
            <a:t>İzaha davet kapsamında verilip ödeme şartları ihlal edilen ve dava açma süresi geçmemiş olan alacaklar</a:t>
          </a:r>
        </a:p>
      </dgm:t>
    </dgm:pt>
    <dgm:pt modelId="{5B0FD121-5F64-4E93-A190-99CB2E549C2E}" type="parTrans" cxnId="{43CC9C5D-6B29-4F49-A8E0-3F6557C67404}">
      <dgm:prSet/>
      <dgm:spPr/>
      <dgm:t>
        <a:bodyPr/>
        <a:lstStyle/>
        <a:p>
          <a:endParaRPr lang="tr-TR"/>
        </a:p>
      </dgm:t>
    </dgm:pt>
    <dgm:pt modelId="{2049A8D6-FEEA-408D-8E10-AB17B9D8ADE8}" type="sibTrans" cxnId="{43CC9C5D-6B29-4F49-A8E0-3F6557C67404}">
      <dgm:prSet/>
      <dgm:spPr/>
      <dgm:t>
        <a:bodyPr/>
        <a:lstStyle/>
        <a:p>
          <a:endParaRPr lang="tr-TR"/>
        </a:p>
      </dgm:t>
    </dgm:pt>
    <dgm:pt modelId="{1A63BC32-6C12-45D3-9DDB-344EF0C8AEDE}">
      <dgm:prSet phldrT="[Metin]" custT="1"/>
      <dgm:spPr/>
      <dgm:t>
        <a:bodyPr/>
        <a:lstStyle/>
        <a:p>
          <a:pPr algn="just"/>
          <a:r>
            <a:rPr lang="tr-TR" sz="1800" dirty="0"/>
            <a:t>Kar payı tevkifatlarına ilişkin olarak matrah artırımı hükümlerinden faydalanma imkanı</a:t>
          </a:r>
        </a:p>
      </dgm:t>
    </dgm:pt>
    <dgm:pt modelId="{4C233153-D4F4-442F-AC70-6B69BB3F4123}" type="parTrans" cxnId="{6015BF06-6175-4B30-9A06-4CCCB26821F1}">
      <dgm:prSet/>
      <dgm:spPr/>
      <dgm:t>
        <a:bodyPr/>
        <a:lstStyle/>
        <a:p>
          <a:endParaRPr lang="tr-TR"/>
        </a:p>
      </dgm:t>
    </dgm:pt>
    <dgm:pt modelId="{932441BC-3DDF-4487-A9B9-85BFC44AB6C9}" type="sibTrans" cxnId="{6015BF06-6175-4B30-9A06-4CCCB26821F1}">
      <dgm:prSet/>
      <dgm:spPr/>
      <dgm:t>
        <a:bodyPr/>
        <a:lstStyle/>
        <a:p>
          <a:endParaRPr lang="tr-TR"/>
        </a:p>
      </dgm:t>
    </dgm:pt>
    <dgm:pt modelId="{433C74F6-BE28-45A6-B9C1-276831504EFF}">
      <dgm:prSet phldrT="[Metin]" custT="1"/>
      <dgm:spPr/>
      <dgm:t>
        <a:bodyPr/>
        <a:lstStyle/>
        <a:p>
          <a:pPr algn="just"/>
          <a:r>
            <a:rPr lang="tr-TR" sz="1800" dirty="0">
              <a:solidFill>
                <a:srgbClr val="D42826"/>
              </a:solidFill>
            </a:rPr>
            <a:t>Matrah veya vergi artırımı dolayısıyla mükelleflerce verilen yıllık, muhtasar ve katma değer vergisi beyannameleri ve diğer beyannameler için damga vergisi 1.000 Türk lirası olarak alınır.</a:t>
          </a:r>
        </a:p>
      </dgm:t>
    </dgm:pt>
    <dgm:pt modelId="{88AE63DC-F064-448D-97BE-FE1CC17BC99D}" type="parTrans" cxnId="{715286F5-A872-4144-A0D4-1489BB92E9A5}">
      <dgm:prSet/>
      <dgm:spPr/>
      <dgm:t>
        <a:bodyPr/>
        <a:lstStyle/>
        <a:p>
          <a:endParaRPr lang="tr-TR"/>
        </a:p>
      </dgm:t>
    </dgm:pt>
    <dgm:pt modelId="{093DAF39-0104-4120-AE45-39E12A16567D}" type="sibTrans" cxnId="{715286F5-A872-4144-A0D4-1489BB92E9A5}">
      <dgm:prSet/>
      <dgm:spPr/>
      <dgm:t>
        <a:bodyPr/>
        <a:lstStyle/>
        <a:p>
          <a:endParaRPr lang="tr-TR"/>
        </a:p>
      </dgm:t>
    </dgm:pt>
    <dgm:pt modelId="{0B79B995-F31C-4A32-8966-F0B576D2B7E8}" type="pres">
      <dgm:prSet presAssocID="{3F769F70-6A3E-46A4-B9DE-D9CA73BD21AC}" presName="linear" presStyleCnt="0">
        <dgm:presLayoutVars>
          <dgm:dir/>
          <dgm:animLvl val="lvl"/>
          <dgm:resizeHandles val="exact"/>
        </dgm:presLayoutVars>
      </dgm:prSet>
      <dgm:spPr/>
    </dgm:pt>
    <dgm:pt modelId="{E3241FB1-34D0-466F-AC7F-91764024427E}" type="pres">
      <dgm:prSet presAssocID="{EA915A36-B5F6-4557-B95D-717E5C351939}" presName="parentLin" presStyleCnt="0"/>
      <dgm:spPr/>
    </dgm:pt>
    <dgm:pt modelId="{D46DDFF7-BCFB-4D75-BD56-8F763B2B6164}" type="pres">
      <dgm:prSet presAssocID="{EA915A36-B5F6-4557-B95D-717E5C351939}" presName="parentLeftMargin" presStyleLbl="node1" presStyleIdx="0" presStyleCnt="1"/>
      <dgm:spPr/>
    </dgm:pt>
    <dgm:pt modelId="{59D8146B-CDD9-4A2F-B24C-014EFB2DA784}" type="pres">
      <dgm:prSet presAssocID="{EA915A36-B5F6-4557-B95D-717E5C351939}" presName="parentText" presStyleLbl="node1" presStyleIdx="0" presStyleCnt="1" custScaleX="134781" custScaleY="41449">
        <dgm:presLayoutVars>
          <dgm:chMax val="0"/>
          <dgm:bulletEnabled val="1"/>
        </dgm:presLayoutVars>
      </dgm:prSet>
      <dgm:spPr/>
    </dgm:pt>
    <dgm:pt modelId="{266CB272-1A2F-4201-928C-F419954FD1C4}" type="pres">
      <dgm:prSet presAssocID="{EA915A36-B5F6-4557-B95D-717E5C351939}" presName="negativeSpace" presStyleCnt="0"/>
      <dgm:spPr/>
    </dgm:pt>
    <dgm:pt modelId="{EC48777E-945B-4C5A-90DF-F24255053CBB}" type="pres">
      <dgm:prSet presAssocID="{EA915A36-B5F6-4557-B95D-717E5C351939}" presName="childText" presStyleLbl="conFgAcc1" presStyleIdx="0" presStyleCnt="1" custScaleY="97310" custLinFactNeighborY="-14520">
        <dgm:presLayoutVars>
          <dgm:bulletEnabled val="1"/>
        </dgm:presLayoutVars>
      </dgm:prSet>
      <dgm:spPr/>
    </dgm:pt>
  </dgm:ptLst>
  <dgm:cxnLst>
    <dgm:cxn modelId="{744C4800-21C2-41DD-915B-F76F17E76879}" srcId="{EA915A36-B5F6-4557-B95D-717E5C351939}" destId="{F2D15239-5D0B-4A11-9755-3E5340354262}" srcOrd="2" destOrd="0" parTransId="{EEC8EA30-50FE-443E-A16D-C6C8EA0E4406}" sibTransId="{E9B2E0C2-5407-4480-901F-B745F7264CDE}"/>
    <dgm:cxn modelId="{6015BF06-6175-4B30-9A06-4CCCB26821F1}" srcId="{EA915A36-B5F6-4557-B95D-717E5C351939}" destId="{1A63BC32-6C12-45D3-9DDB-344EF0C8AEDE}" srcOrd="6" destOrd="0" parTransId="{4C233153-D4F4-442F-AC70-6B69BB3F4123}" sibTransId="{932441BC-3DDF-4487-A9B9-85BFC44AB6C9}"/>
    <dgm:cxn modelId="{FFEC2E09-08BC-4878-914D-440B975F3336}" srcId="{EA915A36-B5F6-4557-B95D-717E5C351939}" destId="{707CD23E-4932-42B9-B25E-DAA1EC165673}" srcOrd="0" destOrd="0" parTransId="{B538026F-BCDF-44A6-8DC8-51D54381C352}" sibTransId="{DA632B3B-9401-42EF-9204-5A8EFC22E045}"/>
    <dgm:cxn modelId="{0D5F4D0A-0472-4B8D-B32F-82582D944FD2}" srcId="{EA915A36-B5F6-4557-B95D-717E5C351939}" destId="{BDA42609-31BD-4191-B94D-2325BA9AD363}" srcOrd="1" destOrd="0" parTransId="{F87E6116-D3B0-443E-B0D8-CA058709BBEE}" sibTransId="{89A77BD8-8C53-4FB9-B3CE-CBECCB439A2C}"/>
    <dgm:cxn modelId="{452FC916-421F-4F25-A4CE-9E2793FA82C8}" srcId="{3F769F70-6A3E-46A4-B9DE-D9CA73BD21AC}" destId="{EA915A36-B5F6-4557-B95D-717E5C351939}" srcOrd="0" destOrd="0" parTransId="{33BECBFF-76D9-4276-BA63-E8B01642AE43}" sibTransId="{9D992D93-7328-4959-9A84-FBBD64DF5D91}"/>
    <dgm:cxn modelId="{20505F1D-A5BC-49FA-9D26-C68497B593F0}" type="presOf" srcId="{05976D78-C30B-4115-8691-FF075C345A4E}" destId="{EC48777E-945B-4C5A-90DF-F24255053CBB}" srcOrd="0" destOrd="3" presId="urn:microsoft.com/office/officeart/2005/8/layout/list1"/>
    <dgm:cxn modelId="{43CC9C5D-6B29-4F49-A8E0-3F6557C67404}" srcId="{EA915A36-B5F6-4557-B95D-717E5C351939}" destId="{8DC5430D-C527-4C34-AAED-ADD1AB6F4427}" srcOrd="4" destOrd="0" parTransId="{5B0FD121-5F64-4E93-A190-99CB2E549C2E}" sibTransId="{2049A8D6-FEEA-408D-8E10-AB17B9D8ADE8}"/>
    <dgm:cxn modelId="{546BDF63-8611-4B79-983A-632E588B2705}" type="presOf" srcId="{EA915A36-B5F6-4557-B95D-717E5C351939}" destId="{59D8146B-CDD9-4A2F-B24C-014EFB2DA784}" srcOrd="1" destOrd="0" presId="urn:microsoft.com/office/officeart/2005/8/layout/list1"/>
    <dgm:cxn modelId="{CEAE0D6B-D4BC-408E-9697-52D4375CA439}" type="presOf" srcId="{55945219-6FEB-40AB-BEF7-E61C5C061A21}" destId="{EC48777E-945B-4C5A-90DF-F24255053CBB}" srcOrd="0" destOrd="5" presId="urn:microsoft.com/office/officeart/2005/8/layout/list1"/>
    <dgm:cxn modelId="{A7F5656D-2BC6-4368-8646-578B2F088BB6}" type="presOf" srcId="{3F769F70-6A3E-46A4-B9DE-D9CA73BD21AC}" destId="{0B79B995-F31C-4A32-8966-F0B576D2B7E8}" srcOrd="0" destOrd="0" presId="urn:microsoft.com/office/officeart/2005/8/layout/list1"/>
    <dgm:cxn modelId="{6572DE75-1057-4ECB-80DB-E64352773251}" type="presOf" srcId="{1A63BC32-6C12-45D3-9DDB-344EF0C8AEDE}" destId="{EC48777E-945B-4C5A-90DF-F24255053CBB}" srcOrd="0" destOrd="6" presId="urn:microsoft.com/office/officeart/2005/8/layout/list1"/>
    <dgm:cxn modelId="{A9498478-EEEA-418D-9BC7-ACB09CC50778}" type="presOf" srcId="{F2D15239-5D0B-4A11-9755-3E5340354262}" destId="{EC48777E-945B-4C5A-90DF-F24255053CBB}" srcOrd="0" destOrd="2" presId="urn:microsoft.com/office/officeart/2005/8/layout/list1"/>
    <dgm:cxn modelId="{8FF74280-0C9E-45A4-9091-86E77D2D9888}" type="presOf" srcId="{433C74F6-BE28-45A6-B9C1-276831504EFF}" destId="{EC48777E-945B-4C5A-90DF-F24255053CBB}" srcOrd="0" destOrd="7" presId="urn:microsoft.com/office/officeart/2005/8/layout/list1"/>
    <dgm:cxn modelId="{52A7E18B-02FE-4345-9CD9-4AB5189E49B5}" type="presOf" srcId="{8DC5430D-C527-4C34-AAED-ADD1AB6F4427}" destId="{EC48777E-945B-4C5A-90DF-F24255053CBB}" srcOrd="0" destOrd="4" presId="urn:microsoft.com/office/officeart/2005/8/layout/list1"/>
    <dgm:cxn modelId="{F9053B9F-06C6-4B34-95F0-50565DEDE3BB}" srcId="{EA915A36-B5F6-4557-B95D-717E5C351939}" destId="{05976D78-C30B-4115-8691-FF075C345A4E}" srcOrd="3" destOrd="0" parTransId="{44282A64-5965-4A6B-972E-D15B8072AB58}" sibTransId="{13BEF977-0A9A-4533-BC32-CC4EB3974996}"/>
    <dgm:cxn modelId="{4B5561C3-EC04-4B51-A94E-7D71C37918CD}" type="presOf" srcId="{EA915A36-B5F6-4557-B95D-717E5C351939}" destId="{D46DDFF7-BCFB-4D75-BD56-8F763B2B6164}" srcOrd="0" destOrd="0" presId="urn:microsoft.com/office/officeart/2005/8/layout/list1"/>
    <dgm:cxn modelId="{04980FC9-C4B1-4EB3-865C-0D948B22648A}" type="presOf" srcId="{BDA42609-31BD-4191-B94D-2325BA9AD363}" destId="{EC48777E-945B-4C5A-90DF-F24255053CBB}" srcOrd="0" destOrd="1" presId="urn:microsoft.com/office/officeart/2005/8/layout/list1"/>
    <dgm:cxn modelId="{275E18F3-599C-4825-B663-42071092949A}" type="presOf" srcId="{707CD23E-4932-42B9-B25E-DAA1EC165673}" destId="{EC48777E-945B-4C5A-90DF-F24255053CBB}" srcOrd="0" destOrd="0" presId="urn:microsoft.com/office/officeart/2005/8/layout/list1"/>
    <dgm:cxn modelId="{715286F5-A872-4144-A0D4-1489BB92E9A5}" srcId="{EA915A36-B5F6-4557-B95D-717E5C351939}" destId="{433C74F6-BE28-45A6-B9C1-276831504EFF}" srcOrd="7" destOrd="0" parTransId="{88AE63DC-F064-448D-97BE-FE1CC17BC99D}" sibTransId="{093DAF39-0104-4120-AE45-39E12A16567D}"/>
    <dgm:cxn modelId="{751340F7-0F64-4EC7-AFAC-EE110DF9233F}" srcId="{EA915A36-B5F6-4557-B95D-717E5C351939}" destId="{55945219-6FEB-40AB-BEF7-E61C5C061A21}" srcOrd="5" destOrd="0" parTransId="{9751CE7A-9402-46D7-A7B4-842C6E65DF3F}" sibTransId="{D6BD2B37-ABCF-4D87-8A7E-D5CAE1A09441}"/>
    <dgm:cxn modelId="{BE8E4F18-F7DA-4DB5-8EA4-F58831470D5A}" type="presParOf" srcId="{0B79B995-F31C-4A32-8966-F0B576D2B7E8}" destId="{E3241FB1-34D0-466F-AC7F-91764024427E}" srcOrd="0" destOrd="0" presId="urn:microsoft.com/office/officeart/2005/8/layout/list1"/>
    <dgm:cxn modelId="{B08CCEB2-2E92-41ED-A73E-D3E118B9A01E}" type="presParOf" srcId="{E3241FB1-34D0-466F-AC7F-91764024427E}" destId="{D46DDFF7-BCFB-4D75-BD56-8F763B2B6164}" srcOrd="0" destOrd="0" presId="urn:microsoft.com/office/officeart/2005/8/layout/list1"/>
    <dgm:cxn modelId="{3695C34A-06C9-4248-8172-1FE83536890C}" type="presParOf" srcId="{E3241FB1-34D0-466F-AC7F-91764024427E}" destId="{59D8146B-CDD9-4A2F-B24C-014EFB2DA784}" srcOrd="1" destOrd="0" presId="urn:microsoft.com/office/officeart/2005/8/layout/list1"/>
    <dgm:cxn modelId="{86564404-340C-4E89-9825-84307C873976}" type="presParOf" srcId="{0B79B995-F31C-4A32-8966-F0B576D2B7E8}" destId="{266CB272-1A2F-4201-928C-F419954FD1C4}" srcOrd="1" destOrd="0" presId="urn:microsoft.com/office/officeart/2005/8/layout/list1"/>
    <dgm:cxn modelId="{12B5E180-907E-4639-B28C-DC4507C7490A}" type="presParOf" srcId="{0B79B995-F31C-4A32-8966-F0B576D2B7E8}" destId="{EC48777E-945B-4C5A-90DF-F24255053CBB}"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072B08-867E-4762-9E74-2E47101F7A74}" type="doc">
      <dgm:prSet loTypeId="urn:microsoft.com/office/officeart/2005/8/layout/hierarchy3" loCatId="hierarchy" qsTypeId="urn:microsoft.com/office/officeart/2005/8/quickstyle/simple1" qsCatId="simple" csTypeId="urn:microsoft.com/office/officeart/2005/8/colors/colorful2" csCatId="colorful" phldr="1"/>
      <dgm:spPr/>
      <dgm:t>
        <a:bodyPr/>
        <a:lstStyle/>
        <a:p>
          <a:endParaRPr lang="tr-TR"/>
        </a:p>
      </dgm:t>
    </dgm:pt>
    <dgm:pt modelId="{0962ECC3-D8B0-4870-B491-171B1F4D5F02}">
      <dgm:prSet phldrT="[Metin]" custT="1"/>
      <dgm:spPr/>
      <dgm:t>
        <a:bodyPr/>
        <a:lstStyle/>
        <a:p>
          <a:pPr>
            <a:spcAft>
              <a:spcPts val="0"/>
            </a:spcAft>
          </a:pPr>
          <a:r>
            <a:rPr lang="tr-TR" sz="1600" b="1" dirty="0"/>
            <a:t>ALACAKLARIN YAPILANDIRILMASI</a:t>
          </a:r>
        </a:p>
      </dgm:t>
    </dgm:pt>
    <dgm:pt modelId="{77E2B2A8-61B5-4AFD-925A-D260A8D95332}" type="parTrans" cxnId="{F7DD83E1-B79F-4A61-8762-C0EF4AE80FAB}">
      <dgm:prSet/>
      <dgm:spPr/>
      <dgm:t>
        <a:bodyPr/>
        <a:lstStyle/>
        <a:p>
          <a:endParaRPr lang="tr-TR"/>
        </a:p>
      </dgm:t>
    </dgm:pt>
    <dgm:pt modelId="{52A2EE2B-4F9F-4921-BE54-FAAB558383BE}" type="sibTrans" cxnId="{F7DD83E1-B79F-4A61-8762-C0EF4AE80FAB}">
      <dgm:prSet/>
      <dgm:spPr/>
      <dgm:t>
        <a:bodyPr/>
        <a:lstStyle/>
        <a:p>
          <a:endParaRPr lang="tr-TR"/>
        </a:p>
      </dgm:t>
    </dgm:pt>
    <dgm:pt modelId="{5FC64C19-6A6E-4CC7-BC65-A8D3D05B4E1A}">
      <dgm:prSet phldrT="[Metin]" custT="1"/>
      <dgm:spPr/>
      <dgm:t>
        <a:bodyPr/>
        <a:lstStyle/>
        <a:p>
          <a:pPr>
            <a:spcAft>
              <a:spcPts val="0"/>
            </a:spcAft>
          </a:pPr>
          <a:r>
            <a:rPr lang="tr-TR" sz="1300" b="1" kern="1200" dirty="0">
              <a:latin typeface="Calibri" panose="020F0502020204030204"/>
              <a:ea typeface="+mn-ea"/>
              <a:cs typeface="+mn-cs"/>
            </a:rPr>
            <a:t>Kapsam ve tanımlar</a:t>
          </a:r>
        </a:p>
        <a:p>
          <a:pPr>
            <a:spcAft>
              <a:spcPts val="0"/>
            </a:spcAft>
          </a:pPr>
          <a:r>
            <a:rPr lang="tr-TR" sz="1300" b="1" kern="1200" dirty="0">
              <a:latin typeface="Calibri" panose="020F0502020204030204"/>
              <a:ea typeface="+mn-ea"/>
              <a:cs typeface="+mn-cs"/>
            </a:rPr>
            <a:t>(Md. 1)</a:t>
          </a:r>
        </a:p>
      </dgm:t>
    </dgm:pt>
    <dgm:pt modelId="{E9C42C14-B486-4D34-9DE8-E51C07004F72}" type="parTrans" cxnId="{76D18084-4774-478F-A36B-D15B6EA15E7B}">
      <dgm:prSet/>
      <dgm:spPr/>
      <dgm:t>
        <a:bodyPr/>
        <a:lstStyle/>
        <a:p>
          <a:endParaRPr lang="tr-TR"/>
        </a:p>
      </dgm:t>
    </dgm:pt>
    <dgm:pt modelId="{727A9695-5529-4853-A1D2-2E67B3F5C532}" type="sibTrans" cxnId="{76D18084-4774-478F-A36B-D15B6EA15E7B}">
      <dgm:prSet/>
      <dgm:spPr/>
      <dgm:t>
        <a:bodyPr/>
        <a:lstStyle/>
        <a:p>
          <a:endParaRPr lang="tr-TR"/>
        </a:p>
      </dgm:t>
    </dgm:pt>
    <dgm:pt modelId="{58C534E9-F4D2-4F19-96F2-039D2C49E208}">
      <dgm:prSet phldrT="[Metin]" custT="1"/>
      <dgm:spPr/>
      <dgm:t>
        <a:bodyPr/>
        <a:lstStyle/>
        <a:p>
          <a:pPr>
            <a:spcAft>
              <a:spcPts val="0"/>
            </a:spcAft>
          </a:pPr>
          <a:r>
            <a:rPr lang="tr-TR" sz="1300" b="1" kern="1200">
              <a:latin typeface="Calibri" panose="020F0502020204030204"/>
              <a:ea typeface="+mn-ea"/>
              <a:cs typeface="+mn-cs"/>
            </a:rPr>
            <a:t>Kesinleşmiş alacaklar</a:t>
          </a:r>
        </a:p>
        <a:p>
          <a:pPr>
            <a:spcAft>
              <a:spcPts val="0"/>
            </a:spcAft>
          </a:pPr>
          <a:r>
            <a:rPr lang="tr-TR" sz="1300" b="1" kern="1200">
              <a:latin typeface="Calibri" panose="020F0502020204030204"/>
              <a:ea typeface="+mn-ea"/>
              <a:cs typeface="+mn-cs"/>
            </a:rPr>
            <a:t>(Md. 2)</a:t>
          </a:r>
          <a:endParaRPr lang="tr-TR" sz="1300" b="1" kern="1200" dirty="0">
            <a:latin typeface="Calibri" panose="020F0502020204030204"/>
            <a:ea typeface="+mn-ea"/>
            <a:cs typeface="+mn-cs"/>
          </a:endParaRPr>
        </a:p>
      </dgm:t>
    </dgm:pt>
    <dgm:pt modelId="{22BCCDC8-2AC3-454F-A602-AE61431E53C8}" type="parTrans" cxnId="{6DF6D3F6-B252-4512-AAF8-394DDAAF6CC7}">
      <dgm:prSet/>
      <dgm:spPr/>
      <dgm:t>
        <a:bodyPr/>
        <a:lstStyle/>
        <a:p>
          <a:endParaRPr lang="tr-TR"/>
        </a:p>
      </dgm:t>
    </dgm:pt>
    <dgm:pt modelId="{5CE54EF5-8BE1-4A09-AB6A-30B1AA80CD5A}" type="sibTrans" cxnId="{6DF6D3F6-B252-4512-AAF8-394DDAAF6CC7}">
      <dgm:prSet/>
      <dgm:spPr/>
      <dgm:t>
        <a:bodyPr/>
        <a:lstStyle/>
        <a:p>
          <a:endParaRPr lang="tr-TR"/>
        </a:p>
      </dgm:t>
    </dgm:pt>
    <dgm:pt modelId="{DD76ED3A-0C3E-4724-9EEF-4DD850D33010}">
      <dgm:prSet phldrT="[Metin]" custT="1"/>
      <dgm:spPr/>
      <dgm:t>
        <a:bodyPr/>
        <a:lstStyle/>
        <a:p>
          <a:pPr>
            <a:spcAft>
              <a:spcPts val="0"/>
            </a:spcAft>
          </a:pPr>
          <a:r>
            <a:rPr lang="tr-TR" sz="1300" b="1" dirty="0"/>
            <a:t>Gelir ve Kurumlar Vergisinde Matrah Artırımı </a:t>
          </a:r>
        </a:p>
        <a:p>
          <a:pPr>
            <a:spcAft>
              <a:spcPts val="0"/>
            </a:spcAft>
          </a:pPr>
          <a:r>
            <a:rPr lang="tr-TR" sz="1300" b="1" dirty="0"/>
            <a:t>(Md.5/1)</a:t>
          </a:r>
        </a:p>
      </dgm:t>
    </dgm:pt>
    <dgm:pt modelId="{96F11E90-AE0B-4A76-9FBD-5F53D1906114}" type="parTrans" cxnId="{D7BBD61C-CA96-48F7-8059-5912C4427D4D}">
      <dgm:prSet/>
      <dgm:spPr/>
      <dgm:t>
        <a:bodyPr/>
        <a:lstStyle/>
        <a:p>
          <a:endParaRPr lang="tr-TR"/>
        </a:p>
      </dgm:t>
    </dgm:pt>
    <dgm:pt modelId="{A07CE4F4-3740-43A7-BA39-AB23C81A7F22}" type="sibTrans" cxnId="{D7BBD61C-CA96-48F7-8059-5912C4427D4D}">
      <dgm:prSet/>
      <dgm:spPr/>
      <dgm:t>
        <a:bodyPr/>
        <a:lstStyle/>
        <a:p>
          <a:endParaRPr lang="tr-TR"/>
        </a:p>
      </dgm:t>
    </dgm:pt>
    <dgm:pt modelId="{8E29AB19-F837-4CA5-B1B7-7A73D803F7BC}">
      <dgm:prSet phldrT="[Metin]" custT="1"/>
      <dgm:spPr/>
      <dgm:t>
        <a:bodyPr/>
        <a:lstStyle/>
        <a:p>
          <a:pPr>
            <a:spcAft>
              <a:spcPts val="0"/>
            </a:spcAft>
          </a:pPr>
          <a:r>
            <a:rPr lang="tr-TR" sz="1300" b="1"/>
            <a:t>Katma Değer Vergisi Artırımı</a:t>
          </a:r>
        </a:p>
        <a:p>
          <a:pPr>
            <a:spcAft>
              <a:spcPts val="0"/>
            </a:spcAft>
          </a:pPr>
          <a:r>
            <a:rPr lang="tr-TR" sz="1300" b="1"/>
            <a:t>(Md.5/3)</a:t>
          </a:r>
          <a:endParaRPr lang="tr-TR" sz="1300" b="1" dirty="0"/>
        </a:p>
      </dgm:t>
    </dgm:pt>
    <dgm:pt modelId="{07C04244-7398-4805-9D1D-A33D3819EC54}" type="parTrans" cxnId="{E343B695-D08C-4ECC-BCF7-342F059080E0}">
      <dgm:prSet/>
      <dgm:spPr/>
      <dgm:t>
        <a:bodyPr/>
        <a:lstStyle/>
        <a:p>
          <a:endParaRPr lang="tr-TR"/>
        </a:p>
      </dgm:t>
    </dgm:pt>
    <dgm:pt modelId="{F1138AFF-2811-4348-B675-F8359A285BA1}" type="sibTrans" cxnId="{E343B695-D08C-4ECC-BCF7-342F059080E0}">
      <dgm:prSet/>
      <dgm:spPr/>
      <dgm:t>
        <a:bodyPr/>
        <a:lstStyle/>
        <a:p>
          <a:endParaRPr lang="tr-TR"/>
        </a:p>
      </dgm:t>
    </dgm:pt>
    <dgm:pt modelId="{25288824-3E5C-485B-836A-33FA11AC4BF5}">
      <dgm:prSet phldrT="[Metin]" custT="1"/>
      <dgm:spPr/>
      <dgm:t>
        <a:bodyPr/>
        <a:lstStyle/>
        <a:p>
          <a:pPr>
            <a:spcAft>
              <a:spcPts val="0"/>
            </a:spcAft>
          </a:pPr>
          <a:r>
            <a:rPr lang="tr-TR" sz="1600" b="1" dirty="0"/>
            <a:t>İŞLETME KAYITLARININ DÜZELTİLMESİ</a:t>
          </a:r>
        </a:p>
      </dgm:t>
    </dgm:pt>
    <dgm:pt modelId="{4ECC3EFD-4872-4757-B61C-BAA7EEEC6805}" type="parTrans" cxnId="{BBA11548-AF50-497B-82EF-8725B65E2C82}">
      <dgm:prSet/>
      <dgm:spPr/>
      <dgm:t>
        <a:bodyPr/>
        <a:lstStyle/>
        <a:p>
          <a:endParaRPr lang="tr-TR"/>
        </a:p>
      </dgm:t>
    </dgm:pt>
    <dgm:pt modelId="{5F83E727-4CC0-4937-BD1A-B0AF47256E33}" type="sibTrans" cxnId="{BBA11548-AF50-497B-82EF-8725B65E2C82}">
      <dgm:prSet/>
      <dgm:spPr/>
      <dgm:t>
        <a:bodyPr/>
        <a:lstStyle/>
        <a:p>
          <a:endParaRPr lang="tr-TR"/>
        </a:p>
      </dgm:t>
    </dgm:pt>
    <dgm:pt modelId="{D6942479-2ED1-44E1-92E9-D75A9D581B8B}">
      <dgm:prSet phldrT="[Metin]" custT="1"/>
      <dgm:spPr/>
      <dgm:t>
        <a:bodyPr/>
        <a:lstStyle/>
        <a:p>
          <a:pPr>
            <a:spcAft>
              <a:spcPts val="0"/>
            </a:spcAft>
          </a:pPr>
          <a:r>
            <a:rPr lang="tr-TR" sz="1300" b="1" dirty="0"/>
            <a:t>İşletmede mevcut olduğu hâlde kayıtlarda yer almayan emtia, makine, teçhizat ve demirbaşlar </a:t>
          </a:r>
        </a:p>
        <a:p>
          <a:pPr>
            <a:spcAft>
              <a:spcPts val="0"/>
            </a:spcAft>
          </a:pPr>
          <a:r>
            <a:rPr lang="tr-TR" sz="1300" b="1" dirty="0"/>
            <a:t>(Md. 6/1)</a:t>
          </a:r>
        </a:p>
      </dgm:t>
    </dgm:pt>
    <dgm:pt modelId="{E705B4DD-E435-45F1-B637-7FE8D4FB49CA}" type="parTrans" cxnId="{2FE63F53-D7D1-43F7-9E3D-26DBEFD2CCD3}">
      <dgm:prSet/>
      <dgm:spPr/>
      <dgm:t>
        <a:bodyPr/>
        <a:lstStyle/>
        <a:p>
          <a:endParaRPr lang="tr-TR"/>
        </a:p>
      </dgm:t>
    </dgm:pt>
    <dgm:pt modelId="{F5C400E6-57FE-4CA9-83C0-89F7AD9BCCCA}" type="sibTrans" cxnId="{2FE63F53-D7D1-43F7-9E3D-26DBEFD2CCD3}">
      <dgm:prSet/>
      <dgm:spPr/>
      <dgm:t>
        <a:bodyPr/>
        <a:lstStyle/>
        <a:p>
          <a:endParaRPr lang="tr-TR"/>
        </a:p>
      </dgm:t>
    </dgm:pt>
    <dgm:pt modelId="{A69DD1E4-AAA0-4239-B6AF-442DA5F28342}">
      <dgm:prSet phldrT="[Metin]" custT="1"/>
      <dgm:spPr/>
      <dgm:t>
        <a:bodyPr/>
        <a:lstStyle/>
        <a:p>
          <a:pPr>
            <a:spcAft>
              <a:spcPts val="0"/>
            </a:spcAft>
          </a:pPr>
          <a:r>
            <a:rPr lang="tr-TR" sz="1300" b="1" dirty="0"/>
            <a:t>Kayıtlarda yer aldığı hâlde işletmede bulunmayan emtia, makine, teçhizat ve demirbaşlar</a:t>
          </a:r>
        </a:p>
        <a:p>
          <a:pPr>
            <a:spcAft>
              <a:spcPts val="0"/>
            </a:spcAft>
          </a:pPr>
          <a:r>
            <a:rPr lang="tr-TR" sz="1300" b="1" dirty="0"/>
            <a:t>(Md. 6/2)</a:t>
          </a:r>
        </a:p>
      </dgm:t>
    </dgm:pt>
    <dgm:pt modelId="{C2F5A968-FCFE-4F93-8064-8A6A2F5855E7}" type="parTrans" cxnId="{4B79A508-6236-41E9-9325-752404BB7280}">
      <dgm:prSet/>
      <dgm:spPr/>
      <dgm:t>
        <a:bodyPr/>
        <a:lstStyle/>
        <a:p>
          <a:endParaRPr lang="tr-TR"/>
        </a:p>
      </dgm:t>
    </dgm:pt>
    <dgm:pt modelId="{DD02740E-5BA1-4190-B956-6EB86E4B0DE2}" type="sibTrans" cxnId="{4B79A508-6236-41E9-9325-752404BB7280}">
      <dgm:prSet/>
      <dgm:spPr/>
      <dgm:t>
        <a:bodyPr/>
        <a:lstStyle/>
        <a:p>
          <a:endParaRPr lang="tr-TR"/>
        </a:p>
      </dgm:t>
    </dgm:pt>
    <dgm:pt modelId="{B2A972C6-5D93-4444-A648-EE67D37ABBC7}">
      <dgm:prSet phldrT="[Metin]" custT="1"/>
      <dgm:spPr/>
      <dgm:t>
        <a:bodyPr/>
        <a:lstStyle/>
        <a:p>
          <a:pPr>
            <a:spcAft>
              <a:spcPts val="0"/>
            </a:spcAft>
          </a:pPr>
          <a:r>
            <a:rPr lang="tr-TR" sz="1300" b="1" kern="1200">
              <a:latin typeface="Calibri" panose="020F0502020204030204"/>
              <a:ea typeface="+mn-ea"/>
              <a:cs typeface="+mn-cs"/>
            </a:rPr>
            <a:t>Kesinleşmemiş veya dava safhasında bulunanlar</a:t>
          </a:r>
        </a:p>
        <a:p>
          <a:pPr>
            <a:spcAft>
              <a:spcPts val="0"/>
            </a:spcAft>
          </a:pPr>
          <a:r>
            <a:rPr lang="tr-TR" sz="1300" b="1" kern="1200">
              <a:latin typeface="Calibri" panose="020F0502020204030204"/>
              <a:ea typeface="+mn-ea"/>
              <a:cs typeface="+mn-cs"/>
            </a:rPr>
            <a:t>(Md. 3)</a:t>
          </a:r>
          <a:endParaRPr lang="tr-TR" sz="1300" b="1" kern="1200" dirty="0">
            <a:latin typeface="Calibri" panose="020F0502020204030204"/>
            <a:ea typeface="+mn-ea"/>
            <a:cs typeface="+mn-cs"/>
          </a:endParaRPr>
        </a:p>
      </dgm:t>
    </dgm:pt>
    <dgm:pt modelId="{5D93EFDF-148E-48C3-98B2-FEE77160CF33}" type="parTrans" cxnId="{45EFE141-9500-4894-9269-A2AA71F530E0}">
      <dgm:prSet/>
      <dgm:spPr/>
      <dgm:t>
        <a:bodyPr/>
        <a:lstStyle/>
        <a:p>
          <a:endParaRPr lang="tr-TR"/>
        </a:p>
      </dgm:t>
    </dgm:pt>
    <dgm:pt modelId="{EEB6D552-DEFA-4975-8678-6170ECBC180A}" type="sibTrans" cxnId="{45EFE141-9500-4894-9269-A2AA71F530E0}">
      <dgm:prSet/>
      <dgm:spPr/>
      <dgm:t>
        <a:bodyPr/>
        <a:lstStyle/>
        <a:p>
          <a:endParaRPr lang="tr-TR"/>
        </a:p>
      </dgm:t>
    </dgm:pt>
    <dgm:pt modelId="{FEDFF1CF-65E3-4106-A468-287C2B19DD78}">
      <dgm:prSet phldrT="[Metin]" custT="1"/>
      <dgm:spPr/>
      <dgm:t>
        <a:bodyPr/>
        <a:lstStyle/>
        <a:p>
          <a:pPr>
            <a:spcAft>
              <a:spcPts val="0"/>
            </a:spcAft>
          </a:pPr>
          <a:r>
            <a:rPr lang="tr-TR" sz="1300" b="1" kern="1200">
              <a:latin typeface="Calibri" panose="020F0502020204030204"/>
              <a:ea typeface="+mn-ea"/>
              <a:cs typeface="+mn-cs"/>
            </a:rPr>
            <a:t>İnceleme ve tarhiyat safhasında bulunan işlemler</a:t>
          </a:r>
        </a:p>
        <a:p>
          <a:pPr>
            <a:spcAft>
              <a:spcPts val="0"/>
            </a:spcAft>
          </a:pPr>
          <a:r>
            <a:rPr lang="tr-TR" sz="1300" b="1" kern="1200">
              <a:latin typeface="Calibri" panose="020F0502020204030204"/>
              <a:ea typeface="+mn-ea"/>
              <a:cs typeface="+mn-cs"/>
            </a:rPr>
            <a:t>(Md.4)</a:t>
          </a:r>
          <a:endParaRPr lang="tr-TR" sz="1300" b="1" kern="1200" dirty="0">
            <a:latin typeface="Calibri" panose="020F0502020204030204"/>
            <a:ea typeface="+mn-ea"/>
            <a:cs typeface="+mn-cs"/>
          </a:endParaRPr>
        </a:p>
      </dgm:t>
    </dgm:pt>
    <dgm:pt modelId="{E0512519-2238-434B-A41E-80432CC1B5FB}" type="parTrans" cxnId="{3630268B-8F1C-4CDE-8098-F321568CB0F3}">
      <dgm:prSet/>
      <dgm:spPr/>
      <dgm:t>
        <a:bodyPr/>
        <a:lstStyle/>
        <a:p>
          <a:endParaRPr lang="tr-TR"/>
        </a:p>
      </dgm:t>
    </dgm:pt>
    <dgm:pt modelId="{28574B5F-65F8-4C63-A92F-B8B127DD1F7E}" type="sibTrans" cxnId="{3630268B-8F1C-4CDE-8098-F321568CB0F3}">
      <dgm:prSet/>
      <dgm:spPr/>
      <dgm:t>
        <a:bodyPr/>
        <a:lstStyle/>
        <a:p>
          <a:endParaRPr lang="tr-TR"/>
        </a:p>
      </dgm:t>
    </dgm:pt>
    <dgm:pt modelId="{B4857EA1-23DC-4529-BB3A-AC709503AEB0}">
      <dgm:prSet phldrT="[Metin]" custT="1"/>
      <dgm:spPr/>
      <dgm:t>
        <a:bodyPr/>
        <a:lstStyle/>
        <a:p>
          <a:pPr>
            <a:spcAft>
              <a:spcPts val="0"/>
            </a:spcAft>
          </a:pPr>
          <a:r>
            <a:rPr lang="tr-TR" sz="1300" b="1"/>
            <a:t>Gelir(Stopaj) ve Kurumlar(Stopaj) Vergisinde Artırım</a:t>
          </a:r>
        </a:p>
        <a:p>
          <a:pPr>
            <a:spcAft>
              <a:spcPts val="0"/>
            </a:spcAft>
          </a:pPr>
          <a:r>
            <a:rPr lang="tr-TR" sz="1300" b="1"/>
            <a:t>(Md.5/1)</a:t>
          </a:r>
          <a:endParaRPr lang="tr-TR" sz="1300" b="1" dirty="0"/>
        </a:p>
      </dgm:t>
    </dgm:pt>
    <dgm:pt modelId="{AEDD2FE3-FDBD-4FE6-8EC7-3055554646E9}" type="parTrans" cxnId="{CE308A59-CBC9-4E5E-B6BA-3E9740E44346}">
      <dgm:prSet/>
      <dgm:spPr/>
      <dgm:t>
        <a:bodyPr/>
        <a:lstStyle/>
        <a:p>
          <a:endParaRPr lang="tr-TR"/>
        </a:p>
      </dgm:t>
    </dgm:pt>
    <dgm:pt modelId="{513EACE4-C43D-4186-969D-2134094C0EFB}" type="sibTrans" cxnId="{CE308A59-CBC9-4E5E-B6BA-3E9740E44346}">
      <dgm:prSet/>
      <dgm:spPr/>
      <dgm:t>
        <a:bodyPr/>
        <a:lstStyle/>
        <a:p>
          <a:endParaRPr lang="tr-TR"/>
        </a:p>
      </dgm:t>
    </dgm:pt>
    <dgm:pt modelId="{5435C34F-A7E6-44F7-8854-4FB22E7A825C}">
      <dgm:prSet phldrT="[Metin]" custT="1"/>
      <dgm:spPr/>
      <dgm:t>
        <a:bodyPr/>
        <a:lstStyle/>
        <a:p>
          <a:pPr>
            <a:spcAft>
              <a:spcPts val="0"/>
            </a:spcAft>
          </a:pPr>
          <a:r>
            <a:rPr lang="tr-TR" sz="1300" b="1" dirty="0"/>
            <a:t>2022 yılına ilişkin matrah ve vergi artırımı</a:t>
          </a:r>
        </a:p>
        <a:p>
          <a:pPr>
            <a:spcAft>
              <a:spcPts val="0"/>
            </a:spcAft>
          </a:pPr>
          <a:r>
            <a:rPr lang="tr-TR" sz="1300" b="1" dirty="0">
              <a:solidFill>
                <a:srgbClr val="C00000"/>
              </a:solidFill>
            </a:rPr>
            <a:t>(Geçici Md.1)</a:t>
          </a:r>
        </a:p>
      </dgm:t>
    </dgm:pt>
    <dgm:pt modelId="{1198FDE4-3004-4B2A-9F1A-7C17E6CFB4B0}" type="parTrans" cxnId="{D118A539-61E7-4158-8D18-1B9D529447B0}">
      <dgm:prSet/>
      <dgm:spPr/>
      <dgm:t>
        <a:bodyPr/>
        <a:lstStyle/>
        <a:p>
          <a:endParaRPr lang="tr-TR"/>
        </a:p>
      </dgm:t>
    </dgm:pt>
    <dgm:pt modelId="{9BBDF5CE-3AA3-41F1-83F7-18E37F2858D0}" type="sibTrans" cxnId="{D118A539-61E7-4158-8D18-1B9D529447B0}">
      <dgm:prSet/>
      <dgm:spPr/>
      <dgm:t>
        <a:bodyPr/>
        <a:lstStyle/>
        <a:p>
          <a:endParaRPr lang="tr-TR"/>
        </a:p>
      </dgm:t>
    </dgm:pt>
    <dgm:pt modelId="{1A3CBAF6-FEC9-4E38-92A1-AF0FFA09E92B}">
      <dgm:prSet phldrT="[Metin]" custT="1"/>
      <dgm:spPr/>
      <dgm:t>
        <a:bodyPr/>
        <a:lstStyle/>
        <a:p>
          <a:pPr>
            <a:spcAft>
              <a:spcPts val="0"/>
            </a:spcAft>
          </a:pPr>
          <a:r>
            <a:rPr lang="tr-TR" sz="1600" b="1" dirty="0"/>
            <a:t>DİĞER HÜKÜMLER</a:t>
          </a:r>
        </a:p>
      </dgm:t>
    </dgm:pt>
    <dgm:pt modelId="{2819A811-3E66-4B4B-BF65-0960414AE8DE}" type="parTrans" cxnId="{C822C61E-A155-49F5-B9A6-5E91F037BF66}">
      <dgm:prSet/>
      <dgm:spPr/>
      <dgm:t>
        <a:bodyPr/>
        <a:lstStyle/>
        <a:p>
          <a:endParaRPr lang="tr-TR"/>
        </a:p>
      </dgm:t>
    </dgm:pt>
    <dgm:pt modelId="{601B726C-E3FE-4E8B-B9F2-65240AEBC30B}" type="sibTrans" cxnId="{C822C61E-A155-49F5-B9A6-5E91F037BF66}">
      <dgm:prSet/>
      <dgm:spPr/>
      <dgm:t>
        <a:bodyPr/>
        <a:lstStyle/>
        <a:p>
          <a:endParaRPr lang="tr-TR"/>
        </a:p>
      </dgm:t>
    </dgm:pt>
    <dgm:pt modelId="{B63EBE4B-5975-4F47-9156-6E9AE397D6DA}">
      <dgm:prSet phldrT="[Metin]" custT="1"/>
      <dgm:spPr/>
      <dgm:t>
        <a:bodyPr/>
        <a:lstStyle/>
        <a:p>
          <a:pPr>
            <a:spcAft>
              <a:spcPts val="0"/>
            </a:spcAft>
          </a:pPr>
          <a:r>
            <a:rPr lang="tr-TR" sz="1300" b="1" dirty="0"/>
            <a:t>Kayıtlarda yer aldığı hâlde işletmede bulunmayan kasa mevcudu ve ortaklardan alacaklar</a:t>
          </a:r>
        </a:p>
        <a:p>
          <a:pPr>
            <a:spcAft>
              <a:spcPts val="0"/>
            </a:spcAft>
          </a:pPr>
          <a:r>
            <a:rPr lang="tr-TR" sz="1300" b="1" dirty="0"/>
            <a:t>(Md. 6/3)</a:t>
          </a:r>
        </a:p>
      </dgm:t>
    </dgm:pt>
    <dgm:pt modelId="{46EDEE5E-0E39-4076-A23A-890590E475D4}" type="parTrans" cxnId="{AD5DA292-CA15-427B-BEE3-6C79B592C4D5}">
      <dgm:prSet/>
      <dgm:spPr/>
      <dgm:t>
        <a:bodyPr/>
        <a:lstStyle/>
        <a:p>
          <a:endParaRPr lang="tr-TR"/>
        </a:p>
      </dgm:t>
    </dgm:pt>
    <dgm:pt modelId="{146BC073-9B54-4830-8386-B817151CB40C}" type="sibTrans" cxnId="{AD5DA292-CA15-427B-BEE3-6C79B592C4D5}">
      <dgm:prSet/>
      <dgm:spPr/>
      <dgm:t>
        <a:bodyPr/>
        <a:lstStyle/>
        <a:p>
          <a:endParaRPr lang="tr-TR"/>
        </a:p>
      </dgm:t>
    </dgm:pt>
    <dgm:pt modelId="{FC80A7B4-7099-4FEF-A612-285C318CBE0A}">
      <dgm:prSet phldrT="[Metin]" custT="1"/>
      <dgm:spPr/>
      <dgm:t>
        <a:bodyPr/>
        <a:lstStyle/>
        <a:p>
          <a:pPr>
            <a:spcAft>
              <a:spcPts val="0"/>
            </a:spcAft>
          </a:pPr>
          <a:r>
            <a:rPr lang="tr-TR" sz="1300" b="1"/>
            <a:t>Sosyal Güvenlik Kurumu Alacakları</a:t>
          </a:r>
        </a:p>
        <a:p>
          <a:pPr>
            <a:spcAft>
              <a:spcPts val="0"/>
            </a:spcAft>
          </a:pPr>
          <a:r>
            <a:rPr lang="tr-TR" sz="1300" b="1"/>
            <a:t>(Md. 7,8)</a:t>
          </a:r>
          <a:endParaRPr lang="tr-TR" sz="1300" b="1" dirty="0"/>
        </a:p>
      </dgm:t>
    </dgm:pt>
    <dgm:pt modelId="{FC3EA485-D340-49B8-B277-920397D38EF1}" type="parTrans" cxnId="{49785C99-E99B-4D4A-BB31-C265614EFF29}">
      <dgm:prSet/>
      <dgm:spPr/>
      <dgm:t>
        <a:bodyPr/>
        <a:lstStyle/>
        <a:p>
          <a:endParaRPr lang="tr-TR"/>
        </a:p>
      </dgm:t>
    </dgm:pt>
    <dgm:pt modelId="{A104C10F-384A-4061-957C-0779E6CB6E44}" type="sibTrans" cxnId="{49785C99-E99B-4D4A-BB31-C265614EFF29}">
      <dgm:prSet/>
      <dgm:spPr/>
      <dgm:t>
        <a:bodyPr/>
        <a:lstStyle/>
        <a:p>
          <a:endParaRPr lang="tr-TR"/>
        </a:p>
      </dgm:t>
    </dgm:pt>
    <dgm:pt modelId="{8689A6FA-D7BE-4221-A7E7-EA9A2A5C8F56}">
      <dgm:prSet phldrT="[Metin]" custT="1"/>
      <dgm:spPr/>
      <dgm:t>
        <a:bodyPr/>
        <a:lstStyle/>
        <a:p>
          <a:pPr>
            <a:spcAft>
              <a:spcPts val="0"/>
            </a:spcAft>
          </a:pPr>
          <a:r>
            <a:rPr lang="tr-TR" sz="1300" b="1"/>
            <a:t>Ortak hükümler</a:t>
          </a:r>
        </a:p>
        <a:p>
          <a:pPr>
            <a:spcAft>
              <a:spcPts val="0"/>
            </a:spcAft>
          </a:pPr>
          <a:r>
            <a:rPr lang="tr-TR" sz="1300" b="1"/>
            <a:t>(Md. 9)</a:t>
          </a:r>
          <a:endParaRPr lang="tr-TR" sz="1300" b="1" dirty="0"/>
        </a:p>
      </dgm:t>
    </dgm:pt>
    <dgm:pt modelId="{15AA2F7C-7E7B-403E-BD34-9CB1AA272F4E}" type="parTrans" cxnId="{0663DDF3-0520-484E-B824-3F3056FAF0AD}">
      <dgm:prSet/>
      <dgm:spPr/>
      <dgm:t>
        <a:bodyPr/>
        <a:lstStyle/>
        <a:p>
          <a:endParaRPr lang="tr-TR"/>
        </a:p>
      </dgm:t>
    </dgm:pt>
    <dgm:pt modelId="{74C4BE06-B285-413A-8FAD-77F4FDE184BE}" type="sibTrans" cxnId="{0663DDF3-0520-484E-B824-3F3056FAF0AD}">
      <dgm:prSet/>
      <dgm:spPr/>
      <dgm:t>
        <a:bodyPr/>
        <a:lstStyle/>
        <a:p>
          <a:endParaRPr lang="tr-TR"/>
        </a:p>
      </dgm:t>
    </dgm:pt>
    <dgm:pt modelId="{1602EA75-C1A0-45DD-8323-9B6963593718}">
      <dgm:prSet custT="1"/>
      <dgm:spPr/>
      <dgm:t>
        <a:bodyPr/>
        <a:lstStyle/>
        <a:p>
          <a:pPr>
            <a:spcAft>
              <a:spcPts val="0"/>
            </a:spcAft>
          </a:pPr>
          <a:r>
            <a:rPr lang="tr-TR" sz="1300" b="1" kern="1200" dirty="0">
              <a:latin typeface="Calibri" panose="020F0502020204030204"/>
              <a:ea typeface="+mn-ea"/>
              <a:cs typeface="+mn-cs"/>
            </a:rPr>
            <a:t>Diğer hükümler</a:t>
          </a:r>
        </a:p>
        <a:p>
          <a:pPr>
            <a:spcAft>
              <a:spcPts val="0"/>
            </a:spcAft>
          </a:pPr>
          <a:r>
            <a:rPr lang="tr-TR" sz="1300" b="1" kern="1200" dirty="0">
              <a:latin typeface="Calibri" panose="020F0502020204030204"/>
              <a:ea typeface="+mn-ea"/>
              <a:cs typeface="+mn-cs"/>
            </a:rPr>
            <a:t>(Md. 10)</a:t>
          </a:r>
        </a:p>
      </dgm:t>
    </dgm:pt>
    <dgm:pt modelId="{0A3F5913-68AD-48ED-92AE-B30FA295777C}" type="parTrans" cxnId="{9B8BAB45-21D8-420E-B616-F541ACE382AC}">
      <dgm:prSet/>
      <dgm:spPr/>
      <dgm:t>
        <a:bodyPr/>
        <a:lstStyle/>
        <a:p>
          <a:endParaRPr lang="tr-TR"/>
        </a:p>
      </dgm:t>
    </dgm:pt>
    <dgm:pt modelId="{D2527752-7F9A-4264-84A2-272491122FAB}" type="sibTrans" cxnId="{9B8BAB45-21D8-420E-B616-F541ACE382AC}">
      <dgm:prSet/>
      <dgm:spPr/>
      <dgm:t>
        <a:bodyPr/>
        <a:lstStyle/>
        <a:p>
          <a:endParaRPr lang="tr-TR"/>
        </a:p>
      </dgm:t>
    </dgm:pt>
    <dgm:pt modelId="{038F5EE0-0929-47EA-BD80-FFB0C7FFEA37}">
      <dgm:prSet custT="1"/>
      <dgm:spPr/>
      <dgm:t>
        <a:bodyPr/>
        <a:lstStyle/>
        <a:p>
          <a:pPr>
            <a:spcAft>
              <a:spcPts val="0"/>
            </a:spcAft>
          </a:pPr>
          <a:r>
            <a:rPr lang="tr-TR" sz="1300" b="1" kern="1200" dirty="0">
              <a:latin typeface="Calibri" panose="020F0502020204030204"/>
              <a:ea typeface="+mn-ea"/>
              <a:cs typeface="+mn-cs"/>
            </a:rPr>
            <a:t>Kurumlar vergisi mükelleflerine getirilen ek vergi</a:t>
          </a:r>
        </a:p>
        <a:p>
          <a:pPr>
            <a:spcAft>
              <a:spcPts val="0"/>
            </a:spcAft>
          </a:pPr>
          <a:r>
            <a:rPr lang="tr-TR" sz="1300" b="1" kern="1200" dirty="0">
              <a:solidFill>
                <a:srgbClr val="C00000"/>
              </a:solidFill>
              <a:latin typeface="Calibri" panose="020F0502020204030204"/>
              <a:ea typeface="+mn-ea"/>
              <a:cs typeface="+mn-cs"/>
            </a:rPr>
            <a:t>(Md.10/27)</a:t>
          </a:r>
        </a:p>
      </dgm:t>
    </dgm:pt>
    <dgm:pt modelId="{326D072B-EAAB-44B1-BFDD-2DD21084EA91}" type="sibTrans" cxnId="{7AA21D96-1BE0-449E-8B97-A9804415AB78}">
      <dgm:prSet/>
      <dgm:spPr/>
      <dgm:t>
        <a:bodyPr/>
        <a:lstStyle/>
        <a:p>
          <a:endParaRPr lang="tr-TR"/>
        </a:p>
      </dgm:t>
    </dgm:pt>
    <dgm:pt modelId="{97F8382A-1583-4769-A330-D03C8BA7908A}" type="parTrans" cxnId="{7AA21D96-1BE0-449E-8B97-A9804415AB78}">
      <dgm:prSet/>
      <dgm:spPr/>
      <dgm:t>
        <a:bodyPr/>
        <a:lstStyle/>
        <a:p>
          <a:endParaRPr lang="tr-TR"/>
        </a:p>
      </dgm:t>
    </dgm:pt>
    <dgm:pt modelId="{0386A8CE-74CB-4F5D-82C5-0ADDF3FED1C2}">
      <dgm:prSet phldrT="[Metin]" custT="1"/>
      <dgm:spPr/>
      <dgm:t>
        <a:bodyPr/>
        <a:lstStyle/>
        <a:p>
          <a:pPr>
            <a:spcAft>
              <a:spcPts val="0"/>
            </a:spcAft>
          </a:pPr>
          <a:r>
            <a:rPr lang="tr-TR" sz="1300" b="1">
              <a:latin typeface="Calibri" panose="020F0502020204030204"/>
              <a:ea typeface="+mn-ea"/>
              <a:cs typeface="+mn-cs"/>
            </a:rPr>
            <a:t>Çeşitli kurum alacakları</a:t>
          </a:r>
        </a:p>
        <a:p>
          <a:pPr>
            <a:spcAft>
              <a:spcPts val="0"/>
            </a:spcAft>
          </a:pPr>
          <a:r>
            <a:rPr lang="tr-TR" sz="1300" b="1">
              <a:latin typeface="Calibri" panose="020F0502020204030204"/>
              <a:ea typeface="+mn-ea"/>
              <a:cs typeface="+mn-cs"/>
            </a:rPr>
            <a:t>(Md. 10)</a:t>
          </a:r>
          <a:endParaRPr lang="tr-TR" sz="1300" b="1" dirty="0"/>
        </a:p>
      </dgm:t>
    </dgm:pt>
    <dgm:pt modelId="{20A60BD5-B982-4989-AC76-0806EAAC2FC4}" type="parTrans" cxnId="{3629BAD3-CCDC-44FC-BD3D-90C37C3A7B8E}">
      <dgm:prSet/>
      <dgm:spPr/>
      <dgm:t>
        <a:bodyPr/>
        <a:lstStyle/>
        <a:p>
          <a:endParaRPr lang="tr-TR"/>
        </a:p>
      </dgm:t>
    </dgm:pt>
    <dgm:pt modelId="{906210E2-68FA-4572-8FEA-49C331ABFC2E}" type="sibTrans" cxnId="{3629BAD3-CCDC-44FC-BD3D-90C37C3A7B8E}">
      <dgm:prSet/>
      <dgm:spPr/>
      <dgm:t>
        <a:bodyPr/>
        <a:lstStyle/>
        <a:p>
          <a:endParaRPr lang="tr-TR"/>
        </a:p>
      </dgm:t>
    </dgm:pt>
    <dgm:pt modelId="{D5C14B5C-7CCB-49A5-8BAF-5F1A3635DD67}">
      <dgm:prSet phldrT="[Metin]" custT="1"/>
      <dgm:spPr/>
      <dgm:t>
        <a:bodyPr/>
        <a:lstStyle/>
        <a:p>
          <a:pPr>
            <a:spcAft>
              <a:spcPts val="0"/>
            </a:spcAft>
          </a:pPr>
          <a:r>
            <a:rPr lang="tr-TR" sz="1600" b="1" dirty="0"/>
            <a:t>MATRAH VE VERGİ ARTIRIMI</a:t>
          </a:r>
        </a:p>
      </dgm:t>
    </dgm:pt>
    <dgm:pt modelId="{ECB6E860-B94C-47A0-998E-88CB4331A8DE}" type="sibTrans" cxnId="{32FA4A0F-57B0-4C64-8B19-76128C41DBDA}">
      <dgm:prSet/>
      <dgm:spPr/>
      <dgm:t>
        <a:bodyPr/>
        <a:lstStyle/>
        <a:p>
          <a:endParaRPr lang="tr-TR"/>
        </a:p>
      </dgm:t>
    </dgm:pt>
    <dgm:pt modelId="{9AC4A9CA-165E-4A23-ADE8-E7E30F246483}" type="parTrans" cxnId="{32FA4A0F-57B0-4C64-8B19-76128C41DBDA}">
      <dgm:prSet/>
      <dgm:spPr/>
      <dgm:t>
        <a:bodyPr/>
        <a:lstStyle/>
        <a:p>
          <a:endParaRPr lang="tr-TR"/>
        </a:p>
      </dgm:t>
    </dgm:pt>
    <dgm:pt modelId="{6AA7B582-FEA4-4354-90E2-D42BF946F2EC}" type="pres">
      <dgm:prSet presAssocID="{16072B08-867E-4762-9E74-2E47101F7A74}" presName="diagram" presStyleCnt="0">
        <dgm:presLayoutVars>
          <dgm:chPref val="1"/>
          <dgm:dir/>
          <dgm:animOne val="branch"/>
          <dgm:animLvl val="lvl"/>
          <dgm:resizeHandles/>
        </dgm:presLayoutVars>
      </dgm:prSet>
      <dgm:spPr/>
    </dgm:pt>
    <dgm:pt modelId="{02014DD0-BA7E-4BEE-B5FE-5786555AC08C}" type="pres">
      <dgm:prSet presAssocID="{0962ECC3-D8B0-4870-B491-171B1F4D5F02}" presName="root" presStyleCnt="0"/>
      <dgm:spPr/>
    </dgm:pt>
    <dgm:pt modelId="{8A1F6C52-B5B5-417E-9283-811A7AD4EC9F}" type="pres">
      <dgm:prSet presAssocID="{0962ECC3-D8B0-4870-B491-171B1F4D5F02}" presName="rootComposite" presStyleCnt="0"/>
      <dgm:spPr/>
    </dgm:pt>
    <dgm:pt modelId="{F494E986-2D55-44A4-B85C-DAB5240F89AF}" type="pres">
      <dgm:prSet presAssocID="{0962ECC3-D8B0-4870-B491-171B1F4D5F02}" presName="rootText" presStyleLbl="node1" presStyleIdx="0" presStyleCnt="4"/>
      <dgm:spPr/>
    </dgm:pt>
    <dgm:pt modelId="{1F4A911B-EBCE-4D03-AF6F-990A96C85244}" type="pres">
      <dgm:prSet presAssocID="{0962ECC3-D8B0-4870-B491-171B1F4D5F02}" presName="rootConnector" presStyleLbl="node1" presStyleIdx="0" presStyleCnt="4"/>
      <dgm:spPr/>
    </dgm:pt>
    <dgm:pt modelId="{B823441B-1FC1-43F1-AB80-921AA9694110}" type="pres">
      <dgm:prSet presAssocID="{0962ECC3-D8B0-4870-B491-171B1F4D5F02}" presName="childShape" presStyleCnt="0"/>
      <dgm:spPr/>
    </dgm:pt>
    <dgm:pt modelId="{22B867D8-5EBA-4DCF-AF7C-B47891C055F8}" type="pres">
      <dgm:prSet presAssocID="{E9C42C14-B486-4D34-9DE8-E51C07004F72}" presName="Name13" presStyleLbl="parChTrans1D2" presStyleIdx="0" presStyleCnt="16"/>
      <dgm:spPr/>
    </dgm:pt>
    <dgm:pt modelId="{A3EAE1B5-D979-4E05-A050-DE9919025054}" type="pres">
      <dgm:prSet presAssocID="{5FC64C19-6A6E-4CC7-BC65-A8D3D05B4E1A}" presName="childText" presStyleLbl="bgAcc1" presStyleIdx="0" presStyleCnt="16" custScaleY="79198" custLinFactNeighborY="169">
        <dgm:presLayoutVars>
          <dgm:bulletEnabled val="1"/>
        </dgm:presLayoutVars>
      </dgm:prSet>
      <dgm:spPr/>
    </dgm:pt>
    <dgm:pt modelId="{ED166D4F-95C5-4386-87F0-19B01C25906A}" type="pres">
      <dgm:prSet presAssocID="{22BCCDC8-2AC3-454F-A602-AE61431E53C8}" presName="Name13" presStyleLbl="parChTrans1D2" presStyleIdx="1" presStyleCnt="16"/>
      <dgm:spPr/>
    </dgm:pt>
    <dgm:pt modelId="{D05E804B-3F56-4B8F-A071-668A37290683}" type="pres">
      <dgm:prSet presAssocID="{58C534E9-F4D2-4F19-96F2-039D2C49E208}" presName="childText" presStyleLbl="bgAcc1" presStyleIdx="1" presStyleCnt="16" custScaleY="79198">
        <dgm:presLayoutVars>
          <dgm:bulletEnabled val="1"/>
        </dgm:presLayoutVars>
      </dgm:prSet>
      <dgm:spPr/>
    </dgm:pt>
    <dgm:pt modelId="{78CE5B37-F4C7-4AD4-BAC2-161CEDE718EE}" type="pres">
      <dgm:prSet presAssocID="{5D93EFDF-148E-48C3-98B2-FEE77160CF33}" presName="Name13" presStyleLbl="parChTrans1D2" presStyleIdx="2" presStyleCnt="16"/>
      <dgm:spPr/>
    </dgm:pt>
    <dgm:pt modelId="{15989F53-50D7-41ED-B4C3-6EB01C908DC5}" type="pres">
      <dgm:prSet presAssocID="{B2A972C6-5D93-4444-A648-EE67D37ABBC7}" presName="childText" presStyleLbl="bgAcc1" presStyleIdx="2" presStyleCnt="16" custScaleY="79198">
        <dgm:presLayoutVars>
          <dgm:bulletEnabled val="1"/>
        </dgm:presLayoutVars>
      </dgm:prSet>
      <dgm:spPr/>
    </dgm:pt>
    <dgm:pt modelId="{8BE46D8E-DC99-46FC-B84C-B83BE152CE0E}" type="pres">
      <dgm:prSet presAssocID="{E0512519-2238-434B-A41E-80432CC1B5FB}" presName="Name13" presStyleLbl="parChTrans1D2" presStyleIdx="3" presStyleCnt="16"/>
      <dgm:spPr/>
    </dgm:pt>
    <dgm:pt modelId="{8D817EB7-1762-46AE-B6A4-E70B755A02D6}" type="pres">
      <dgm:prSet presAssocID="{FEDFF1CF-65E3-4106-A468-287C2B19DD78}" presName="childText" presStyleLbl="bgAcc1" presStyleIdx="3" presStyleCnt="16" custScaleY="79198">
        <dgm:presLayoutVars>
          <dgm:bulletEnabled val="1"/>
        </dgm:presLayoutVars>
      </dgm:prSet>
      <dgm:spPr/>
    </dgm:pt>
    <dgm:pt modelId="{A61AD1F3-4260-4DE8-B584-44451FF6D163}" type="pres">
      <dgm:prSet presAssocID="{D5C14B5C-7CCB-49A5-8BAF-5F1A3635DD67}" presName="root" presStyleCnt="0"/>
      <dgm:spPr/>
    </dgm:pt>
    <dgm:pt modelId="{9C95014A-112F-43C1-80C1-65D015EB6C01}" type="pres">
      <dgm:prSet presAssocID="{D5C14B5C-7CCB-49A5-8BAF-5F1A3635DD67}" presName="rootComposite" presStyleCnt="0"/>
      <dgm:spPr/>
    </dgm:pt>
    <dgm:pt modelId="{6A984A8F-8E92-4A88-A133-922651BE0458}" type="pres">
      <dgm:prSet presAssocID="{D5C14B5C-7CCB-49A5-8BAF-5F1A3635DD67}" presName="rootText" presStyleLbl="node1" presStyleIdx="1" presStyleCnt="4"/>
      <dgm:spPr/>
    </dgm:pt>
    <dgm:pt modelId="{A30DC079-EE62-475F-ACA2-64533BCB9CF0}" type="pres">
      <dgm:prSet presAssocID="{D5C14B5C-7CCB-49A5-8BAF-5F1A3635DD67}" presName="rootConnector" presStyleLbl="node1" presStyleIdx="1" presStyleCnt="4"/>
      <dgm:spPr/>
    </dgm:pt>
    <dgm:pt modelId="{5879982B-15D8-4D49-AF89-70D05D003A9C}" type="pres">
      <dgm:prSet presAssocID="{D5C14B5C-7CCB-49A5-8BAF-5F1A3635DD67}" presName="childShape" presStyleCnt="0"/>
      <dgm:spPr/>
    </dgm:pt>
    <dgm:pt modelId="{569A4978-92AA-42D8-9789-E6E9123BC41E}" type="pres">
      <dgm:prSet presAssocID="{96F11E90-AE0B-4A76-9FBD-5F53D1906114}" presName="Name13" presStyleLbl="parChTrans1D2" presStyleIdx="4" presStyleCnt="16"/>
      <dgm:spPr/>
    </dgm:pt>
    <dgm:pt modelId="{7D81AF82-5239-4A5F-A8CB-A986D0FCAE2E}" type="pres">
      <dgm:prSet presAssocID="{DD76ED3A-0C3E-4724-9EEF-4DD850D33010}" presName="childText" presStyleLbl="bgAcc1" presStyleIdx="4" presStyleCnt="16" custScaleY="79198" custLinFactNeighborY="169">
        <dgm:presLayoutVars>
          <dgm:bulletEnabled val="1"/>
        </dgm:presLayoutVars>
      </dgm:prSet>
      <dgm:spPr/>
    </dgm:pt>
    <dgm:pt modelId="{C42ACE04-DA4A-4606-8FB3-4F592A8576F9}" type="pres">
      <dgm:prSet presAssocID="{AEDD2FE3-FDBD-4FE6-8EC7-3055554646E9}" presName="Name13" presStyleLbl="parChTrans1D2" presStyleIdx="5" presStyleCnt="16"/>
      <dgm:spPr/>
    </dgm:pt>
    <dgm:pt modelId="{968460A0-38B2-44A7-BD1D-4BAC53655366}" type="pres">
      <dgm:prSet presAssocID="{B4857EA1-23DC-4529-BB3A-AC709503AEB0}" presName="childText" presStyleLbl="bgAcc1" presStyleIdx="5" presStyleCnt="16" custScaleY="79198" custLinFactNeighborY="169">
        <dgm:presLayoutVars>
          <dgm:bulletEnabled val="1"/>
        </dgm:presLayoutVars>
      </dgm:prSet>
      <dgm:spPr/>
    </dgm:pt>
    <dgm:pt modelId="{7ECD9AA0-6E08-4D18-9E50-45238B27E177}" type="pres">
      <dgm:prSet presAssocID="{07C04244-7398-4805-9D1D-A33D3819EC54}" presName="Name13" presStyleLbl="parChTrans1D2" presStyleIdx="6" presStyleCnt="16"/>
      <dgm:spPr/>
    </dgm:pt>
    <dgm:pt modelId="{5174BC29-E6B7-4C5F-B7EE-2A0F49A91055}" type="pres">
      <dgm:prSet presAssocID="{8E29AB19-F837-4CA5-B1B7-7A73D803F7BC}" presName="childText" presStyleLbl="bgAcc1" presStyleIdx="6" presStyleCnt="16" custScaleY="79198" custLinFactNeighborY="169">
        <dgm:presLayoutVars>
          <dgm:bulletEnabled val="1"/>
        </dgm:presLayoutVars>
      </dgm:prSet>
      <dgm:spPr/>
    </dgm:pt>
    <dgm:pt modelId="{6C5A97C2-0350-4BD1-84E3-4B41A5049F24}" type="pres">
      <dgm:prSet presAssocID="{1198FDE4-3004-4B2A-9F1A-7C17E6CFB4B0}" presName="Name13" presStyleLbl="parChTrans1D2" presStyleIdx="7" presStyleCnt="16"/>
      <dgm:spPr/>
    </dgm:pt>
    <dgm:pt modelId="{B085733A-89BC-430C-B667-1E2646A7ADCF}" type="pres">
      <dgm:prSet presAssocID="{5435C34F-A7E6-44F7-8854-4FB22E7A825C}" presName="childText" presStyleLbl="bgAcc1" presStyleIdx="7" presStyleCnt="16" custScaleY="79198">
        <dgm:presLayoutVars>
          <dgm:bulletEnabled val="1"/>
        </dgm:presLayoutVars>
      </dgm:prSet>
      <dgm:spPr/>
    </dgm:pt>
    <dgm:pt modelId="{B99E4833-DD1E-4D60-A08C-EAC616801550}" type="pres">
      <dgm:prSet presAssocID="{25288824-3E5C-485B-836A-33FA11AC4BF5}" presName="root" presStyleCnt="0"/>
      <dgm:spPr/>
    </dgm:pt>
    <dgm:pt modelId="{B993677E-4A58-4B8A-876F-D81B9F040990}" type="pres">
      <dgm:prSet presAssocID="{25288824-3E5C-485B-836A-33FA11AC4BF5}" presName="rootComposite" presStyleCnt="0"/>
      <dgm:spPr/>
    </dgm:pt>
    <dgm:pt modelId="{50016093-5FAF-43D9-949D-B8AA4ACCA721}" type="pres">
      <dgm:prSet presAssocID="{25288824-3E5C-485B-836A-33FA11AC4BF5}" presName="rootText" presStyleLbl="node1" presStyleIdx="2" presStyleCnt="4"/>
      <dgm:spPr/>
    </dgm:pt>
    <dgm:pt modelId="{28F36ACD-2B99-490C-AE5D-8D300C92C493}" type="pres">
      <dgm:prSet presAssocID="{25288824-3E5C-485B-836A-33FA11AC4BF5}" presName="rootConnector" presStyleLbl="node1" presStyleIdx="2" presStyleCnt="4"/>
      <dgm:spPr/>
    </dgm:pt>
    <dgm:pt modelId="{32038BF6-F6BE-4677-B85B-2E943261C72A}" type="pres">
      <dgm:prSet presAssocID="{25288824-3E5C-485B-836A-33FA11AC4BF5}" presName="childShape" presStyleCnt="0"/>
      <dgm:spPr/>
    </dgm:pt>
    <dgm:pt modelId="{A17165DA-912A-4E0D-BEF3-980892A898C6}" type="pres">
      <dgm:prSet presAssocID="{E705B4DD-E435-45F1-B637-7FE8D4FB49CA}" presName="Name13" presStyleLbl="parChTrans1D2" presStyleIdx="8" presStyleCnt="16"/>
      <dgm:spPr/>
    </dgm:pt>
    <dgm:pt modelId="{E9B59ADD-087F-4259-8C4F-BCD01245733F}" type="pres">
      <dgm:prSet presAssocID="{D6942479-2ED1-44E1-92E9-D75A9D581B8B}" presName="childText" presStyleLbl="bgAcc1" presStyleIdx="8" presStyleCnt="16" custScaleY="127919" custLinFactNeighborY="169">
        <dgm:presLayoutVars>
          <dgm:bulletEnabled val="1"/>
        </dgm:presLayoutVars>
      </dgm:prSet>
      <dgm:spPr/>
    </dgm:pt>
    <dgm:pt modelId="{20D5753C-A3C5-476C-9B71-BA358A08B751}" type="pres">
      <dgm:prSet presAssocID="{C2F5A968-FCFE-4F93-8064-8A6A2F5855E7}" presName="Name13" presStyleLbl="parChTrans1D2" presStyleIdx="9" presStyleCnt="16"/>
      <dgm:spPr/>
    </dgm:pt>
    <dgm:pt modelId="{AA6E1926-543F-4442-8F3D-D694E389107F}" type="pres">
      <dgm:prSet presAssocID="{A69DD1E4-AAA0-4239-B6AF-442DA5F28342}" presName="childText" presStyleLbl="bgAcc1" presStyleIdx="9" presStyleCnt="16" custScaleY="127919" custLinFactNeighborY="169">
        <dgm:presLayoutVars>
          <dgm:bulletEnabled val="1"/>
        </dgm:presLayoutVars>
      </dgm:prSet>
      <dgm:spPr/>
    </dgm:pt>
    <dgm:pt modelId="{A52CFAE6-9EA9-4ACA-835E-EBAE21B02131}" type="pres">
      <dgm:prSet presAssocID="{46EDEE5E-0E39-4076-A23A-890590E475D4}" presName="Name13" presStyleLbl="parChTrans1D2" presStyleIdx="10" presStyleCnt="16"/>
      <dgm:spPr/>
    </dgm:pt>
    <dgm:pt modelId="{0F7500CC-B99A-4021-B6AE-DD4EFCB1F053}" type="pres">
      <dgm:prSet presAssocID="{B63EBE4B-5975-4F47-9156-6E9AE397D6DA}" presName="childText" presStyleLbl="bgAcc1" presStyleIdx="10" presStyleCnt="16" custScaleY="127919" custLinFactNeighborY="169">
        <dgm:presLayoutVars>
          <dgm:bulletEnabled val="1"/>
        </dgm:presLayoutVars>
      </dgm:prSet>
      <dgm:spPr/>
    </dgm:pt>
    <dgm:pt modelId="{543B46E4-0C8D-4F0D-A837-78AD26D51F8F}" type="pres">
      <dgm:prSet presAssocID="{1A3CBAF6-FEC9-4E38-92A1-AF0FFA09E92B}" presName="root" presStyleCnt="0"/>
      <dgm:spPr/>
    </dgm:pt>
    <dgm:pt modelId="{53F9B12B-7CB4-4D0F-9DBE-7C009EBF7ADF}" type="pres">
      <dgm:prSet presAssocID="{1A3CBAF6-FEC9-4E38-92A1-AF0FFA09E92B}" presName="rootComposite" presStyleCnt="0"/>
      <dgm:spPr/>
    </dgm:pt>
    <dgm:pt modelId="{5BB78377-F1DE-491C-BCBF-A9F6BA400F94}" type="pres">
      <dgm:prSet presAssocID="{1A3CBAF6-FEC9-4E38-92A1-AF0FFA09E92B}" presName="rootText" presStyleLbl="node1" presStyleIdx="3" presStyleCnt="4"/>
      <dgm:spPr/>
    </dgm:pt>
    <dgm:pt modelId="{46D80D2D-D37E-456C-9D6A-F83DE2FFA526}" type="pres">
      <dgm:prSet presAssocID="{1A3CBAF6-FEC9-4E38-92A1-AF0FFA09E92B}" presName="rootConnector" presStyleLbl="node1" presStyleIdx="3" presStyleCnt="4"/>
      <dgm:spPr/>
    </dgm:pt>
    <dgm:pt modelId="{AC7B4265-F231-4A35-B915-F29B89503026}" type="pres">
      <dgm:prSet presAssocID="{1A3CBAF6-FEC9-4E38-92A1-AF0FFA09E92B}" presName="childShape" presStyleCnt="0"/>
      <dgm:spPr/>
    </dgm:pt>
    <dgm:pt modelId="{B52EAF91-1DD4-4FD0-AEE1-738FD3F32289}" type="pres">
      <dgm:prSet presAssocID="{FC3EA485-D340-49B8-B277-920397D38EF1}" presName="Name13" presStyleLbl="parChTrans1D2" presStyleIdx="11" presStyleCnt="16"/>
      <dgm:spPr/>
    </dgm:pt>
    <dgm:pt modelId="{EE85F62A-4343-493B-A794-CDC3CC87B3BC}" type="pres">
      <dgm:prSet presAssocID="{FC80A7B4-7099-4FEF-A612-285C318CBE0A}" presName="childText" presStyleLbl="bgAcc1" presStyleIdx="11" presStyleCnt="16" custScaleY="66594" custLinFactNeighborY="169">
        <dgm:presLayoutVars>
          <dgm:bulletEnabled val="1"/>
        </dgm:presLayoutVars>
      </dgm:prSet>
      <dgm:spPr/>
    </dgm:pt>
    <dgm:pt modelId="{93EFCDB7-85BA-4C7C-925E-F0C9FB737264}" type="pres">
      <dgm:prSet presAssocID="{15AA2F7C-7E7B-403E-BD34-9CB1AA272F4E}" presName="Name13" presStyleLbl="parChTrans1D2" presStyleIdx="12" presStyleCnt="16"/>
      <dgm:spPr/>
    </dgm:pt>
    <dgm:pt modelId="{85F78D50-E393-491E-9F2C-6E7535FE929D}" type="pres">
      <dgm:prSet presAssocID="{8689A6FA-D7BE-4221-A7E7-EA9A2A5C8F56}" presName="childText" presStyleLbl="bgAcc1" presStyleIdx="12" presStyleCnt="16" custScaleY="66594" custLinFactNeighborY="169">
        <dgm:presLayoutVars>
          <dgm:bulletEnabled val="1"/>
        </dgm:presLayoutVars>
      </dgm:prSet>
      <dgm:spPr/>
    </dgm:pt>
    <dgm:pt modelId="{24762AEC-D6AD-45BB-A128-216FF7E6AEAB}" type="pres">
      <dgm:prSet presAssocID="{20A60BD5-B982-4989-AC76-0806EAAC2FC4}" presName="Name13" presStyleLbl="parChTrans1D2" presStyleIdx="13" presStyleCnt="16"/>
      <dgm:spPr/>
    </dgm:pt>
    <dgm:pt modelId="{807381A0-FC2A-4375-AB0C-78F2421F4F72}" type="pres">
      <dgm:prSet presAssocID="{0386A8CE-74CB-4F5D-82C5-0ADDF3FED1C2}" presName="childText" presStyleLbl="bgAcc1" presStyleIdx="13" presStyleCnt="16" custScaleY="66861" custLinFactNeighborY="169">
        <dgm:presLayoutVars>
          <dgm:bulletEnabled val="1"/>
        </dgm:presLayoutVars>
      </dgm:prSet>
      <dgm:spPr/>
    </dgm:pt>
    <dgm:pt modelId="{EBEF5D35-F98C-4221-BA05-9E4922E4CE7A}" type="pres">
      <dgm:prSet presAssocID="{97F8382A-1583-4769-A330-D03C8BA7908A}" presName="Name13" presStyleLbl="parChTrans1D2" presStyleIdx="14" presStyleCnt="16"/>
      <dgm:spPr/>
    </dgm:pt>
    <dgm:pt modelId="{77D74684-1DD2-426B-BC89-C11E5258D461}" type="pres">
      <dgm:prSet presAssocID="{038F5EE0-0929-47EA-BD80-FFB0C7FFEA37}" presName="childText" presStyleLbl="bgAcc1" presStyleIdx="14" presStyleCnt="16" custScaleY="66594" custLinFactNeighborY="169">
        <dgm:presLayoutVars>
          <dgm:bulletEnabled val="1"/>
        </dgm:presLayoutVars>
      </dgm:prSet>
      <dgm:spPr/>
    </dgm:pt>
    <dgm:pt modelId="{BBEA1E66-FBB1-46BB-856E-BAFBAD417932}" type="pres">
      <dgm:prSet presAssocID="{0A3F5913-68AD-48ED-92AE-B30FA295777C}" presName="Name13" presStyleLbl="parChTrans1D2" presStyleIdx="15" presStyleCnt="16"/>
      <dgm:spPr/>
    </dgm:pt>
    <dgm:pt modelId="{C93FB406-1D2D-4B67-959E-F6313EBE5F37}" type="pres">
      <dgm:prSet presAssocID="{1602EA75-C1A0-45DD-8323-9B6963593718}" presName="childText" presStyleLbl="bgAcc1" presStyleIdx="15" presStyleCnt="16" custScaleY="66594" custLinFactNeighborY="169">
        <dgm:presLayoutVars>
          <dgm:bulletEnabled val="1"/>
        </dgm:presLayoutVars>
      </dgm:prSet>
      <dgm:spPr/>
    </dgm:pt>
  </dgm:ptLst>
  <dgm:cxnLst>
    <dgm:cxn modelId="{4B79A508-6236-41E9-9325-752404BB7280}" srcId="{25288824-3E5C-485B-836A-33FA11AC4BF5}" destId="{A69DD1E4-AAA0-4239-B6AF-442DA5F28342}" srcOrd="1" destOrd="0" parTransId="{C2F5A968-FCFE-4F93-8064-8A6A2F5855E7}" sibTransId="{DD02740E-5BA1-4190-B956-6EB86E4B0DE2}"/>
    <dgm:cxn modelId="{8325730C-6D24-4370-A032-00FBE7FB5DBD}" type="presOf" srcId="{D6942479-2ED1-44E1-92E9-D75A9D581B8B}" destId="{E9B59ADD-087F-4259-8C4F-BCD01245733F}" srcOrd="0" destOrd="0" presId="urn:microsoft.com/office/officeart/2005/8/layout/hierarchy3"/>
    <dgm:cxn modelId="{43A7360D-2274-4B2E-BBF6-742F2F17CF1D}" type="presOf" srcId="{1A3CBAF6-FEC9-4E38-92A1-AF0FFA09E92B}" destId="{5BB78377-F1DE-491C-BCBF-A9F6BA400F94}" srcOrd="0" destOrd="0" presId="urn:microsoft.com/office/officeart/2005/8/layout/hierarchy3"/>
    <dgm:cxn modelId="{1359570E-BC23-4856-9EE1-FDF1E0A9FA7F}" type="presOf" srcId="{1602EA75-C1A0-45DD-8323-9B6963593718}" destId="{C93FB406-1D2D-4B67-959E-F6313EBE5F37}" srcOrd="0" destOrd="0" presId="urn:microsoft.com/office/officeart/2005/8/layout/hierarchy3"/>
    <dgm:cxn modelId="{32FA4A0F-57B0-4C64-8B19-76128C41DBDA}" srcId="{16072B08-867E-4762-9E74-2E47101F7A74}" destId="{D5C14B5C-7CCB-49A5-8BAF-5F1A3635DD67}" srcOrd="1" destOrd="0" parTransId="{9AC4A9CA-165E-4A23-ADE8-E7E30F246483}" sibTransId="{ECB6E860-B94C-47A0-998E-88CB4331A8DE}"/>
    <dgm:cxn modelId="{A3F83012-593E-4E5F-B57D-DE51D633885E}" type="presOf" srcId="{DD76ED3A-0C3E-4724-9EEF-4DD850D33010}" destId="{7D81AF82-5239-4A5F-A8CB-A986D0FCAE2E}" srcOrd="0" destOrd="0" presId="urn:microsoft.com/office/officeart/2005/8/layout/hierarchy3"/>
    <dgm:cxn modelId="{A5F49B18-5138-4248-8E89-480B896184C5}" type="presOf" srcId="{5FC64C19-6A6E-4CC7-BC65-A8D3D05B4E1A}" destId="{A3EAE1B5-D979-4E05-A050-DE9919025054}" srcOrd="0" destOrd="0" presId="urn:microsoft.com/office/officeart/2005/8/layout/hierarchy3"/>
    <dgm:cxn modelId="{D7BBD61C-CA96-48F7-8059-5912C4427D4D}" srcId="{D5C14B5C-7CCB-49A5-8BAF-5F1A3635DD67}" destId="{DD76ED3A-0C3E-4724-9EEF-4DD850D33010}" srcOrd="0" destOrd="0" parTransId="{96F11E90-AE0B-4A76-9FBD-5F53D1906114}" sibTransId="{A07CE4F4-3740-43A7-BA39-AB23C81A7F22}"/>
    <dgm:cxn modelId="{C822C61E-A155-49F5-B9A6-5E91F037BF66}" srcId="{16072B08-867E-4762-9E74-2E47101F7A74}" destId="{1A3CBAF6-FEC9-4E38-92A1-AF0FFA09E92B}" srcOrd="3" destOrd="0" parTransId="{2819A811-3E66-4B4B-BF65-0960414AE8DE}" sibTransId="{601B726C-E3FE-4E8B-B9F2-65240AEBC30B}"/>
    <dgm:cxn modelId="{634E9220-B758-48D6-9F02-47795B21EA00}" type="presOf" srcId="{D5C14B5C-7CCB-49A5-8BAF-5F1A3635DD67}" destId="{6A984A8F-8E92-4A88-A133-922651BE0458}" srcOrd="0" destOrd="0" presId="urn:microsoft.com/office/officeart/2005/8/layout/hierarchy3"/>
    <dgm:cxn modelId="{E04EA121-428C-4429-B030-645E9195C976}" type="presOf" srcId="{E9C42C14-B486-4D34-9DE8-E51C07004F72}" destId="{22B867D8-5EBA-4DCF-AF7C-B47891C055F8}" srcOrd="0" destOrd="0" presId="urn:microsoft.com/office/officeart/2005/8/layout/hierarchy3"/>
    <dgm:cxn modelId="{70D1182F-6C16-42BB-A3FD-926E8FA06518}" type="presOf" srcId="{B4857EA1-23DC-4529-BB3A-AC709503AEB0}" destId="{968460A0-38B2-44A7-BD1D-4BAC53655366}" srcOrd="0" destOrd="0" presId="urn:microsoft.com/office/officeart/2005/8/layout/hierarchy3"/>
    <dgm:cxn modelId="{1EDFE437-0640-4521-901E-6376A1744FD4}" type="presOf" srcId="{5D93EFDF-148E-48C3-98B2-FEE77160CF33}" destId="{78CE5B37-F4C7-4AD4-BAC2-161CEDE718EE}" srcOrd="0" destOrd="0" presId="urn:microsoft.com/office/officeart/2005/8/layout/hierarchy3"/>
    <dgm:cxn modelId="{D118A539-61E7-4158-8D18-1B9D529447B0}" srcId="{D5C14B5C-7CCB-49A5-8BAF-5F1A3635DD67}" destId="{5435C34F-A7E6-44F7-8854-4FB22E7A825C}" srcOrd="3" destOrd="0" parTransId="{1198FDE4-3004-4B2A-9F1A-7C17E6CFB4B0}" sibTransId="{9BBDF5CE-3AA3-41F1-83F7-18E37F2858D0}"/>
    <dgm:cxn modelId="{B9A8723D-91E3-43FB-A6A0-3B2F8647A462}" type="presOf" srcId="{15AA2F7C-7E7B-403E-BD34-9CB1AA272F4E}" destId="{93EFCDB7-85BA-4C7C-925E-F0C9FB737264}" srcOrd="0" destOrd="0" presId="urn:microsoft.com/office/officeart/2005/8/layout/hierarchy3"/>
    <dgm:cxn modelId="{45EFE141-9500-4894-9269-A2AA71F530E0}" srcId="{0962ECC3-D8B0-4870-B491-171B1F4D5F02}" destId="{B2A972C6-5D93-4444-A648-EE67D37ABBC7}" srcOrd="2" destOrd="0" parTransId="{5D93EFDF-148E-48C3-98B2-FEE77160CF33}" sibTransId="{EEB6D552-DEFA-4975-8678-6170ECBC180A}"/>
    <dgm:cxn modelId="{9B8BAB45-21D8-420E-B616-F541ACE382AC}" srcId="{1A3CBAF6-FEC9-4E38-92A1-AF0FFA09E92B}" destId="{1602EA75-C1A0-45DD-8323-9B6963593718}" srcOrd="4" destOrd="0" parTransId="{0A3F5913-68AD-48ED-92AE-B30FA295777C}" sibTransId="{D2527752-7F9A-4264-84A2-272491122FAB}"/>
    <dgm:cxn modelId="{6A913D47-B81C-4164-B0FA-F58746C51316}" type="presOf" srcId="{038F5EE0-0929-47EA-BD80-FFB0C7FFEA37}" destId="{77D74684-1DD2-426B-BC89-C11E5258D461}" srcOrd="0" destOrd="0" presId="urn:microsoft.com/office/officeart/2005/8/layout/hierarchy3"/>
    <dgm:cxn modelId="{21985A47-DB69-4A5F-8252-90978250DED3}" type="presOf" srcId="{1198FDE4-3004-4B2A-9F1A-7C17E6CFB4B0}" destId="{6C5A97C2-0350-4BD1-84E3-4B41A5049F24}" srcOrd="0" destOrd="0" presId="urn:microsoft.com/office/officeart/2005/8/layout/hierarchy3"/>
    <dgm:cxn modelId="{BBA11548-AF50-497B-82EF-8725B65E2C82}" srcId="{16072B08-867E-4762-9E74-2E47101F7A74}" destId="{25288824-3E5C-485B-836A-33FA11AC4BF5}" srcOrd="2" destOrd="0" parTransId="{4ECC3EFD-4872-4757-B61C-BAA7EEEC6805}" sibTransId="{5F83E727-4CC0-4937-BD1A-B0AF47256E33}"/>
    <dgm:cxn modelId="{642EA949-AC18-4B9E-9F68-8C9A7E70D585}" type="presOf" srcId="{E0512519-2238-434B-A41E-80432CC1B5FB}" destId="{8BE46D8E-DC99-46FC-B84C-B83BE152CE0E}" srcOrd="0" destOrd="0" presId="urn:microsoft.com/office/officeart/2005/8/layout/hierarchy3"/>
    <dgm:cxn modelId="{7D4B0D4B-5A7E-42C4-B009-CEAB023B5395}" type="presOf" srcId="{E705B4DD-E435-45F1-B637-7FE8D4FB49CA}" destId="{A17165DA-912A-4E0D-BEF3-980892A898C6}" srcOrd="0" destOrd="0" presId="urn:microsoft.com/office/officeart/2005/8/layout/hierarchy3"/>
    <dgm:cxn modelId="{1F49A54D-FC23-42F5-8390-E57DAFE86409}" type="presOf" srcId="{0962ECC3-D8B0-4870-B491-171B1F4D5F02}" destId="{1F4A911B-EBCE-4D03-AF6F-990A96C85244}" srcOrd="1" destOrd="0" presId="urn:microsoft.com/office/officeart/2005/8/layout/hierarchy3"/>
    <dgm:cxn modelId="{7F65C04E-01F5-4E9C-BF44-7E29F6DA15B1}" type="presOf" srcId="{0386A8CE-74CB-4F5D-82C5-0ADDF3FED1C2}" destId="{807381A0-FC2A-4375-AB0C-78F2421F4F72}" srcOrd="0" destOrd="0" presId="urn:microsoft.com/office/officeart/2005/8/layout/hierarchy3"/>
    <dgm:cxn modelId="{F249F750-2DFB-4DB2-A694-236632A37FEE}" type="presOf" srcId="{58C534E9-F4D2-4F19-96F2-039D2C49E208}" destId="{D05E804B-3F56-4B8F-A071-668A37290683}" srcOrd="0" destOrd="0" presId="urn:microsoft.com/office/officeart/2005/8/layout/hierarchy3"/>
    <dgm:cxn modelId="{2FE63F53-D7D1-43F7-9E3D-26DBEFD2CCD3}" srcId="{25288824-3E5C-485B-836A-33FA11AC4BF5}" destId="{D6942479-2ED1-44E1-92E9-D75A9D581B8B}" srcOrd="0" destOrd="0" parTransId="{E705B4DD-E435-45F1-B637-7FE8D4FB49CA}" sibTransId="{F5C400E6-57FE-4CA9-83C0-89F7AD9BCCCA}"/>
    <dgm:cxn modelId="{DD7DD955-1D44-414A-A87C-9B406E9A15DD}" type="presOf" srcId="{5435C34F-A7E6-44F7-8854-4FB22E7A825C}" destId="{B085733A-89BC-430C-B667-1E2646A7ADCF}" srcOrd="0" destOrd="0" presId="urn:microsoft.com/office/officeart/2005/8/layout/hierarchy3"/>
    <dgm:cxn modelId="{6A477158-17A2-4B63-8972-40BBA6C8E1F2}" type="presOf" srcId="{8E29AB19-F837-4CA5-B1B7-7A73D803F7BC}" destId="{5174BC29-E6B7-4C5F-B7EE-2A0F49A91055}" srcOrd="0" destOrd="0" presId="urn:microsoft.com/office/officeart/2005/8/layout/hierarchy3"/>
    <dgm:cxn modelId="{C4BE7D58-0C5F-474F-85DF-4D50DC2A6D66}" type="presOf" srcId="{22BCCDC8-2AC3-454F-A602-AE61431E53C8}" destId="{ED166D4F-95C5-4386-87F0-19B01C25906A}" srcOrd="0" destOrd="0" presId="urn:microsoft.com/office/officeart/2005/8/layout/hierarchy3"/>
    <dgm:cxn modelId="{CE308A59-CBC9-4E5E-B6BA-3E9740E44346}" srcId="{D5C14B5C-7CCB-49A5-8BAF-5F1A3635DD67}" destId="{B4857EA1-23DC-4529-BB3A-AC709503AEB0}" srcOrd="1" destOrd="0" parTransId="{AEDD2FE3-FDBD-4FE6-8EC7-3055554646E9}" sibTransId="{513EACE4-C43D-4186-969D-2134094C0EFB}"/>
    <dgm:cxn modelId="{A25D437B-589A-4F4F-A012-E8FF5D0E0381}" type="presOf" srcId="{1A3CBAF6-FEC9-4E38-92A1-AF0FFA09E92B}" destId="{46D80D2D-D37E-456C-9D6A-F83DE2FFA526}" srcOrd="1" destOrd="0" presId="urn:microsoft.com/office/officeart/2005/8/layout/hierarchy3"/>
    <dgm:cxn modelId="{76D18084-4774-478F-A36B-D15B6EA15E7B}" srcId="{0962ECC3-D8B0-4870-B491-171B1F4D5F02}" destId="{5FC64C19-6A6E-4CC7-BC65-A8D3D05B4E1A}" srcOrd="0" destOrd="0" parTransId="{E9C42C14-B486-4D34-9DE8-E51C07004F72}" sibTransId="{727A9695-5529-4853-A1D2-2E67B3F5C532}"/>
    <dgm:cxn modelId="{B5FBD485-0198-4D08-A026-C75AFBC2BF90}" type="presOf" srcId="{20A60BD5-B982-4989-AC76-0806EAAC2FC4}" destId="{24762AEC-D6AD-45BB-A128-216FF7E6AEAB}" srcOrd="0" destOrd="0" presId="urn:microsoft.com/office/officeart/2005/8/layout/hierarchy3"/>
    <dgm:cxn modelId="{00C8C287-5735-4BEA-A8D1-6E150B9868E8}" type="presOf" srcId="{FC80A7B4-7099-4FEF-A612-285C318CBE0A}" destId="{EE85F62A-4343-493B-A794-CDC3CC87B3BC}" srcOrd="0" destOrd="0" presId="urn:microsoft.com/office/officeart/2005/8/layout/hierarchy3"/>
    <dgm:cxn modelId="{D63E8A88-0177-46EE-AD9E-032DC578BAEB}" type="presOf" srcId="{16072B08-867E-4762-9E74-2E47101F7A74}" destId="{6AA7B582-FEA4-4354-90E2-D42BF946F2EC}" srcOrd="0" destOrd="0" presId="urn:microsoft.com/office/officeart/2005/8/layout/hierarchy3"/>
    <dgm:cxn modelId="{3247898A-E9FF-4FDB-BDBB-D4A47307FC93}" type="presOf" srcId="{B63EBE4B-5975-4F47-9156-6E9AE397D6DA}" destId="{0F7500CC-B99A-4021-B6AE-DD4EFCB1F053}" srcOrd="0" destOrd="0" presId="urn:microsoft.com/office/officeart/2005/8/layout/hierarchy3"/>
    <dgm:cxn modelId="{3630268B-8F1C-4CDE-8098-F321568CB0F3}" srcId="{0962ECC3-D8B0-4870-B491-171B1F4D5F02}" destId="{FEDFF1CF-65E3-4106-A468-287C2B19DD78}" srcOrd="3" destOrd="0" parTransId="{E0512519-2238-434B-A41E-80432CC1B5FB}" sibTransId="{28574B5F-65F8-4C63-A92F-B8B127DD1F7E}"/>
    <dgm:cxn modelId="{AD5DA292-CA15-427B-BEE3-6C79B592C4D5}" srcId="{25288824-3E5C-485B-836A-33FA11AC4BF5}" destId="{B63EBE4B-5975-4F47-9156-6E9AE397D6DA}" srcOrd="2" destOrd="0" parTransId="{46EDEE5E-0E39-4076-A23A-890590E475D4}" sibTransId="{146BC073-9B54-4830-8386-B817151CB40C}"/>
    <dgm:cxn modelId="{E343B695-D08C-4ECC-BCF7-342F059080E0}" srcId="{D5C14B5C-7CCB-49A5-8BAF-5F1A3635DD67}" destId="{8E29AB19-F837-4CA5-B1B7-7A73D803F7BC}" srcOrd="2" destOrd="0" parTransId="{07C04244-7398-4805-9D1D-A33D3819EC54}" sibTransId="{F1138AFF-2811-4348-B675-F8359A285BA1}"/>
    <dgm:cxn modelId="{7AA21D96-1BE0-449E-8B97-A9804415AB78}" srcId="{1A3CBAF6-FEC9-4E38-92A1-AF0FFA09E92B}" destId="{038F5EE0-0929-47EA-BD80-FFB0C7FFEA37}" srcOrd="3" destOrd="0" parTransId="{97F8382A-1583-4769-A330-D03C8BA7908A}" sibTransId="{326D072B-EAAB-44B1-BFDD-2DD21084EA91}"/>
    <dgm:cxn modelId="{49785C99-E99B-4D4A-BB31-C265614EFF29}" srcId="{1A3CBAF6-FEC9-4E38-92A1-AF0FFA09E92B}" destId="{FC80A7B4-7099-4FEF-A612-285C318CBE0A}" srcOrd="0" destOrd="0" parTransId="{FC3EA485-D340-49B8-B277-920397D38EF1}" sibTransId="{A104C10F-384A-4061-957C-0779E6CB6E44}"/>
    <dgm:cxn modelId="{365318B0-08E8-4398-8AB8-314D7A50BCF2}" type="presOf" srcId="{FEDFF1CF-65E3-4106-A468-287C2B19DD78}" destId="{8D817EB7-1762-46AE-B6A4-E70B755A02D6}" srcOrd="0" destOrd="0" presId="urn:microsoft.com/office/officeart/2005/8/layout/hierarchy3"/>
    <dgm:cxn modelId="{6114C1B0-BBB8-4892-AB1B-92D82C231705}" type="presOf" srcId="{B2A972C6-5D93-4444-A648-EE67D37ABBC7}" destId="{15989F53-50D7-41ED-B4C3-6EB01C908DC5}" srcOrd="0" destOrd="0" presId="urn:microsoft.com/office/officeart/2005/8/layout/hierarchy3"/>
    <dgm:cxn modelId="{164EB0BA-3781-48E9-8699-13670096C563}" type="presOf" srcId="{25288824-3E5C-485B-836A-33FA11AC4BF5}" destId="{50016093-5FAF-43D9-949D-B8AA4ACCA721}" srcOrd="0" destOrd="0" presId="urn:microsoft.com/office/officeart/2005/8/layout/hierarchy3"/>
    <dgm:cxn modelId="{F12FB4BD-85D0-4330-BEEF-0A257E0B82BF}" type="presOf" srcId="{FC3EA485-D340-49B8-B277-920397D38EF1}" destId="{B52EAF91-1DD4-4FD0-AEE1-738FD3F32289}" srcOrd="0" destOrd="0" presId="urn:microsoft.com/office/officeart/2005/8/layout/hierarchy3"/>
    <dgm:cxn modelId="{36CEC0C5-EF1F-4855-9314-61AC8A149408}" type="presOf" srcId="{0A3F5913-68AD-48ED-92AE-B30FA295777C}" destId="{BBEA1E66-FBB1-46BB-856E-BAFBAD417932}" srcOrd="0" destOrd="0" presId="urn:microsoft.com/office/officeart/2005/8/layout/hierarchy3"/>
    <dgm:cxn modelId="{3629BAD3-CCDC-44FC-BD3D-90C37C3A7B8E}" srcId="{1A3CBAF6-FEC9-4E38-92A1-AF0FFA09E92B}" destId="{0386A8CE-74CB-4F5D-82C5-0ADDF3FED1C2}" srcOrd="2" destOrd="0" parTransId="{20A60BD5-B982-4989-AC76-0806EAAC2FC4}" sibTransId="{906210E2-68FA-4572-8FEA-49C331ABFC2E}"/>
    <dgm:cxn modelId="{4A66B2D6-BB83-459E-A636-F416032BBC8D}" type="presOf" srcId="{25288824-3E5C-485B-836A-33FA11AC4BF5}" destId="{28F36ACD-2B99-490C-AE5D-8D300C92C493}" srcOrd="1" destOrd="0" presId="urn:microsoft.com/office/officeart/2005/8/layout/hierarchy3"/>
    <dgm:cxn modelId="{1E8111DF-2B38-4592-8874-E97AAB3326DF}" type="presOf" srcId="{97F8382A-1583-4769-A330-D03C8BA7908A}" destId="{EBEF5D35-F98C-4221-BA05-9E4922E4CE7A}" srcOrd="0" destOrd="0" presId="urn:microsoft.com/office/officeart/2005/8/layout/hierarchy3"/>
    <dgm:cxn modelId="{F7DD83E1-B79F-4A61-8762-C0EF4AE80FAB}" srcId="{16072B08-867E-4762-9E74-2E47101F7A74}" destId="{0962ECC3-D8B0-4870-B491-171B1F4D5F02}" srcOrd="0" destOrd="0" parTransId="{77E2B2A8-61B5-4AFD-925A-D260A8D95332}" sibTransId="{52A2EE2B-4F9F-4921-BE54-FAAB558383BE}"/>
    <dgm:cxn modelId="{B8B918E6-6915-4463-8BA3-133AE3E880D6}" type="presOf" srcId="{C2F5A968-FCFE-4F93-8064-8A6A2F5855E7}" destId="{20D5753C-A3C5-476C-9B71-BA358A08B751}" srcOrd="0" destOrd="0" presId="urn:microsoft.com/office/officeart/2005/8/layout/hierarchy3"/>
    <dgm:cxn modelId="{962CAAE6-5012-4D72-9B8D-DBBEC0BEE29E}" type="presOf" srcId="{46EDEE5E-0E39-4076-A23A-890590E475D4}" destId="{A52CFAE6-9EA9-4ACA-835E-EBAE21B02131}" srcOrd="0" destOrd="0" presId="urn:microsoft.com/office/officeart/2005/8/layout/hierarchy3"/>
    <dgm:cxn modelId="{0EEAF2ED-6839-47D1-9010-17433505E81C}" type="presOf" srcId="{07C04244-7398-4805-9D1D-A33D3819EC54}" destId="{7ECD9AA0-6E08-4D18-9E50-45238B27E177}" srcOrd="0" destOrd="0" presId="urn:microsoft.com/office/officeart/2005/8/layout/hierarchy3"/>
    <dgm:cxn modelId="{AF4F6CEF-3D88-4617-845D-10E580086147}" type="presOf" srcId="{A69DD1E4-AAA0-4239-B6AF-442DA5F28342}" destId="{AA6E1926-543F-4442-8F3D-D694E389107F}" srcOrd="0" destOrd="0" presId="urn:microsoft.com/office/officeart/2005/8/layout/hierarchy3"/>
    <dgm:cxn modelId="{031C57EF-97CD-4071-8B81-499CC6FE6B01}" type="presOf" srcId="{D5C14B5C-7CCB-49A5-8BAF-5F1A3635DD67}" destId="{A30DC079-EE62-475F-ACA2-64533BCB9CF0}" srcOrd="1" destOrd="0" presId="urn:microsoft.com/office/officeart/2005/8/layout/hierarchy3"/>
    <dgm:cxn modelId="{11E5A5F0-F009-4071-AF95-322979BEA88E}" type="presOf" srcId="{0962ECC3-D8B0-4870-B491-171B1F4D5F02}" destId="{F494E986-2D55-44A4-B85C-DAB5240F89AF}" srcOrd="0" destOrd="0" presId="urn:microsoft.com/office/officeart/2005/8/layout/hierarchy3"/>
    <dgm:cxn modelId="{0663DDF3-0520-484E-B824-3F3056FAF0AD}" srcId="{1A3CBAF6-FEC9-4E38-92A1-AF0FFA09E92B}" destId="{8689A6FA-D7BE-4221-A7E7-EA9A2A5C8F56}" srcOrd="1" destOrd="0" parTransId="{15AA2F7C-7E7B-403E-BD34-9CB1AA272F4E}" sibTransId="{74C4BE06-B285-413A-8FAD-77F4FDE184BE}"/>
    <dgm:cxn modelId="{870E42F5-0837-4B06-916C-FA3A978AF958}" type="presOf" srcId="{8689A6FA-D7BE-4221-A7E7-EA9A2A5C8F56}" destId="{85F78D50-E393-491E-9F2C-6E7535FE929D}" srcOrd="0" destOrd="0" presId="urn:microsoft.com/office/officeart/2005/8/layout/hierarchy3"/>
    <dgm:cxn modelId="{6DF6D3F6-B252-4512-AAF8-394DDAAF6CC7}" srcId="{0962ECC3-D8B0-4870-B491-171B1F4D5F02}" destId="{58C534E9-F4D2-4F19-96F2-039D2C49E208}" srcOrd="1" destOrd="0" parTransId="{22BCCDC8-2AC3-454F-A602-AE61431E53C8}" sibTransId="{5CE54EF5-8BE1-4A09-AB6A-30B1AA80CD5A}"/>
    <dgm:cxn modelId="{64A869F8-903B-4028-A5C8-DE155AEF0010}" type="presOf" srcId="{AEDD2FE3-FDBD-4FE6-8EC7-3055554646E9}" destId="{C42ACE04-DA4A-4606-8FB3-4F592A8576F9}" srcOrd="0" destOrd="0" presId="urn:microsoft.com/office/officeart/2005/8/layout/hierarchy3"/>
    <dgm:cxn modelId="{A61332FB-426D-4A42-8019-113603FAE4B8}" type="presOf" srcId="{96F11E90-AE0B-4A76-9FBD-5F53D1906114}" destId="{569A4978-92AA-42D8-9789-E6E9123BC41E}" srcOrd="0" destOrd="0" presId="urn:microsoft.com/office/officeart/2005/8/layout/hierarchy3"/>
    <dgm:cxn modelId="{5AAE0F90-460D-4A04-B169-F0853F92CDC7}" type="presParOf" srcId="{6AA7B582-FEA4-4354-90E2-D42BF946F2EC}" destId="{02014DD0-BA7E-4BEE-B5FE-5786555AC08C}" srcOrd="0" destOrd="0" presId="urn:microsoft.com/office/officeart/2005/8/layout/hierarchy3"/>
    <dgm:cxn modelId="{AA3B7EB6-AC05-4FDD-8107-DDF6837AD75F}" type="presParOf" srcId="{02014DD0-BA7E-4BEE-B5FE-5786555AC08C}" destId="{8A1F6C52-B5B5-417E-9283-811A7AD4EC9F}" srcOrd="0" destOrd="0" presId="urn:microsoft.com/office/officeart/2005/8/layout/hierarchy3"/>
    <dgm:cxn modelId="{9B4701C4-3964-44F4-9D05-76B4DB22D4B7}" type="presParOf" srcId="{8A1F6C52-B5B5-417E-9283-811A7AD4EC9F}" destId="{F494E986-2D55-44A4-B85C-DAB5240F89AF}" srcOrd="0" destOrd="0" presId="urn:microsoft.com/office/officeart/2005/8/layout/hierarchy3"/>
    <dgm:cxn modelId="{EFFC5331-8F38-422B-AF08-7069CA0D8B43}" type="presParOf" srcId="{8A1F6C52-B5B5-417E-9283-811A7AD4EC9F}" destId="{1F4A911B-EBCE-4D03-AF6F-990A96C85244}" srcOrd="1" destOrd="0" presId="urn:microsoft.com/office/officeart/2005/8/layout/hierarchy3"/>
    <dgm:cxn modelId="{74A315F8-254B-4D21-AC7D-BB287C2B00A1}" type="presParOf" srcId="{02014DD0-BA7E-4BEE-B5FE-5786555AC08C}" destId="{B823441B-1FC1-43F1-AB80-921AA9694110}" srcOrd="1" destOrd="0" presId="urn:microsoft.com/office/officeart/2005/8/layout/hierarchy3"/>
    <dgm:cxn modelId="{6A86AFAF-EB33-47BA-9E9E-E6CD80D94C88}" type="presParOf" srcId="{B823441B-1FC1-43F1-AB80-921AA9694110}" destId="{22B867D8-5EBA-4DCF-AF7C-B47891C055F8}" srcOrd="0" destOrd="0" presId="urn:microsoft.com/office/officeart/2005/8/layout/hierarchy3"/>
    <dgm:cxn modelId="{4F50280F-4496-4CF4-9F80-3F895F9F2502}" type="presParOf" srcId="{B823441B-1FC1-43F1-AB80-921AA9694110}" destId="{A3EAE1B5-D979-4E05-A050-DE9919025054}" srcOrd="1" destOrd="0" presId="urn:microsoft.com/office/officeart/2005/8/layout/hierarchy3"/>
    <dgm:cxn modelId="{464182CD-6710-4612-8CD1-B20CA65CBA7D}" type="presParOf" srcId="{B823441B-1FC1-43F1-AB80-921AA9694110}" destId="{ED166D4F-95C5-4386-87F0-19B01C25906A}" srcOrd="2" destOrd="0" presId="urn:microsoft.com/office/officeart/2005/8/layout/hierarchy3"/>
    <dgm:cxn modelId="{FC646105-226E-4825-ADF6-7D17786A93CF}" type="presParOf" srcId="{B823441B-1FC1-43F1-AB80-921AA9694110}" destId="{D05E804B-3F56-4B8F-A071-668A37290683}" srcOrd="3" destOrd="0" presId="urn:microsoft.com/office/officeart/2005/8/layout/hierarchy3"/>
    <dgm:cxn modelId="{F3C6E901-4BA5-4A37-A12B-F0AEF40B764E}" type="presParOf" srcId="{B823441B-1FC1-43F1-AB80-921AA9694110}" destId="{78CE5B37-F4C7-4AD4-BAC2-161CEDE718EE}" srcOrd="4" destOrd="0" presId="urn:microsoft.com/office/officeart/2005/8/layout/hierarchy3"/>
    <dgm:cxn modelId="{A6794016-AC7F-4879-AFD5-8C3C7873092A}" type="presParOf" srcId="{B823441B-1FC1-43F1-AB80-921AA9694110}" destId="{15989F53-50D7-41ED-B4C3-6EB01C908DC5}" srcOrd="5" destOrd="0" presId="urn:microsoft.com/office/officeart/2005/8/layout/hierarchy3"/>
    <dgm:cxn modelId="{C7683200-DA3E-4746-BC45-9FAAB6F92122}" type="presParOf" srcId="{B823441B-1FC1-43F1-AB80-921AA9694110}" destId="{8BE46D8E-DC99-46FC-B84C-B83BE152CE0E}" srcOrd="6" destOrd="0" presId="urn:microsoft.com/office/officeart/2005/8/layout/hierarchy3"/>
    <dgm:cxn modelId="{CA1AEDEE-6D47-4820-9F50-9967B29546E6}" type="presParOf" srcId="{B823441B-1FC1-43F1-AB80-921AA9694110}" destId="{8D817EB7-1762-46AE-B6A4-E70B755A02D6}" srcOrd="7" destOrd="0" presId="urn:microsoft.com/office/officeart/2005/8/layout/hierarchy3"/>
    <dgm:cxn modelId="{5E4F4F06-45EF-428E-BE8C-4A9FCDD9F67D}" type="presParOf" srcId="{6AA7B582-FEA4-4354-90E2-D42BF946F2EC}" destId="{A61AD1F3-4260-4DE8-B584-44451FF6D163}" srcOrd="1" destOrd="0" presId="urn:microsoft.com/office/officeart/2005/8/layout/hierarchy3"/>
    <dgm:cxn modelId="{52732A19-9199-4593-B851-B70BCB4A85F4}" type="presParOf" srcId="{A61AD1F3-4260-4DE8-B584-44451FF6D163}" destId="{9C95014A-112F-43C1-80C1-65D015EB6C01}" srcOrd="0" destOrd="0" presId="urn:microsoft.com/office/officeart/2005/8/layout/hierarchy3"/>
    <dgm:cxn modelId="{0F072DE2-47F0-4554-B2F2-9AA0785C5671}" type="presParOf" srcId="{9C95014A-112F-43C1-80C1-65D015EB6C01}" destId="{6A984A8F-8E92-4A88-A133-922651BE0458}" srcOrd="0" destOrd="0" presId="urn:microsoft.com/office/officeart/2005/8/layout/hierarchy3"/>
    <dgm:cxn modelId="{3D97A9B7-26DF-4B2F-9C50-1B4D74E5ECBA}" type="presParOf" srcId="{9C95014A-112F-43C1-80C1-65D015EB6C01}" destId="{A30DC079-EE62-475F-ACA2-64533BCB9CF0}" srcOrd="1" destOrd="0" presId="urn:microsoft.com/office/officeart/2005/8/layout/hierarchy3"/>
    <dgm:cxn modelId="{327CA8A7-18D3-4650-AA44-7F90FB056470}" type="presParOf" srcId="{A61AD1F3-4260-4DE8-B584-44451FF6D163}" destId="{5879982B-15D8-4D49-AF89-70D05D003A9C}" srcOrd="1" destOrd="0" presId="urn:microsoft.com/office/officeart/2005/8/layout/hierarchy3"/>
    <dgm:cxn modelId="{DEA95633-B278-4725-9C14-0E24D53F22C2}" type="presParOf" srcId="{5879982B-15D8-4D49-AF89-70D05D003A9C}" destId="{569A4978-92AA-42D8-9789-E6E9123BC41E}" srcOrd="0" destOrd="0" presId="urn:microsoft.com/office/officeart/2005/8/layout/hierarchy3"/>
    <dgm:cxn modelId="{350F7D3F-815C-4186-9675-2978742CF656}" type="presParOf" srcId="{5879982B-15D8-4D49-AF89-70D05D003A9C}" destId="{7D81AF82-5239-4A5F-A8CB-A986D0FCAE2E}" srcOrd="1" destOrd="0" presId="urn:microsoft.com/office/officeart/2005/8/layout/hierarchy3"/>
    <dgm:cxn modelId="{77ED75E3-8B9E-4BA8-9F84-AC65256F105A}" type="presParOf" srcId="{5879982B-15D8-4D49-AF89-70D05D003A9C}" destId="{C42ACE04-DA4A-4606-8FB3-4F592A8576F9}" srcOrd="2" destOrd="0" presId="urn:microsoft.com/office/officeart/2005/8/layout/hierarchy3"/>
    <dgm:cxn modelId="{D5EC7A09-CB1E-4BDA-A112-334F1E6DA478}" type="presParOf" srcId="{5879982B-15D8-4D49-AF89-70D05D003A9C}" destId="{968460A0-38B2-44A7-BD1D-4BAC53655366}" srcOrd="3" destOrd="0" presId="urn:microsoft.com/office/officeart/2005/8/layout/hierarchy3"/>
    <dgm:cxn modelId="{F647BE0A-3248-422B-9F63-72180BBCC410}" type="presParOf" srcId="{5879982B-15D8-4D49-AF89-70D05D003A9C}" destId="{7ECD9AA0-6E08-4D18-9E50-45238B27E177}" srcOrd="4" destOrd="0" presId="urn:microsoft.com/office/officeart/2005/8/layout/hierarchy3"/>
    <dgm:cxn modelId="{EEAA5586-76A1-4302-B757-8129863BA803}" type="presParOf" srcId="{5879982B-15D8-4D49-AF89-70D05D003A9C}" destId="{5174BC29-E6B7-4C5F-B7EE-2A0F49A91055}" srcOrd="5" destOrd="0" presId="urn:microsoft.com/office/officeart/2005/8/layout/hierarchy3"/>
    <dgm:cxn modelId="{449A67DC-EC77-43FB-91BB-7644B75D1C68}" type="presParOf" srcId="{5879982B-15D8-4D49-AF89-70D05D003A9C}" destId="{6C5A97C2-0350-4BD1-84E3-4B41A5049F24}" srcOrd="6" destOrd="0" presId="urn:microsoft.com/office/officeart/2005/8/layout/hierarchy3"/>
    <dgm:cxn modelId="{0BC99B09-9F84-4740-8DCA-C2221A7B8B49}" type="presParOf" srcId="{5879982B-15D8-4D49-AF89-70D05D003A9C}" destId="{B085733A-89BC-430C-B667-1E2646A7ADCF}" srcOrd="7" destOrd="0" presId="urn:microsoft.com/office/officeart/2005/8/layout/hierarchy3"/>
    <dgm:cxn modelId="{45AA6C07-1A24-40C5-A4C6-F3E830C493AD}" type="presParOf" srcId="{6AA7B582-FEA4-4354-90E2-D42BF946F2EC}" destId="{B99E4833-DD1E-4D60-A08C-EAC616801550}" srcOrd="2" destOrd="0" presId="urn:microsoft.com/office/officeart/2005/8/layout/hierarchy3"/>
    <dgm:cxn modelId="{23B129EA-D0EE-490B-9044-0235608A93EC}" type="presParOf" srcId="{B99E4833-DD1E-4D60-A08C-EAC616801550}" destId="{B993677E-4A58-4B8A-876F-D81B9F040990}" srcOrd="0" destOrd="0" presId="urn:microsoft.com/office/officeart/2005/8/layout/hierarchy3"/>
    <dgm:cxn modelId="{C10D1FCB-B749-4919-A185-D6C0856F9CAA}" type="presParOf" srcId="{B993677E-4A58-4B8A-876F-D81B9F040990}" destId="{50016093-5FAF-43D9-949D-B8AA4ACCA721}" srcOrd="0" destOrd="0" presId="urn:microsoft.com/office/officeart/2005/8/layout/hierarchy3"/>
    <dgm:cxn modelId="{13DB69BF-CE99-49B5-BC59-29D4DBA5C97E}" type="presParOf" srcId="{B993677E-4A58-4B8A-876F-D81B9F040990}" destId="{28F36ACD-2B99-490C-AE5D-8D300C92C493}" srcOrd="1" destOrd="0" presId="urn:microsoft.com/office/officeart/2005/8/layout/hierarchy3"/>
    <dgm:cxn modelId="{AD0010AF-03F1-4088-ACA5-2FA2D8CB29DC}" type="presParOf" srcId="{B99E4833-DD1E-4D60-A08C-EAC616801550}" destId="{32038BF6-F6BE-4677-B85B-2E943261C72A}" srcOrd="1" destOrd="0" presId="urn:microsoft.com/office/officeart/2005/8/layout/hierarchy3"/>
    <dgm:cxn modelId="{54E0297B-008F-4360-A160-A89EECCAD7C7}" type="presParOf" srcId="{32038BF6-F6BE-4677-B85B-2E943261C72A}" destId="{A17165DA-912A-4E0D-BEF3-980892A898C6}" srcOrd="0" destOrd="0" presId="urn:microsoft.com/office/officeart/2005/8/layout/hierarchy3"/>
    <dgm:cxn modelId="{6BE57D80-EF79-47BF-98DA-E4518A0804A7}" type="presParOf" srcId="{32038BF6-F6BE-4677-B85B-2E943261C72A}" destId="{E9B59ADD-087F-4259-8C4F-BCD01245733F}" srcOrd="1" destOrd="0" presId="urn:microsoft.com/office/officeart/2005/8/layout/hierarchy3"/>
    <dgm:cxn modelId="{BACCF6F9-DBB3-43FC-A248-488698D77634}" type="presParOf" srcId="{32038BF6-F6BE-4677-B85B-2E943261C72A}" destId="{20D5753C-A3C5-476C-9B71-BA358A08B751}" srcOrd="2" destOrd="0" presId="urn:microsoft.com/office/officeart/2005/8/layout/hierarchy3"/>
    <dgm:cxn modelId="{6FBF52FA-DEB3-4CC8-9AF7-81765C55DAAB}" type="presParOf" srcId="{32038BF6-F6BE-4677-B85B-2E943261C72A}" destId="{AA6E1926-543F-4442-8F3D-D694E389107F}" srcOrd="3" destOrd="0" presId="urn:microsoft.com/office/officeart/2005/8/layout/hierarchy3"/>
    <dgm:cxn modelId="{4731A527-B7CB-47B3-9950-658E6CF94C01}" type="presParOf" srcId="{32038BF6-F6BE-4677-B85B-2E943261C72A}" destId="{A52CFAE6-9EA9-4ACA-835E-EBAE21B02131}" srcOrd="4" destOrd="0" presId="urn:microsoft.com/office/officeart/2005/8/layout/hierarchy3"/>
    <dgm:cxn modelId="{C8AA8EC7-7B9E-4646-AB22-CEFDBF910658}" type="presParOf" srcId="{32038BF6-F6BE-4677-B85B-2E943261C72A}" destId="{0F7500CC-B99A-4021-B6AE-DD4EFCB1F053}" srcOrd="5" destOrd="0" presId="urn:microsoft.com/office/officeart/2005/8/layout/hierarchy3"/>
    <dgm:cxn modelId="{7495A06A-5A51-4B52-BEC7-5EB9944C02ED}" type="presParOf" srcId="{6AA7B582-FEA4-4354-90E2-D42BF946F2EC}" destId="{543B46E4-0C8D-4F0D-A837-78AD26D51F8F}" srcOrd="3" destOrd="0" presId="urn:microsoft.com/office/officeart/2005/8/layout/hierarchy3"/>
    <dgm:cxn modelId="{19CFFDFA-4AC1-4B26-9CE8-EBC7E19754F8}" type="presParOf" srcId="{543B46E4-0C8D-4F0D-A837-78AD26D51F8F}" destId="{53F9B12B-7CB4-4D0F-9DBE-7C009EBF7ADF}" srcOrd="0" destOrd="0" presId="urn:microsoft.com/office/officeart/2005/8/layout/hierarchy3"/>
    <dgm:cxn modelId="{D5A461AF-C08A-4E35-979B-96C1122A7A4D}" type="presParOf" srcId="{53F9B12B-7CB4-4D0F-9DBE-7C009EBF7ADF}" destId="{5BB78377-F1DE-491C-BCBF-A9F6BA400F94}" srcOrd="0" destOrd="0" presId="urn:microsoft.com/office/officeart/2005/8/layout/hierarchy3"/>
    <dgm:cxn modelId="{15799FDD-8C9D-485C-AB67-3A29C88340E8}" type="presParOf" srcId="{53F9B12B-7CB4-4D0F-9DBE-7C009EBF7ADF}" destId="{46D80D2D-D37E-456C-9D6A-F83DE2FFA526}" srcOrd="1" destOrd="0" presId="urn:microsoft.com/office/officeart/2005/8/layout/hierarchy3"/>
    <dgm:cxn modelId="{41B255D1-688E-422E-9DBA-4B004EA70471}" type="presParOf" srcId="{543B46E4-0C8D-4F0D-A837-78AD26D51F8F}" destId="{AC7B4265-F231-4A35-B915-F29B89503026}" srcOrd="1" destOrd="0" presId="urn:microsoft.com/office/officeart/2005/8/layout/hierarchy3"/>
    <dgm:cxn modelId="{A642B019-FC59-41DD-9006-1FA32ABD9D44}" type="presParOf" srcId="{AC7B4265-F231-4A35-B915-F29B89503026}" destId="{B52EAF91-1DD4-4FD0-AEE1-738FD3F32289}" srcOrd="0" destOrd="0" presId="urn:microsoft.com/office/officeart/2005/8/layout/hierarchy3"/>
    <dgm:cxn modelId="{0E2693DE-41CA-40A3-8257-8C1EA2E4B437}" type="presParOf" srcId="{AC7B4265-F231-4A35-B915-F29B89503026}" destId="{EE85F62A-4343-493B-A794-CDC3CC87B3BC}" srcOrd="1" destOrd="0" presId="urn:microsoft.com/office/officeart/2005/8/layout/hierarchy3"/>
    <dgm:cxn modelId="{1EE54765-3735-4380-80C1-D7B916362F27}" type="presParOf" srcId="{AC7B4265-F231-4A35-B915-F29B89503026}" destId="{93EFCDB7-85BA-4C7C-925E-F0C9FB737264}" srcOrd="2" destOrd="0" presId="urn:microsoft.com/office/officeart/2005/8/layout/hierarchy3"/>
    <dgm:cxn modelId="{21CF9982-2E1F-40C3-BCF0-5917E8D225A4}" type="presParOf" srcId="{AC7B4265-F231-4A35-B915-F29B89503026}" destId="{85F78D50-E393-491E-9F2C-6E7535FE929D}" srcOrd="3" destOrd="0" presId="urn:microsoft.com/office/officeart/2005/8/layout/hierarchy3"/>
    <dgm:cxn modelId="{3033BC78-0CEB-417C-B578-972FAF50D3D9}" type="presParOf" srcId="{AC7B4265-F231-4A35-B915-F29B89503026}" destId="{24762AEC-D6AD-45BB-A128-216FF7E6AEAB}" srcOrd="4" destOrd="0" presId="urn:microsoft.com/office/officeart/2005/8/layout/hierarchy3"/>
    <dgm:cxn modelId="{E919B432-5957-4A59-B091-9FD3E0E78D4E}" type="presParOf" srcId="{AC7B4265-F231-4A35-B915-F29B89503026}" destId="{807381A0-FC2A-4375-AB0C-78F2421F4F72}" srcOrd="5" destOrd="0" presId="urn:microsoft.com/office/officeart/2005/8/layout/hierarchy3"/>
    <dgm:cxn modelId="{A8B629EE-2918-424A-80C9-F74461BAB01E}" type="presParOf" srcId="{AC7B4265-F231-4A35-B915-F29B89503026}" destId="{EBEF5D35-F98C-4221-BA05-9E4922E4CE7A}" srcOrd="6" destOrd="0" presId="urn:microsoft.com/office/officeart/2005/8/layout/hierarchy3"/>
    <dgm:cxn modelId="{A3F4E54F-3AEA-4F9F-BB46-774981DA7AAA}" type="presParOf" srcId="{AC7B4265-F231-4A35-B915-F29B89503026}" destId="{77D74684-1DD2-426B-BC89-C11E5258D461}" srcOrd="7" destOrd="0" presId="urn:microsoft.com/office/officeart/2005/8/layout/hierarchy3"/>
    <dgm:cxn modelId="{0F94E9FF-9139-45A3-BDF7-BDE80EFF7B90}" type="presParOf" srcId="{AC7B4265-F231-4A35-B915-F29B89503026}" destId="{BBEA1E66-FBB1-46BB-856E-BAFBAD417932}" srcOrd="8" destOrd="0" presId="urn:microsoft.com/office/officeart/2005/8/layout/hierarchy3"/>
    <dgm:cxn modelId="{9604DB87-CBBF-46C7-86BE-5186948DBFCC}" type="presParOf" srcId="{AC7B4265-F231-4A35-B915-F29B89503026}" destId="{C93FB406-1D2D-4B67-959E-F6313EBE5F37}" srcOrd="9"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072B08-867E-4762-9E74-2E47101F7A74}" type="doc">
      <dgm:prSet loTypeId="urn:microsoft.com/office/officeart/2005/8/layout/hList6" loCatId="list" qsTypeId="urn:microsoft.com/office/officeart/2005/8/quickstyle/simple5" qsCatId="simple" csTypeId="urn:microsoft.com/office/officeart/2005/8/colors/colorful3" csCatId="colorful" phldr="1"/>
      <dgm:spPr/>
      <dgm:t>
        <a:bodyPr/>
        <a:lstStyle/>
        <a:p>
          <a:endParaRPr lang="tr-TR"/>
        </a:p>
      </dgm:t>
    </dgm:pt>
    <dgm:pt modelId="{301E5E21-8277-4641-9DDC-481FF7F519F8}">
      <dgm:prSet custT="1"/>
      <dgm:spPr/>
      <dgm:t>
        <a:bodyPr/>
        <a:lstStyle/>
        <a:p>
          <a:r>
            <a:rPr lang="tr-TR" sz="2400" b="1" u="sng" strike="noStrike" spc="-1" dirty="0">
              <a:uFill>
                <a:solidFill>
                  <a:srgbClr val="FFFFFF"/>
                </a:solidFill>
              </a:uFill>
              <a:latin typeface="Calibri"/>
            </a:rPr>
            <a:t>VERGİ ve VERGİ CEZALARI</a:t>
          </a:r>
          <a:endParaRPr lang="tr-TR" sz="2400" b="0" strike="noStrike" spc="-1" dirty="0">
            <a:uFill>
              <a:solidFill>
                <a:srgbClr val="FFFFFF"/>
              </a:solidFill>
            </a:uFill>
            <a:latin typeface="Arial"/>
          </a:endParaRPr>
        </a:p>
      </dgm:t>
    </dgm:pt>
    <dgm:pt modelId="{3E2734EF-D40C-4CBF-A8CA-D076DFF6B788}" type="parTrans" cxnId="{6CF969A9-16E5-4835-8E9D-5F0948D43078}">
      <dgm:prSet/>
      <dgm:spPr/>
      <dgm:t>
        <a:bodyPr/>
        <a:lstStyle/>
        <a:p>
          <a:endParaRPr lang="tr-TR"/>
        </a:p>
      </dgm:t>
    </dgm:pt>
    <dgm:pt modelId="{A808DC56-11B6-4B0C-93A6-9A212E4D55A2}" type="sibTrans" cxnId="{6CF969A9-16E5-4835-8E9D-5F0948D43078}">
      <dgm:prSet/>
      <dgm:spPr/>
      <dgm:t>
        <a:bodyPr/>
        <a:lstStyle/>
        <a:p>
          <a:endParaRPr lang="tr-TR"/>
        </a:p>
      </dgm:t>
    </dgm:pt>
    <dgm:pt modelId="{554A0C20-907A-404C-9706-79E0DA466A48}">
      <dgm:prSet custT="1"/>
      <dgm:spPr/>
      <dgm:t>
        <a:bodyPr/>
        <a:lstStyle/>
        <a:p>
          <a:r>
            <a:rPr lang="tr-TR" sz="1400" b="1" strike="noStrike" spc="-1" dirty="0">
              <a:uFill>
                <a:solidFill>
                  <a:srgbClr val="FFFFFF"/>
                </a:solidFill>
              </a:uFill>
              <a:latin typeface="Calibri"/>
            </a:rPr>
            <a:t>Gelir Vergisi</a:t>
          </a:r>
          <a:endParaRPr lang="tr-TR" sz="1400" b="0" strike="noStrike" spc="-1" dirty="0">
            <a:uFill>
              <a:solidFill>
                <a:srgbClr val="FFFFFF"/>
              </a:solidFill>
            </a:uFill>
            <a:latin typeface="Arial"/>
          </a:endParaRPr>
        </a:p>
      </dgm:t>
    </dgm:pt>
    <dgm:pt modelId="{9178679D-1A53-4DB0-90F6-4C933D7928BD}" type="parTrans" cxnId="{45E25DCD-B5A9-4BEC-A8EF-5CC08F456D08}">
      <dgm:prSet/>
      <dgm:spPr/>
      <dgm:t>
        <a:bodyPr/>
        <a:lstStyle/>
        <a:p>
          <a:endParaRPr lang="tr-TR"/>
        </a:p>
      </dgm:t>
    </dgm:pt>
    <dgm:pt modelId="{47D57760-EA58-42D3-BEBE-D0A6359FD99A}" type="sibTrans" cxnId="{45E25DCD-B5A9-4BEC-A8EF-5CC08F456D08}">
      <dgm:prSet/>
      <dgm:spPr/>
      <dgm:t>
        <a:bodyPr/>
        <a:lstStyle/>
        <a:p>
          <a:endParaRPr lang="tr-TR"/>
        </a:p>
      </dgm:t>
    </dgm:pt>
    <dgm:pt modelId="{63A31ADB-066D-404E-AFE0-C994D2E9043C}">
      <dgm:prSet custT="1"/>
      <dgm:spPr/>
      <dgm:t>
        <a:bodyPr/>
        <a:lstStyle/>
        <a:p>
          <a:r>
            <a:rPr lang="tr-TR" sz="1400" b="1" strike="noStrike" spc="-1">
              <a:uFill>
                <a:solidFill>
                  <a:srgbClr val="FFFFFF"/>
                </a:solidFill>
              </a:uFill>
              <a:latin typeface="Calibri"/>
            </a:rPr>
            <a:t>Kurumlar Vergisi</a:t>
          </a:r>
          <a:endParaRPr lang="tr-TR" sz="1400" b="0" strike="noStrike" spc="-1" dirty="0">
            <a:uFill>
              <a:solidFill>
                <a:srgbClr val="FFFFFF"/>
              </a:solidFill>
            </a:uFill>
            <a:latin typeface="Arial"/>
          </a:endParaRPr>
        </a:p>
      </dgm:t>
    </dgm:pt>
    <dgm:pt modelId="{294C26FF-DF87-49F8-9B9C-21A965B43D3D}" type="parTrans" cxnId="{1C0D28DA-8DCF-447A-B6B5-FF49E13242FB}">
      <dgm:prSet/>
      <dgm:spPr/>
      <dgm:t>
        <a:bodyPr/>
        <a:lstStyle/>
        <a:p>
          <a:endParaRPr lang="tr-TR"/>
        </a:p>
      </dgm:t>
    </dgm:pt>
    <dgm:pt modelId="{B9CBFA24-7619-40B0-9446-98CF521B4D8F}" type="sibTrans" cxnId="{1C0D28DA-8DCF-447A-B6B5-FF49E13242FB}">
      <dgm:prSet/>
      <dgm:spPr/>
      <dgm:t>
        <a:bodyPr/>
        <a:lstStyle/>
        <a:p>
          <a:endParaRPr lang="tr-TR"/>
        </a:p>
      </dgm:t>
    </dgm:pt>
    <dgm:pt modelId="{2D44013C-5F55-4368-898C-55FBDECEF1CB}">
      <dgm:prSet custT="1"/>
      <dgm:spPr/>
      <dgm:t>
        <a:bodyPr/>
        <a:lstStyle/>
        <a:p>
          <a:r>
            <a:rPr lang="tr-TR" sz="1400" b="1" strike="noStrike" spc="-1" dirty="0">
              <a:uFill>
                <a:solidFill>
                  <a:srgbClr val="FFFFFF"/>
                </a:solidFill>
              </a:uFill>
              <a:latin typeface="Calibri"/>
            </a:rPr>
            <a:t>Katma Değer Vergisi</a:t>
          </a:r>
          <a:endParaRPr lang="tr-TR" sz="1400" b="0" strike="noStrike" spc="-1" dirty="0">
            <a:uFill>
              <a:solidFill>
                <a:srgbClr val="FFFFFF"/>
              </a:solidFill>
            </a:uFill>
            <a:latin typeface="Arial"/>
          </a:endParaRPr>
        </a:p>
      </dgm:t>
    </dgm:pt>
    <dgm:pt modelId="{4B3C7793-8DF0-4610-8F05-040E7EAE415F}" type="parTrans" cxnId="{77AE3538-10EB-4CD9-BE55-1EE5EBB4CCA3}">
      <dgm:prSet/>
      <dgm:spPr/>
      <dgm:t>
        <a:bodyPr/>
        <a:lstStyle/>
        <a:p>
          <a:endParaRPr lang="tr-TR"/>
        </a:p>
      </dgm:t>
    </dgm:pt>
    <dgm:pt modelId="{772EA89A-AF90-417B-89C8-D59CD77468F6}" type="sibTrans" cxnId="{77AE3538-10EB-4CD9-BE55-1EE5EBB4CCA3}">
      <dgm:prSet/>
      <dgm:spPr/>
      <dgm:t>
        <a:bodyPr/>
        <a:lstStyle/>
        <a:p>
          <a:endParaRPr lang="tr-TR"/>
        </a:p>
      </dgm:t>
    </dgm:pt>
    <dgm:pt modelId="{C51C9D98-9FF3-48FA-B345-1F3541EB28B7}">
      <dgm:prSet custT="1"/>
      <dgm:spPr/>
      <dgm:t>
        <a:bodyPr/>
        <a:lstStyle/>
        <a:p>
          <a:r>
            <a:rPr lang="tr-TR" sz="1400" b="1" strike="noStrike" spc="-1" dirty="0">
              <a:uFill>
                <a:solidFill>
                  <a:srgbClr val="FFFFFF"/>
                </a:solidFill>
              </a:uFill>
              <a:latin typeface="Calibri"/>
            </a:rPr>
            <a:t>Özel Tüketim Vergisi</a:t>
          </a:r>
          <a:endParaRPr lang="tr-TR" sz="1400" b="0" strike="noStrike" spc="-1" dirty="0">
            <a:uFill>
              <a:solidFill>
                <a:srgbClr val="FFFFFF"/>
              </a:solidFill>
            </a:uFill>
            <a:latin typeface="Arial"/>
          </a:endParaRPr>
        </a:p>
      </dgm:t>
    </dgm:pt>
    <dgm:pt modelId="{3703E583-10F4-415A-B35B-E4BD593368FD}" type="parTrans" cxnId="{DFB77468-2135-494C-B93E-DAC71802448E}">
      <dgm:prSet/>
      <dgm:spPr/>
      <dgm:t>
        <a:bodyPr/>
        <a:lstStyle/>
        <a:p>
          <a:endParaRPr lang="tr-TR"/>
        </a:p>
      </dgm:t>
    </dgm:pt>
    <dgm:pt modelId="{2173CF0E-891F-44C7-BA2D-98B90A10B079}" type="sibTrans" cxnId="{DFB77468-2135-494C-B93E-DAC71802448E}">
      <dgm:prSet/>
      <dgm:spPr/>
      <dgm:t>
        <a:bodyPr/>
        <a:lstStyle/>
        <a:p>
          <a:endParaRPr lang="tr-TR"/>
        </a:p>
      </dgm:t>
    </dgm:pt>
    <dgm:pt modelId="{346A6F0A-A173-48DB-BD13-6BDD523FE4AD}">
      <dgm:prSet custT="1"/>
      <dgm:spPr/>
      <dgm:t>
        <a:bodyPr/>
        <a:lstStyle/>
        <a:p>
          <a:r>
            <a:rPr lang="tr-TR" sz="1400" b="1" strike="noStrike" spc="-1" dirty="0">
              <a:uFill>
                <a:solidFill>
                  <a:srgbClr val="FFFFFF"/>
                </a:solidFill>
              </a:uFill>
              <a:latin typeface="Calibri"/>
            </a:rPr>
            <a:t>Motorlu Taşıtlar Vergisi</a:t>
          </a:r>
          <a:endParaRPr lang="tr-TR" sz="1400" b="0" strike="noStrike" spc="-1" dirty="0">
            <a:uFill>
              <a:solidFill>
                <a:srgbClr val="FFFFFF"/>
              </a:solidFill>
            </a:uFill>
            <a:latin typeface="Arial"/>
          </a:endParaRPr>
        </a:p>
      </dgm:t>
    </dgm:pt>
    <dgm:pt modelId="{72C5F1DE-56D4-4054-8F99-1F12F3AF4EBA}" type="parTrans" cxnId="{E7429BD4-A8E2-4A27-98F3-FAFBA26D9F15}">
      <dgm:prSet/>
      <dgm:spPr/>
      <dgm:t>
        <a:bodyPr/>
        <a:lstStyle/>
        <a:p>
          <a:endParaRPr lang="tr-TR"/>
        </a:p>
      </dgm:t>
    </dgm:pt>
    <dgm:pt modelId="{7A0A921E-9228-490D-8B81-44E77574A969}" type="sibTrans" cxnId="{E7429BD4-A8E2-4A27-98F3-FAFBA26D9F15}">
      <dgm:prSet/>
      <dgm:spPr/>
      <dgm:t>
        <a:bodyPr/>
        <a:lstStyle/>
        <a:p>
          <a:endParaRPr lang="tr-TR"/>
        </a:p>
      </dgm:t>
    </dgm:pt>
    <dgm:pt modelId="{FED65699-A60E-4CAD-BA82-3685A0D4143D}">
      <dgm:prSet custT="1"/>
      <dgm:spPr/>
      <dgm:t>
        <a:bodyPr/>
        <a:lstStyle/>
        <a:p>
          <a:r>
            <a:rPr lang="tr-TR" sz="1400" b="1" strike="noStrike" spc="-1">
              <a:uFill>
                <a:solidFill>
                  <a:srgbClr val="FFFFFF"/>
                </a:solidFill>
              </a:uFill>
              <a:latin typeface="Calibri"/>
            </a:rPr>
            <a:t>Emlak Vergisi</a:t>
          </a:r>
          <a:endParaRPr lang="tr-TR" sz="1400" b="0" strike="noStrike" spc="-1" dirty="0">
            <a:uFill>
              <a:solidFill>
                <a:srgbClr val="FFFFFF"/>
              </a:solidFill>
            </a:uFill>
            <a:latin typeface="Arial"/>
          </a:endParaRPr>
        </a:p>
      </dgm:t>
    </dgm:pt>
    <dgm:pt modelId="{38E646A7-C148-49E4-9E18-943161AC8944}" type="parTrans" cxnId="{C4A50D9A-A8D2-4F79-95C2-A437D23C9E2F}">
      <dgm:prSet/>
      <dgm:spPr/>
      <dgm:t>
        <a:bodyPr/>
        <a:lstStyle/>
        <a:p>
          <a:endParaRPr lang="tr-TR"/>
        </a:p>
      </dgm:t>
    </dgm:pt>
    <dgm:pt modelId="{6C772694-1AB6-4C68-A987-37F55E688F2E}" type="sibTrans" cxnId="{C4A50D9A-A8D2-4F79-95C2-A437D23C9E2F}">
      <dgm:prSet/>
      <dgm:spPr/>
      <dgm:t>
        <a:bodyPr/>
        <a:lstStyle/>
        <a:p>
          <a:endParaRPr lang="tr-TR"/>
        </a:p>
      </dgm:t>
    </dgm:pt>
    <dgm:pt modelId="{6EEF73E8-DECD-40B0-92DB-CD8A6B595E6B}">
      <dgm:prSet custT="1"/>
      <dgm:spPr/>
      <dgm:t>
        <a:bodyPr/>
        <a:lstStyle/>
        <a:p>
          <a:r>
            <a:rPr lang="tr-TR" sz="1400" b="1" strike="noStrike" spc="-1" dirty="0">
              <a:uFill>
                <a:solidFill>
                  <a:srgbClr val="FFFFFF"/>
                </a:solidFill>
              </a:uFill>
              <a:latin typeface="Calibri"/>
            </a:rPr>
            <a:t>Çevre Temizlik Vergisi</a:t>
          </a:r>
          <a:endParaRPr lang="tr-TR" sz="1400" b="0" strike="noStrike" spc="-1" dirty="0">
            <a:uFill>
              <a:solidFill>
                <a:srgbClr val="FFFFFF"/>
              </a:solidFill>
            </a:uFill>
            <a:latin typeface="Arial"/>
          </a:endParaRPr>
        </a:p>
      </dgm:t>
    </dgm:pt>
    <dgm:pt modelId="{C4701BFB-3CF7-49E9-9BEB-EBCFBE0D5AA5}" type="parTrans" cxnId="{018CDDD4-83CB-43E1-BD42-E19EBAEB9F75}">
      <dgm:prSet/>
      <dgm:spPr/>
      <dgm:t>
        <a:bodyPr/>
        <a:lstStyle/>
        <a:p>
          <a:endParaRPr lang="tr-TR"/>
        </a:p>
      </dgm:t>
    </dgm:pt>
    <dgm:pt modelId="{5F58ACCA-935B-485A-8D51-E26A9A57AC06}" type="sibTrans" cxnId="{018CDDD4-83CB-43E1-BD42-E19EBAEB9F75}">
      <dgm:prSet/>
      <dgm:spPr/>
      <dgm:t>
        <a:bodyPr/>
        <a:lstStyle/>
        <a:p>
          <a:endParaRPr lang="tr-TR"/>
        </a:p>
      </dgm:t>
    </dgm:pt>
    <dgm:pt modelId="{7AD3013B-EB76-4421-BBEE-4BA128BB4292}">
      <dgm:prSet custT="1"/>
      <dgm:spPr/>
      <dgm:t>
        <a:bodyPr/>
        <a:lstStyle/>
        <a:p>
          <a:r>
            <a:rPr lang="tr-TR" sz="1400" b="1" strike="noStrike" spc="-1">
              <a:uFill>
                <a:solidFill>
                  <a:srgbClr val="FFFFFF"/>
                </a:solidFill>
              </a:uFill>
              <a:latin typeface="Calibri"/>
            </a:rPr>
            <a:t>Gümrük Vergisi</a:t>
          </a:r>
          <a:endParaRPr lang="tr-TR" sz="1400" b="0" strike="noStrike" spc="-1" dirty="0">
            <a:uFill>
              <a:solidFill>
                <a:srgbClr val="FFFFFF"/>
              </a:solidFill>
            </a:uFill>
            <a:latin typeface="Arial"/>
          </a:endParaRPr>
        </a:p>
      </dgm:t>
    </dgm:pt>
    <dgm:pt modelId="{CF064064-0649-4AFE-82F5-CE58C032A02A}" type="parTrans" cxnId="{F28B6FDB-DEF5-482A-99B5-383089E10BA8}">
      <dgm:prSet/>
      <dgm:spPr/>
      <dgm:t>
        <a:bodyPr/>
        <a:lstStyle/>
        <a:p>
          <a:endParaRPr lang="tr-TR"/>
        </a:p>
      </dgm:t>
    </dgm:pt>
    <dgm:pt modelId="{DA4068AF-FF35-4839-B3A7-497DA81EF2D0}" type="sibTrans" cxnId="{F28B6FDB-DEF5-482A-99B5-383089E10BA8}">
      <dgm:prSet/>
      <dgm:spPr/>
      <dgm:t>
        <a:bodyPr/>
        <a:lstStyle/>
        <a:p>
          <a:endParaRPr lang="tr-TR"/>
        </a:p>
      </dgm:t>
    </dgm:pt>
    <dgm:pt modelId="{1E622591-EB18-4755-8FA7-FE9E2FB0F0ED}">
      <dgm:prSet custT="1"/>
      <dgm:spPr/>
      <dgm:t>
        <a:bodyPr/>
        <a:lstStyle/>
        <a:p>
          <a:r>
            <a:rPr lang="tr-TR" sz="1400" b="1" strike="noStrike" spc="-1" dirty="0">
              <a:uFill>
                <a:solidFill>
                  <a:srgbClr val="FFFFFF"/>
                </a:solidFill>
              </a:uFill>
              <a:latin typeface="Calibri"/>
            </a:rPr>
            <a:t>Diğer Vergiler</a:t>
          </a:r>
          <a:endParaRPr lang="tr-TR" sz="1400" b="0" strike="noStrike" spc="-1" dirty="0">
            <a:uFill>
              <a:solidFill>
                <a:srgbClr val="FFFFFF"/>
              </a:solidFill>
            </a:uFill>
            <a:latin typeface="Arial"/>
          </a:endParaRPr>
        </a:p>
      </dgm:t>
    </dgm:pt>
    <dgm:pt modelId="{A2CA5B91-6DD1-4401-A8F0-59DFAB52632D}" type="parTrans" cxnId="{FC2AC84C-2F8B-40CE-B851-7DF1B3BA8822}">
      <dgm:prSet/>
      <dgm:spPr/>
      <dgm:t>
        <a:bodyPr/>
        <a:lstStyle/>
        <a:p>
          <a:endParaRPr lang="tr-TR"/>
        </a:p>
      </dgm:t>
    </dgm:pt>
    <dgm:pt modelId="{C721F431-32C9-4D55-9F13-9C643C1AF6C2}" type="sibTrans" cxnId="{FC2AC84C-2F8B-40CE-B851-7DF1B3BA8822}">
      <dgm:prSet/>
      <dgm:spPr/>
      <dgm:t>
        <a:bodyPr/>
        <a:lstStyle/>
        <a:p>
          <a:endParaRPr lang="tr-TR"/>
        </a:p>
      </dgm:t>
    </dgm:pt>
    <dgm:pt modelId="{61D1340D-D5C5-4AF9-83C7-C0E1AFF7FBFA}">
      <dgm:prSet custT="1"/>
      <dgm:spPr/>
      <dgm:t>
        <a:bodyPr/>
        <a:lstStyle/>
        <a:p>
          <a:r>
            <a:rPr lang="tr-TR" sz="1400" b="1" strike="noStrike" spc="-1" dirty="0">
              <a:uFill>
                <a:solidFill>
                  <a:srgbClr val="FFFFFF"/>
                </a:solidFill>
              </a:uFill>
              <a:latin typeface="Calibri"/>
            </a:rPr>
            <a:t>Vergi cezaları, faizleri ve gecikme zamları</a:t>
          </a:r>
          <a:endParaRPr lang="tr-TR" sz="1400" b="0" strike="noStrike" spc="-1" dirty="0">
            <a:uFill>
              <a:solidFill>
                <a:srgbClr val="FFFFFF"/>
              </a:solidFill>
            </a:uFill>
            <a:latin typeface="Arial"/>
          </a:endParaRPr>
        </a:p>
      </dgm:t>
    </dgm:pt>
    <dgm:pt modelId="{28AD8F8B-B023-458D-8E0C-CCE2947FCE7F}" type="parTrans" cxnId="{E46A0B0E-EE8C-4708-B322-51D971EF93CF}">
      <dgm:prSet/>
      <dgm:spPr/>
      <dgm:t>
        <a:bodyPr/>
        <a:lstStyle/>
        <a:p>
          <a:endParaRPr lang="tr-TR"/>
        </a:p>
      </dgm:t>
    </dgm:pt>
    <dgm:pt modelId="{C70FF9A8-1EF4-478B-8E68-DE53CE79E5B4}" type="sibTrans" cxnId="{E46A0B0E-EE8C-4708-B322-51D971EF93CF}">
      <dgm:prSet/>
      <dgm:spPr/>
      <dgm:t>
        <a:bodyPr/>
        <a:lstStyle/>
        <a:p>
          <a:endParaRPr lang="tr-TR"/>
        </a:p>
      </dgm:t>
    </dgm:pt>
    <dgm:pt modelId="{22B21B2B-5FF8-40E4-9F17-2514C4959E8B}">
      <dgm:prSet custT="1"/>
      <dgm:spPr/>
      <dgm:t>
        <a:bodyPr/>
        <a:lstStyle/>
        <a:p>
          <a:r>
            <a:rPr lang="tr-TR" sz="1400" b="1" strike="noStrike" spc="-1" dirty="0">
              <a:uFill>
                <a:solidFill>
                  <a:srgbClr val="FFFFFF"/>
                </a:solidFill>
              </a:uFill>
              <a:latin typeface="Calibri"/>
            </a:rPr>
            <a:t>Gümrük idari para cezaları</a:t>
          </a:r>
          <a:endParaRPr lang="tr-TR" sz="1400" b="0" strike="noStrike" spc="-1" dirty="0">
            <a:uFill>
              <a:solidFill>
                <a:srgbClr val="FFFFFF"/>
              </a:solidFill>
            </a:uFill>
            <a:latin typeface="Arial"/>
          </a:endParaRPr>
        </a:p>
      </dgm:t>
    </dgm:pt>
    <dgm:pt modelId="{327E9897-4027-4F52-93D2-2AF592F8837F}" type="parTrans" cxnId="{B613D9C0-81DA-47A5-B963-E0BE1DA53D8A}">
      <dgm:prSet/>
      <dgm:spPr/>
      <dgm:t>
        <a:bodyPr/>
        <a:lstStyle/>
        <a:p>
          <a:endParaRPr lang="tr-TR"/>
        </a:p>
      </dgm:t>
    </dgm:pt>
    <dgm:pt modelId="{EFBAF7F7-9769-4CA4-91BC-3E59DF05799A}" type="sibTrans" cxnId="{B613D9C0-81DA-47A5-B963-E0BE1DA53D8A}">
      <dgm:prSet/>
      <dgm:spPr/>
      <dgm:t>
        <a:bodyPr/>
        <a:lstStyle/>
        <a:p>
          <a:endParaRPr lang="tr-TR"/>
        </a:p>
      </dgm:t>
    </dgm:pt>
    <dgm:pt modelId="{BEF5EA45-238E-42EF-ADBD-43A9AA0F80F4}">
      <dgm:prSet custT="1"/>
      <dgm:spPr/>
      <dgm:t>
        <a:bodyPr/>
        <a:lstStyle/>
        <a:p>
          <a:r>
            <a:rPr lang="tr-TR" sz="2400" b="1" u="sng" strike="noStrike" spc="-1" dirty="0">
              <a:uFill>
                <a:solidFill>
                  <a:srgbClr val="FFFFFF"/>
                </a:solidFill>
              </a:uFill>
              <a:latin typeface="Calibri"/>
            </a:rPr>
            <a:t>İDARİ PARA CEZALARI</a:t>
          </a:r>
          <a:endParaRPr lang="tr-TR" sz="2400" b="0" strike="noStrike" spc="-1" dirty="0">
            <a:uFill>
              <a:solidFill>
                <a:srgbClr val="FFFFFF"/>
              </a:solidFill>
            </a:uFill>
            <a:latin typeface="Arial"/>
          </a:endParaRPr>
        </a:p>
      </dgm:t>
    </dgm:pt>
    <dgm:pt modelId="{EDC2306B-0380-43F3-8EA8-C5ECBE92B9C2}" type="parTrans" cxnId="{C3D4A687-D342-40F7-95E1-683563B9AFF2}">
      <dgm:prSet/>
      <dgm:spPr/>
      <dgm:t>
        <a:bodyPr/>
        <a:lstStyle/>
        <a:p>
          <a:endParaRPr lang="tr-TR"/>
        </a:p>
      </dgm:t>
    </dgm:pt>
    <dgm:pt modelId="{F3FA2529-B62A-4827-AB0A-257B50F2514F}" type="sibTrans" cxnId="{C3D4A687-D342-40F7-95E1-683563B9AFF2}">
      <dgm:prSet/>
      <dgm:spPr/>
      <dgm:t>
        <a:bodyPr/>
        <a:lstStyle/>
        <a:p>
          <a:endParaRPr lang="tr-TR"/>
        </a:p>
      </dgm:t>
    </dgm:pt>
    <dgm:pt modelId="{5504040B-381E-41F8-BF4E-6CD257943218}">
      <dgm:prSet custT="1"/>
      <dgm:spPr/>
      <dgm:t>
        <a:bodyPr/>
        <a:lstStyle/>
        <a:p>
          <a:r>
            <a:rPr lang="tr-TR" sz="1400" b="1" strike="noStrike" spc="-1" dirty="0">
              <a:uFill>
                <a:solidFill>
                  <a:srgbClr val="FFFFFF"/>
                </a:solidFill>
              </a:uFill>
              <a:latin typeface="Calibri"/>
            </a:rPr>
            <a:t>Trafik Para Cezaları</a:t>
          </a:r>
          <a:endParaRPr lang="tr-TR" sz="1400" b="0" strike="noStrike" spc="-1" dirty="0">
            <a:uFill>
              <a:solidFill>
                <a:srgbClr val="FFFFFF"/>
              </a:solidFill>
            </a:uFill>
            <a:latin typeface="Arial"/>
          </a:endParaRPr>
        </a:p>
      </dgm:t>
    </dgm:pt>
    <dgm:pt modelId="{4ABF51FB-E072-422D-85AC-EEC805BE7F29}" type="parTrans" cxnId="{8B4EC7DF-64A4-4903-B1EF-59DACBD4747A}">
      <dgm:prSet/>
      <dgm:spPr/>
      <dgm:t>
        <a:bodyPr/>
        <a:lstStyle/>
        <a:p>
          <a:endParaRPr lang="tr-TR"/>
        </a:p>
      </dgm:t>
    </dgm:pt>
    <dgm:pt modelId="{FF686CBF-A4F9-4EAD-990C-FC0BE556E454}" type="sibTrans" cxnId="{8B4EC7DF-64A4-4903-B1EF-59DACBD4747A}">
      <dgm:prSet/>
      <dgm:spPr/>
      <dgm:t>
        <a:bodyPr/>
        <a:lstStyle/>
        <a:p>
          <a:endParaRPr lang="tr-TR"/>
        </a:p>
      </dgm:t>
    </dgm:pt>
    <dgm:pt modelId="{929D954F-CA0F-469C-8F1D-B65E1E0379AE}">
      <dgm:prSet custT="1"/>
      <dgm:spPr/>
      <dgm:t>
        <a:bodyPr/>
        <a:lstStyle/>
        <a:p>
          <a:r>
            <a:rPr lang="tr-TR" sz="1400" b="1" strike="noStrike" spc="-1" dirty="0">
              <a:uFill>
                <a:solidFill>
                  <a:srgbClr val="FFFFFF"/>
                </a:solidFill>
              </a:uFill>
              <a:latin typeface="Calibri"/>
            </a:rPr>
            <a:t>Askerlik İdari Para Cezaları</a:t>
          </a:r>
          <a:endParaRPr lang="tr-TR" sz="1400" b="0" strike="noStrike" spc="-1" dirty="0">
            <a:uFill>
              <a:solidFill>
                <a:srgbClr val="FFFFFF"/>
              </a:solidFill>
            </a:uFill>
            <a:latin typeface="Arial"/>
          </a:endParaRPr>
        </a:p>
      </dgm:t>
    </dgm:pt>
    <dgm:pt modelId="{ACE899E8-514E-4D5B-86CC-810EF2FBEBB8}" type="parTrans" cxnId="{A4AB55D2-6ADA-4B0E-AC1C-A64C4616FAB8}">
      <dgm:prSet/>
      <dgm:spPr/>
      <dgm:t>
        <a:bodyPr/>
        <a:lstStyle/>
        <a:p>
          <a:endParaRPr lang="tr-TR"/>
        </a:p>
      </dgm:t>
    </dgm:pt>
    <dgm:pt modelId="{37911EFA-01DB-4E96-9626-8EA0782E8C2E}" type="sibTrans" cxnId="{A4AB55D2-6ADA-4B0E-AC1C-A64C4616FAB8}">
      <dgm:prSet/>
      <dgm:spPr/>
      <dgm:t>
        <a:bodyPr/>
        <a:lstStyle/>
        <a:p>
          <a:endParaRPr lang="tr-TR"/>
        </a:p>
      </dgm:t>
    </dgm:pt>
    <dgm:pt modelId="{5D6C245F-8607-4609-9062-9B210A2C927D}">
      <dgm:prSet custT="1"/>
      <dgm:spPr/>
      <dgm:t>
        <a:bodyPr/>
        <a:lstStyle/>
        <a:p>
          <a:r>
            <a:rPr lang="tr-TR" sz="1400" b="1" strike="noStrike" spc="-1" dirty="0">
              <a:uFill>
                <a:solidFill>
                  <a:srgbClr val="FFFFFF"/>
                </a:solidFill>
              </a:uFill>
              <a:latin typeface="Calibri"/>
            </a:rPr>
            <a:t>Seçim İdari Para Cezaları</a:t>
          </a:r>
          <a:endParaRPr lang="tr-TR" sz="1400" b="0" strike="noStrike" spc="-1" dirty="0">
            <a:uFill>
              <a:solidFill>
                <a:srgbClr val="FFFFFF"/>
              </a:solidFill>
            </a:uFill>
            <a:latin typeface="Arial"/>
          </a:endParaRPr>
        </a:p>
      </dgm:t>
    </dgm:pt>
    <dgm:pt modelId="{CE34EE59-B849-4DB5-8620-D699AB22D7F5}" type="parTrans" cxnId="{78E7DD8E-9102-4AED-8764-56A2682F5A9A}">
      <dgm:prSet/>
      <dgm:spPr/>
      <dgm:t>
        <a:bodyPr/>
        <a:lstStyle/>
        <a:p>
          <a:endParaRPr lang="tr-TR"/>
        </a:p>
      </dgm:t>
    </dgm:pt>
    <dgm:pt modelId="{E65AF21E-D38F-4FAB-A40F-12DC03217198}" type="sibTrans" cxnId="{78E7DD8E-9102-4AED-8764-56A2682F5A9A}">
      <dgm:prSet/>
      <dgm:spPr/>
      <dgm:t>
        <a:bodyPr/>
        <a:lstStyle/>
        <a:p>
          <a:endParaRPr lang="tr-TR"/>
        </a:p>
      </dgm:t>
    </dgm:pt>
    <dgm:pt modelId="{4E324193-4EDE-4AAD-BEC8-D87015F8C1ED}">
      <dgm:prSet custT="1"/>
      <dgm:spPr/>
      <dgm:t>
        <a:bodyPr/>
        <a:lstStyle/>
        <a:p>
          <a:r>
            <a:rPr lang="tr-TR" sz="1400" b="1" strike="noStrike" spc="-1" dirty="0">
              <a:uFill>
                <a:solidFill>
                  <a:srgbClr val="FFFFFF"/>
                </a:solidFill>
              </a:uFill>
              <a:latin typeface="Calibri"/>
            </a:rPr>
            <a:t>Nüfus İdari Para Cezaları </a:t>
          </a:r>
          <a:endParaRPr lang="tr-TR" sz="1400" b="0" strike="noStrike" spc="-1" dirty="0">
            <a:uFill>
              <a:solidFill>
                <a:srgbClr val="FFFFFF"/>
              </a:solidFill>
            </a:uFill>
            <a:latin typeface="Arial"/>
          </a:endParaRPr>
        </a:p>
      </dgm:t>
    </dgm:pt>
    <dgm:pt modelId="{12E73AFB-348E-4AFC-ACFA-C21AF863CE94}" type="parTrans" cxnId="{96E363CB-36B6-4315-BFBA-E69860A7E6C3}">
      <dgm:prSet/>
      <dgm:spPr/>
      <dgm:t>
        <a:bodyPr/>
        <a:lstStyle/>
        <a:p>
          <a:endParaRPr lang="tr-TR"/>
        </a:p>
      </dgm:t>
    </dgm:pt>
    <dgm:pt modelId="{85897332-9EF8-4D2B-9FA5-27034333A793}" type="sibTrans" cxnId="{96E363CB-36B6-4315-BFBA-E69860A7E6C3}">
      <dgm:prSet/>
      <dgm:spPr/>
      <dgm:t>
        <a:bodyPr/>
        <a:lstStyle/>
        <a:p>
          <a:endParaRPr lang="tr-TR"/>
        </a:p>
      </dgm:t>
    </dgm:pt>
    <dgm:pt modelId="{F1DB2F2F-1565-4A20-8BE7-48066F33DA5C}">
      <dgm:prSet custT="1"/>
      <dgm:spPr/>
      <dgm:t>
        <a:bodyPr/>
        <a:lstStyle/>
        <a:p>
          <a:r>
            <a:rPr lang="tr-TR" sz="1400" b="1" strike="noStrike" spc="-1" dirty="0">
              <a:uFill>
                <a:solidFill>
                  <a:srgbClr val="FFFFFF"/>
                </a:solidFill>
              </a:uFill>
              <a:latin typeface="Calibri"/>
            </a:rPr>
            <a:t>Karayolu Taşıma Kanununa Göre Kesilen Para Cezaları </a:t>
          </a:r>
          <a:endParaRPr lang="tr-TR" sz="1400" b="0" strike="noStrike" spc="-1" dirty="0">
            <a:uFill>
              <a:solidFill>
                <a:srgbClr val="FFFFFF"/>
              </a:solidFill>
            </a:uFill>
            <a:latin typeface="Arial"/>
          </a:endParaRPr>
        </a:p>
      </dgm:t>
    </dgm:pt>
    <dgm:pt modelId="{904823B6-8FD8-459B-AB8C-CB9D0CBB3D2C}" type="parTrans" cxnId="{55DE153E-5493-45D8-86DC-F98680EEE9BA}">
      <dgm:prSet/>
      <dgm:spPr/>
      <dgm:t>
        <a:bodyPr/>
        <a:lstStyle/>
        <a:p>
          <a:endParaRPr lang="tr-TR"/>
        </a:p>
      </dgm:t>
    </dgm:pt>
    <dgm:pt modelId="{E45CDC57-E421-47E8-A9A3-56F478AADDE9}" type="sibTrans" cxnId="{55DE153E-5493-45D8-86DC-F98680EEE9BA}">
      <dgm:prSet/>
      <dgm:spPr/>
      <dgm:t>
        <a:bodyPr/>
        <a:lstStyle/>
        <a:p>
          <a:endParaRPr lang="tr-TR"/>
        </a:p>
      </dgm:t>
    </dgm:pt>
    <dgm:pt modelId="{1320B4FA-7C62-4962-847D-38185A23921F}">
      <dgm:prSet custT="1"/>
      <dgm:spPr/>
      <dgm:t>
        <a:bodyPr/>
        <a:lstStyle/>
        <a:p>
          <a:r>
            <a:rPr lang="tr-TR" sz="1400" b="1" strike="noStrike" spc="-1" dirty="0">
              <a:uFill>
                <a:solidFill>
                  <a:srgbClr val="FFFFFF"/>
                </a:solidFill>
              </a:uFill>
              <a:latin typeface="Calibri"/>
            </a:rPr>
            <a:t>K.G.M. İşletimindeki Otoyol ve Köprülerden Usulsüz Geçişler Nedeniyle Kesilen İdari Para Cezaları vb.</a:t>
          </a:r>
          <a:endParaRPr lang="tr-TR" sz="1400" b="0" strike="noStrike" spc="-1" dirty="0">
            <a:uFill>
              <a:solidFill>
                <a:srgbClr val="FFFFFF"/>
              </a:solidFill>
            </a:uFill>
            <a:latin typeface="Arial"/>
          </a:endParaRPr>
        </a:p>
      </dgm:t>
    </dgm:pt>
    <dgm:pt modelId="{7A809C6E-4C26-4059-AF22-317A19432052}" type="parTrans" cxnId="{43252B94-4FF0-4B9D-81D0-A8596D7F6761}">
      <dgm:prSet/>
      <dgm:spPr/>
      <dgm:t>
        <a:bodyPr/>
        <a:lstStyle/>
        <a:p>
          <a:endParaRPr lang="tr-TR"/>
        </a:p>
      </dgm:t>
    </dgm:pt>
    <dgm:pt modelId="{2ECAAD82-C237-42EB-BAAE-73B87AB70918}" type="sibTrans" cxnId="{43252B94-4FF0-4B9D-81D0-A8596D7F6761}">
      <dgm:prSet/>
      <dgm:spPr/>
      <dgm:t>
        <a:bodyPr/>
        <a:lstStyle/>
        <a:p>
          <a:endParaRPr lang="tr-TR"/>
        </a:p>
      </dgm:t>
    </dgm:pt>
    <dgm:pt modelId="{6EFA1618-1DBF-48B8-92BC-8F8980A22D7A}">
      <dgm:prSet custT="1"/>
      <dgm:spPr/>
      <dgm:t>
        <a:bodyPr/>
        <a:lstStyle/>
        <a:p>
          <a:r>
            <a:rPr lang="tr-TR" sz="2400" b="1" u="sng" strike="noStrike" kern="1200" spc="-1" dirty="0">
              <a:uFill>
                <a:solidFill>
                  <a:srgbClr val="FFFFFF"/>
                </a:solidFill>
              </a:uFill>
              <a:latin typeface="Calibri"/>
            </a:rPr>
            <a:t>DİĞER ALACAKLAR</a:t>
          </a:r>
          <a:endParaRPr lang="tr-TR" sz="2400" b="0" strike="noStrike" kern="1200" spc="-1" dirty="0">
            <a:uFill>
              <a:solidFill>
                <a:srgbClr val="FFFFFF"/>
              </a:solidFill>
            </a:uFill>
            <a:latin typeface="Arial"/>
          </a:endParaRPr>
        </a:p>
      </dgm:t>
    </dgm:pt>
    <dgm:pt modelId="{D1D66C50-E896-4509-BACD-99557A4AFD0B}" type="parTrans" cxnId="{E1CFAA0D-2369-4700-B33B-8C4B9F80C06D}">
      <dgm:prSet/>
      <dgm:spPr/>
      <dgm:t>
        <a:bodyPr/>
        <a:lstStyle/>
        <a:p>
          <a:endParaRPr lang="tr-TR"/>
        </a:p>
      </dgm:t>
    </dgm:pt>
    <dgm:pt modelId="{5559A239-2E10-4F1E-B5BE-A0AD084528BC}" type="sibTrans" cxnId="{E1CFAA0D-2369-4700-B33B-8C4B9F80C06D}">
      <dgm:prSet/>
      <dgm:spPr/>
      <dgm:t>
        <a:bodyPr/>
        <a:lstStyle/>
        <a:p>
          <a:endParaRPr lang="tr-TR"/>
        </a:p>
      </dgm:t>
    </dgm:pt>
    <dgm:pt modelId="{9B3300DA-9318-46BE-9D72-90A6271C212F}">
      <dgm:prSet custT="1"/>
      <dgm:spPr/>
      <dgm:t>
        <a:bodyPr/>
        <a:lstStyle/>
        <a:p>
          <a:r>
            <a:rPr lang="tr-TR" sz="1400" b="1" strike="noStrike" kern="1200" spc="-1" dirty="0">
              <a:uFill>
                <a:solidFill>
                  <a:srgbClr val="FFFFFF"/>
                </a:solidFill>
              </a:uFill>
              <a:latin typeface="Calibri"/>
            </a:rPr>
            <a:t>Sigorta primleri, emeklilik keseneği ve kurum karşılığı, işsizlik sigortası primi, sosyal güvenlik destek primi</a:t>
          </a:r>
          <a:endParaRPr lang="tr-TR" sz="1400" b="0" strike="noStrike" kern="1200" spc="-1" dirty="0">
            <a:uFill>
              <a:solidFill>
                <a:srgbClr val="FFFFFF"/>
              </a:solidFill>
            </a:uFill>
            <a:latin typeface="Arial"/>
          </a:endParaRPr>
        </a:p>
      </dgm:t>
    </dgm:pt>
    <dgm:pt modelId="{1A947961-C183-4B9A-92DC-96E1EE82A411}" type="parTrans" cxnId="{C833DE68-A4A1-4A5B-98B1-5755A6BF8944}">
      <dgm:prSet/>
      <dgm:spPr/>
      <dgm:t>
        <a:bodyPr/>
        <a:lstStyle/>
        <a:p>
          <a:endParaRPr lang="tr-TR"/>
        </a:p>
      </dgm:t>
    </dgm:pt>
    <dgm:pt modelId="{155E8A56-81B6-407A-99D1-69D59E39B75F}" type="sibTrans" cxnId="{C833DE68-A4A1-4A5B-98B1-5755A6BF8944}">
      <dgm:prSet/>
      <dgm:spPr/>
      <dgm:t>
        <a:bodyPr/>
        <a:lstStyle/>
        <a:p>
          <a:endParaRPr lang="tr-TR"/>
        </a:p>
      </dgm:t>
    </dgm:pt>
    <dgm:pt modelId="{E0846402-A23C-420E-BF9D-2BA791AA4774}">
      <dgm:prSet custT="1"/>
      <dgm:spPr/>
      <dgm:t>
        <a:bodyPr/>
        <a:lstStyle/>
        <a:p>
          <a:r>
            <a:rPr lang="tr-TR" sz="1400" b="1" strike="noStrike" kern="1200" spc="-1" dirty="0" err="1">
              <a:uFill>
                <a:solidFill>
                  <a:srgbClr val="FFFFFF"/>
                </a:solidFill>
              </a:uFill>
              <a:latin typeface="Calibri"/>
            </a:rPr>
            <a:t>Ecrimisiller</a:t>
          </a:r>
          <a:endParaRPr lang="tr-TR" sz="1400" b="0" strike="noStrike" kern="1200" spc="-1" dirty="0">
            <a:uFill>
              <a:solidFill>
                <a:srgbClr val="FFFFFF"/>
              </a:solidFill>
            </a:uFill>
            <a:latin typeface="Arial"/>
          </a:endParaRPr>
        </a:p>
      </dgm:t>
    </dgm:pt>
    <dgm:pt modelId="{FAA6E7FB-78D1-4976-B362-75AE909F7444}" type="parTrans" cxnId="{E3B6BBA9-4E4B-43B7-B138-5CC7BDD6A43A}">
      <dgm:prSet/>
      <dgm:spPr/>
      <dgm:t>
        <a:bodyPr/>
        <a:lstStyle/>
        <a:p>
          <a:endParaRPr lang="tr-TR"/>
        </a:p>
      </dgm:t>
    </dgm:pt>
    <dgm:pt modelId="{E4276339-CB6D-440C-816E-C2842CA9E228}" type="sibTrans" cxnId="{E3B6BBA9-4E4B-43B7-B138-5CC7BDD6A43A}">
      <dgm:prSet/>
      <dgm:spPr/>
      <dgm:t>
        <a:bodyPr/>
        <a:lstStyle/>
        <a:p>
          <a:endParaRPr lang="tr-TR"/>
        </a:p>
      </dgm:t>
    </dgm:pt>
    <dgm:pt modelId="{D70F0F45-C95F-4099-A630-B92935A58AEF}">
      <dgm:prSet custT="1"/>
      <dgm:spPr/>
      <dgm:t>
        <a:bodyPr/>
        <a:lstStyle/>
        <a:p>
          <a:r>
            <a:rPr lang="tr-TR" sz="1400" b="1" strike="noStrike" kern="1200" spc="-1" dirty="0">
              <a:uFill>
                <a:solidFill>
                  <a:srgbClr val="FFFFFF"/>
                </a:solidFill>
              </a:uFill>
              <a:latin typeface="Calibri"/>
            </a:rPr>
            <a:t>Haksız Alınan Destekleme Ödemeleri</a:t>
          </a:r>
          <a:endParaRPr lang="tr-TR" sz="1400" b="0" strike="noStrike" kern="1200" spc="-1" dirty="0">
            <a:uFill>
              <a:solidFill>
                <a:srgbClr val="FFFFFF"/>
              </a:solidFill>
            </a:uFill>
            <a:latin typeface="Arial"/>
          </a:endParaRPr>
        </a:p>
      </dgm:t>
    </dgm:pt>
    <dgm:pt modelId="{FA804793-9335-4B7C-A006-6CF564C99260}" type="parTrans" cxnId="{9516E317-2E99-49B8-826C-7AA5BCC5B677}">
      <dgm:prSet/>
      <dgm:spPr/>
      <dgm:t>
        <a:bodyPr/>
        <a:lstStyle/>
        <a:p>
          <a:endParaRPr lang="tr-TR"/>
        </a:p>
      </dgm:t>
    </dgm:pt>
    <dgm:pt modelId="{0B38F81F-63A1-4E21-814E-004DCDB657A1}" type="sibTrans" cxnId="{9516E317-2E99-49B8-826C-7AA5BCC5B677}">
      <dgm:prSet/>
      <dgm:spPr/>
      <dgm:t>
        <a:bodyPr/>
        <a:lstStyle/>
        <a:p>
          <a:endParaRPr lang="tr-TR"/>
        </a:p>
      </dgm:t>
    </dgm:pt>
    <dgm:pt modelId="{81363C0E-DFF6-4831-81AE-4B1B9CDE02AE}">
      <dgm:prSet custT="1"/>
      <dgm:spPr/>
      <dgm:t>
        <a:bodyPr/>
        <a:lstStyle/>
        <a:p>
          <a:r>
            <a:rPr lang="tr-TR" sz="1400" b="1" strike="noStrike" kern="1200" spc="-1" dirty="0">
              <a:uFill>
                <a:solidFill>
                  <a:srgbClr val="FFFFFF"/>
                </a:solidFill>
              </a:uFill>
              <a:latin typeface="Calibri"/>
            </a:rPr>
            <a:t>Kaynak Kullanımı Destekleme Fonu vb.</a:t>
          </a:r>
          <a:endParaRPr lang="tr-TR" sz="1400" b="0" strike="noStrike" kern="1200" spc="-1" dirty="0">
            <a:uFill>
              <a:solidFill>
                <a:srgbClr val="FFFFFF"/>
              </a:solidFill>
            </a:uFill>
            <a:latin typeface="Arial"/>
          </a:endParaRPr>
        </a:p>
      </dgm:t>
    </dgm:pt>
    <dgm:pt modelId="{421B2AF2-0611-4DC2-A5E5-D739B0735D7C}" type="parTrans" cxnId="{5DE73742-85E4-4E7B-9A67-C4C14801E1B9}">
      <dgm:prSet/>
      <dgm:spPr/>
      <dgm:t>
        <a:bodyPr/>
        <a:lstStyle/>
        <a:p>
          <a:endParaRPr lang="tr-TR"/>
        </a:p>
      </dgm:t>
    </dgm:pt>
    <dgm:pt modelId="{77941E2C-65F7-4539-BA6D-6AC6E8790EDF}" type="sibTrans" cxnId="{5DE73742-85E4-4E7B-9A67-C4C14801E1B9}">
      <dgm:prSet/>
      <dgm:spPr/>
      <dgm:t>
        <a:bodyPr/>
        <a:lstStyle/>
        <a:p>
          <a:endParaRPr lang="tr-TR"/>
        </a:p>
      </dgm:t>
    </dgm:pt>
    <dgm:pt modelId="{0980F1D8-1515-4834-B1A2-CF1E478E9293}">
      <dgm:prSet custT="1"/>
      <dgm:spPr/>
      <dgm:t>
        <a:bodyPr/>
        <a:lstStyle/>
        <a:p>
          <a:r>
            <a:rPr lang="tr-TR" sz="1400" b="1" strike="noStrike" kern="1200" spc="-1" dirty="0">
              <a:uFill>
                <a:solidFill>
                  <a:srgbClr val="FFFFFF"/>
                </a:solidFill>
              </a:uFill>
              <a:latin typeface="Calibri"/>
            </a:rPr>
            <a:t>Öğrenim Katkı Kredisi ve Öğrenim Kredisi Borçları</a:t>
          </a:r>
          <a:endParaRPr lang="tr-TR" sz="1400" b="0" strike="noStrike" kern="1200" spc="-1" dirty="0">
            <a:uFill>
              <a:solidFill>
                <a:srgbClr val="FFFFFF"/>
              </a:solidFill>
            </a:uFill>
            <a:latin typeface="Arial"/>
          </a:endParaRPr>
        </a:p>
      </dgm:t>
    </dgm:pt>
    <dgm:pt modelId="{907B4882-4BB9-4118-95D4-B9490BCF7695}" type="parTrans" cxnId="{C675EB35-3344-49EC-BC42-D137566974C1}">
      <dgm:prSet/>
      <dgm:spPr/>
      <dgm:t>
        <a:bodyPr/>
        <a:lstStyle/>
        <a:p>
          <a:endParaRPr lang="tr-TR"/>
        </a:p>
      </dgm:t>
    </dgm:pt>
    <dgm:pt modelId="{809E3D37-9C3A-4AA3-88E8-4396804CBFF0}" type="sibTrans" cxnId="{C675EB35-3344-49EC-BC42-D137566974C1}">
      <dgm:prSet/>
      <dgm:spPr/>
      <dgm:t>
        <a:bodyPr/>
        <a:lstStyle/>
        <a:p>
          <a:endParaRPr lang="tr-TR"/>
        </a:p>
      </dgm:t>
    </dgm:pt>
    <dgm:pt modelId="{33BC608F-F457-4F80-9A26-0B27C78D6DF1}">
      <dgm:prSet custT="1"/>
      <dgm:spPr/>
      <dgm:t>
        <a:bodyPr/>
        <a:lstStyle/>
        <a:p>
          <a:r>
            <a:rPr lang="tr-TR" sz="1400" b="1" kern="1200" dirty="0"/>
            <a:t>Belediye/Büyükşehir Belediyelerinin idari para cezaları ile su, atık su, katı atık ücreti alacakları vb. </a:t>
          </a:r>
          <a:endParaRPr lang="tr-TR" sz="1400" b="1" strike="noStrike" kern="1200" spc="-1" dirty="0">
            <a:uFill>
              <a:solidFill>
                <a:srgbClr val="FFFFFF"/>
              </a:solidFill>
            </a:uFill>
            <a:latin typeface="Arial"/>
          </a:endParaRPr>
        </a:p>
      </dgm:t>
    </dgm:pt>
    <dgm:pt modelId="{D2B9502C-376C-4E61-A189-060DF7BCDC11}" type="parTrans" cxnId="{9A27E349-668B-4418-834D-8533CEC8B21E}">
      <dgm:prSet/>
      <dgm:spPr/>
      <dgm:t>
        <a:bodyPr/>
        <a:lstStyle/>
        <a:p>
          <a:endParaRPr lang="tr-TR"/>
        </a:p>
      </dgm:t>
    </dgm:pt>
    <dgm:pt modelId="{1603E6B5-CB63-4FBD-9218-1EA78306BA53}" type="sibTrans" cxnId="{9A27E349-668B-4418-834D-8533CEC8B21E}">
      <dgm:prSet/>
      <dgm:spPr/>
      <dgm:t>
        <a:bodyPr/>
        <a:lstStyle/>
        <a:p>
          <a:endParaRPr lang="tr-TR"/>
        </a:p>
      </dgm:t>
    </dgm:pt>
    <dgm:pt modelId="{39891226-DD95-433D-A874-DD406CB83ABA}">
      <dgm:prSet custT="1"/>
      <dgm:spPr/>
      <dgm:t>
        <a:bodyPr/>
        <a:lstStyle/>
        <a:p>
          <a:r>
            <a:rPr lang="tr-TR" sz="1400" b="1" kern="1200" dirty="0">
              <a:solidFill>
                <a:prstClr val="white"/>
              </a:solidFill>
              <a:latin typeface="Calibri" panose="020F0502020204030204"/>
              <a:ea typeface="+mn-ea"/>
              <a:cs typeface="+mn-cs"/>
            </a:rPr>
            <a:t>Adli para cezaları</a:t>
          </a:r>
        </a:p>
      </dgm:t>
    </dgm:pt>
    <dgm:pt modelId="{489B6E41-2B0B-4269-B086-4863FC175DC9}" type="parTrans" cxnId="{60CC7C50-B908-46A8-92C7-ABF1AC95152E}">
      <dgm:prSet/>
      <dgm:spPr/>
      <dgm:t>
        <a:bodyPr/>
        <a:lstStyle/>
        <a:p>
          <a:endParaRPr lang="tr-TR"/>
        </a:p>
      </dgm:t>
    </dgm:pt>
    <dgm:pt modelId="{790C0816-7E8B-4DE0-A986-D23DE8EAA346}" type="sibTrans" cxnId="{60CC7C50-B908-46A8-92C7-ABF1AC95152E}">
      <dgm:prSet/>
      <dgm:spPr/>
      <dgm:t>
        <a:bodyPr/>
        <a:lstStyle/>
        <a:p>
          <a:endParaRPr lang="tr-TR"/>
        </a:p>
      </dgm:t>
    </dgm:pt>
    <dgm:pt modelId="{3AEF24E2-4CB7-4765-8ACE-4A0AC642A56F}" type="pres">
      <dgm:prSet presAssocID="{16072B08-867E-4762-9E74-2E47101F7A74}" presName="Name0" presStyleCnt="0">
        <dgm:presLayoutVars>
          <dgm:dir/>
          <dgm:resizeHandles val="exact"/>
        </dgm:presLayoutVars>
      </dgm:prSet>
      <dgm:spPr/>
    </dgm:pt>
    <dgm:pt modelId="{8AA8CA3E-599A-4EEE-8A34-8F77E41CC778}" type="pres">
      <dgm:prSet presAssocID="{301E5E21-8277-4641-9DDC-481FF7F519F8}" presName="node" presStyleLbl="node1" presStyleIdx="0" presStyleCnt="3">
        <dgm:presLayoutVars>
          <dgm:bulletEnabled val="1"/>
        </dgm:presLayoutVars>
      </dgm:prSet>
      <dgm:spPr/>
    </dgm:pt>
    <dgm:pt modelId="{C1ECB8C7-FBD0-484C-9880-0B550C2839B1}" type="pres">
      <dgm:prSet presAssocID="{A808DC56-11B6-4B0C-93A6-9A212E4D55A2}" presName="sibTrans" presStyleCnt="0"/>
      <dgm:spPr/>
    </dgm:pt>
    <dgm:pt modelId="{301F0830-81D8-4593-BD50-12B550C873FD}" type="pres">
      <dgm:prSet presAssocID="{BEF5EA45-238E-42EF-ADBD-43A9AA0F80F4}" presName="node" presStyleLbl="node1" presStyleIdx="1" presStyleCnt="3">
        <dgm:presLayoutVars>
          <dgm:bulletEnabled val="1"/>
        </dgm:presLayoutVars>
      </dgm:prSet>
      <dgm:spPr/>
    </dgm:pt>
    <dgm:pt modelId="{D84B4962-47CE-4828-B9A0-BA2E244CF5ED}" type="pres">
      <dgm:prSet presAssocID="{F3FA2529-B62A-4827-AB0A-257B50F2514F}" presName="sibTrans" presStyleCnt="0"/>
      <dgm:spPr/>
    </dgm:pt>
    <dgm:pt modelId="{A068D193-EABF-4F32-9E36-2C2F28B01D45}" type="pres">
      <dgm:prSet presAssocID="{6EFA1618-1DBF-48B8-92BC-8F8980A22D7A}" presName="node" presStyleLbl="node1" presStyleIdx="2" presStyleCnt="3">
        <dgm:presLayoutVars>
          <dgm:bulletEnabled val="1"/>
        </dgm:presLayoutVars>
      </dgm:prSet>
      <dgm:spPr/>
    </dgm:pt>
  </dgm:ptLst>
  <dgm:cxnLst>
    <dgm:cxn modelId="{6B887502-D809-450E-96AD-1DD6DF6108CA}" type="presOf" srcId="{1E622591-EB18-4755-8FA7-FE9E2FB0F0ED}" destId="{8AA8CA3E-599A-4EEE-8A34-8F77E41CC778}" srcOrd="0" destOrd="9" presId="urn:microsoft.com/office/officeart/2005/8/layout/hList6"/>
    <dgm:cxn modelId="{65344103-F723-41D3-BC82-1254EB2E8F97}" type="presOf" srcId="{346A6F0A-A173-48DB-BD13-6BDD523FE4AD}" destId="{8AA8CA3E-599A-4EEE-8A34-8F77E41CC778}" srcOrd="0" destOrd="5" presId="urn:microsoft.com/office/officeart/2005/8/layout/hList6"/>
    <dgm:cxn modelId="{A18D7B05-5B55-4D43-BCAB-33669C7E73AD}" type="presOf" srcId="{4E324193-4EDE-4AAD-BEC8-D87015F8C1ED}" destId="{301F0830-81D8-4593-BD50-12B550C873FD}" srcOrd="0" destOrd="4" presId="urn:microsoft.com/office/officeart/2005/8/layout/hList6"/>
    <dgm:cxn modelId="{215EEA09-E5A8-440D-A3E0-AE23B2CAD0E2}" type="presOf" srcId="{22B21B2B-5FF8-40E4-9F17-2514C4959E8B}" destId="{8AA8CA3E-599A-4EEE-8A34-8F77E41CC778}" srcOrd="0" destOrd="11" presId="urn:microsoft.com/office/officeart/2005/8/layout/hList6"/>
    <dgm:cxn modelId="{12990E0B-E366-4CFB-A926-B06D8FA61253}" type="presOf" srcId="{E0846402-A23C-420E-BF9D-2BA791AA4774}" destId="{A068D193-EABF-4F32-9E36-2C2F28B01D45}" srcOrd="0" destOrd="5" presId="urn:microsoft.com/office/officeart/2005/8/layout/hList6"/>
    <dgm:cxn modelId="{E1CFAA0D-2369-4700-B33B-8C4B9F80C06D}" srcId="{16072B08-867E-4762-9E74-2E47101F7A74}" destId="{6EFA1618-1DBF-48B8-92BC-8F8980A22D7A}" srcOrd="2" destOrd="0" parTransId="{D1D66C50-E896-4509-BACD-99557A4AFD0B}" sibTransId="{5559A239-2E10-4F1E-B5BE-A0AD084528BC}"/>
    <dgm:cxn modelId="{E46A0B0E-EE8C-4708-B322-51D971EF93CF}" srcId="{301E5E21-8277-4641-9DDC-481FF7F519F8}" destId="{61D1340D-D5C5-4AF9-83C7-C0E1AFF7FBFA}" srcOrd="9" destOrd="0" parTransId="{28AD8F8B-B023-458D-8E0C-CCE2947FCE7F}" sibTransId="{C70FF9A8-1EF4-478B-8E68-DE53CE79E5B4}"/>
    <dgm:cxn modelId="{9516E317-2E99-49B8-826C-7AA5BCC5B677}" srcId="{6EFA1618-1DBF-48B8-92BC-8F8980A22D7A}" destId="{D70F0F45-C95F-4099-A630-B92935A58AEF}" srcOrd="5" destOrd="0" parTransId="{FA804793-9335-4B7C-A006-6CF564C99260}" sibTransId="{0B38F81F-63A1-4E21-814E-004DCDB657A1}"/>
    <dgm:cxn modelId="{44854B1A-7950-4357-B252-0419EF99FA22}" type="presOf" srcId="{6EEF73E8-DECD-40B0-92DB-CD8A6B595E6B}" destId="{8AA8CA3E-599A-4EEE-8A34-8F77E41CC778}" srcOrd="0" destOrd="7" presId="urn:microsoft.com/office/officeart/2005/8/layout/hList6"/>
    <dgm:cxn modelId="{1D5DB51C-0062-4BF0-A7C5-960ECB9AC6AC}" type="presOf" srcId="{39891226-DD95-433D-A874-DD406CB83ABA}" destId="{A068D193-EABF-4F32-9E36-2C2F28B01D45}" srcOrd="0" destOrd="3" presId="urn:microsoft.com/office/officeart/2005/8/layout/hList6"/>
    <dgm:cxn modelId="{209E7F1D-047D-41F7-BD9A-E6E3D683A5BB}" type="presOf" srcId="{61D1340D-D5C5-4AF9-83C7-C0E1AFF7FBFA}" destId="{8AA8CA3E-599A-4EEE-8A34-8F77E41CC778}" srcOrd="0" destOrd="10" presId="urn:microsoft.com/office/officeart/2005/8/layout/hList6"/>
    <dgm:cxn modelId="{F3788920-174F-433B-BAA7-41B23A54140F}" type="presOf" srcId="{81363C0E-DFF6-4831-81AE-4B1B9CDE02AE}" destId="{A068D193-EABF-4F32-9E36-2C2F28B01D45}" srcOrd="0" destOrd="7" presId="urn:microsoft.com/office/officeart/2005/8/layout/hList6"/>
    <dgm:cxn modelId="{B35BE22D-3761-48C8-8C1B-CAAEC310967C}" type="presOf" srcId="{301E5E21-8277-4641-9DDC-481FF7F519F8}" destId="{8AA8CA3E-599A-4EEE-8A34-8F77E41CC778}" srcOrd="0" destOrd="0" presId="urn:microsoft.com/office/officeart/2005/8/layout/hList6"/>
    <dgm:cxn modelId="{40F6D335-4958-4967-A161-F0474BBBB35A}" type="presOf" srcId="{FED65699-A60E-4CAD-BA82-3685A0D4143D}" destId="{8AA8CA3E-599A-4EEE-8A34-8F77E41CC778}" srcOrd="0" destOrd="6" presId="urn:microsoft.com/office/officeart/2005/8/layout/hList6"/>
    <dgm:cxn modelId="{C675EB35-3344-49EC-BC42-D137566974C1}" srcId="{6EFA1618-1DBF-48B8-92BC-8F8980A22D7A}" destId="{0980F1D8-1515-4834-B1A2-CF1E478E9293}" srcOrd="3" destOrd="0" parTransId="{907B4882-4BB9-4118-95D4-B9490BCF7695}" sibTransId="{809E3D37-9C3A-4AA3-88E8-4396804CBFF0}"/>
    <dgm:cxn modelId="{77AE3538-10EB-4CD9-BE55-1EE5EBB4CCA3}" srcId="{301E5E21-8277-4641-9DDC-481FF7F519F8}" destId="{2D44013C-5F55-4368-898C-55FBDECEF1CB}" srcOrd="2" destOrd="0" parTransId="{4B3C7793-8DF0-4610-8F05-040E7EAE415F}" sibTransId="{772EA89A-AF90-417B-89C8-D59CD77468F6}"/>
    <dgm:cxn modelId="{57658B3C-9719-4909-91C0-9678722C81B1}" type="presOf" srcId="{0980F1D8-1515-4834-B1A2-CF1E478E9293}" destId="{A068D193-EABF-4F32-9E36-2C2F28B01D45}" srcOrd="0" destOrd="4" presId="urn:microsoft.com/office/officeart/2005/8/layout/hList6"/>
    <dgm:cxn modelId="{55DE153E-5493-45D8-86DC-F98680EEE9BA}" srcId="{BEF5EA45-238E-42EF-ADBD-43A9AA0F80F4}" destId="{F1DB2F2F-1565-4A20-8BE7-48066F33DA5C}" srcOrd="4" destOrd="0" parTransId="{904823B6-8FD8-459B-AB8C-CB9D0CBB3D2C}" sibTransId="{E45CDC57-E421-47E8-A9A3-56F478AADDE9}"/>
    <dgm:cxn modelId="{B7E19F5E-4CCD-45E2-95EE-FA5FB719AE70}" type="presOf" srcId="{2D44013C-5F55-4368-898C-55FBDECEF1CB}" destId="{8AA8CA3E-599A-4EEE-8A34-8F77E41CC778}" srcOrd="0" destOrd="3" presId="urn:microsoft.com/office/officeart/2005/8/layout/hList6"/>
    <dgm:cxn modelId="{5DE73742-85E4-4E7B-9A67-C4C14801E1B9}" srcId="{6EFA1618-1DBF-48B8-92BC-8F8980A22D7A}" destId="{81363C0E-DFF6-4831-81AE-4B1B9CDE02AE}" srcOrd="6" destOrd="0" parTransId="{421B2AF2-0611-4DC2-A5E5-D739B0735D7C}" sibTransId="{77941E2C-65F7-4539-BA6D-6AC6E8790EDF}"/>
    <dgm:cxn modelId="{031C6F64-7909-4969-96F1-C1E8853E3116}" type="presOf" srcId="{6EFA1618-1DBF-48B8-92BC-8F8980A22D7A}" destId="{A068D193-EABF-4F32-9E36-2C2F28B01D45}" srcOrd="0" destOrd="0" presId="urn:microsoft.com/office/officeart/2005/8/layout/hList6"/>
    <dgm:cxn modelId="{BF214B47-85AA-4A39-A260-AA31C80842FF}" type="presOf" srcId="{5D6C245F-8607-4609-9062-9B210A2C927D}" destId="{301F0830-81D8-4593-BD50-12B550C873FD}" srcOrd="0" destOrd="3" presId="urn:microsoft.com/office/officeart/2005/8/layout/hList6"/>
    <dgm:cxn modelId="{DFB77468-2135-494C-B93E-DAC71802448E}" srcId="{301E5E21-8277-4641-9DDC-481FF7F519F8}" destId="{C51C9D98-9FF3-48FA-B345-1F3541EB28B7}" srcOrd="3" destOrd="0" parTransId="{3703E583-10F4-415A-B35B-E4BD593368FD}" sibTransId="{2173CF0E-891F-44C7-BA2D-98B90A10B079}"/>
    <dgm:cxn modelId="{C833DE68-A4A1-4A5B-98B1-5755A6BF8944}" srcId="{6EFA1618-1DBF-48B8-92BC-8F8980A22D7A}" destId="{9B3300DA-9318-46BE-9D72-90A6271C212F}" srcOrd="0" destOrd="0" parTransId="{1A947961-C183-4B9A-92DC-96E1EE82A411}" sibTransId="{155E8A56-81B6-407A-99D1-69D59E39B75F}"/>
    <dgm:cxn modelId="{9A27E349-668B-4418-834D-8533CEC8B21E}" srcId="{6EFA1618-1DBF-48B8-92BC-8F8980A22D7A}" destId="{33BC608F-F457-4F80-9A26-0B27C78D6DF1}" srcOrd="1" destOrd="0" parTransId="{D2B9502C-376C-4E61-A189-060DF7BCDC11}" sibTransId="{1603E6B5-CB63-4FBD-9218-1EA78306BA53}"/>
    <dgm:cxn modelId="{FC2AC84C-2F8B-40CE-B851-7DF1B3BA8822}" srcId="{301E5E21-8277-4641-9DDC-481FF7F519F8}" destId="{1E622591-EB18-4755-8FA7-FE9E2FB0F0ED}" srcOrd="8" destOrd="0" parTransId="{A2CA5B91-6DD1-4401-A8F0-59DFAB52632D}" sibTransId="{C721F431-32C9-4D55-9F13-9C643C1AF6C2}"/>
    <dgm:cxn modelId="{EDE7776E-880D-41CC-BCE9-958DB9EF668C}" type="presOf" srcId="{C51C9D98-9FF3-48FA-B345-1F3541EB28B7}" destId="{8AA8CA3E-599A-4EEE-8A34-8F77E41CC778}" srcOrd="0" destOrd="4" presId="urn:microsoft.com/office/officeart/2005/8/layout/hList6"/>
    <dgm:cxn modelId="{60CC7C50-B908-46A8-92C7-ABF1AC95152E}" srcId="{6EFA1618-1DBF-48B8-92BC-8F8980A22D7A}" destId="{39891226-DD95-433D-A874-DD406CB83ABA}" srcOrd="2" destOrd="0" parTransId="{489B6E41-2B0B-4269-B086-4863FC175DC9}" sibTransId="{790C0816-7E8B-4DE0-A986-D23DE8EAA346}"/>
    <dgm:cxn modelId="{DABEFE53-AFBB-458B-B353-3703AA1868BD}" type="presOf" srcId="{63A31ADB-066D-404E-AFE0-C994D2E9043C}" destId="{8AA8CA3E-599A-4EEE-8A34-8F77E41CC778}" srcOrd="0" destOrd="2" presId="urn:microsoft.com/office/officeart/2005/8/layout/hList6"/>
    <dgm:cxn modelId="{588F2275-E033-4D77-8B0B-7FBF6AF68E65}" type="presOf" srcId="{16072B08-867E-4762-9E74-2E47101F7A74}" destId="{3AEF24E2-4CB7-4765-8ACE-4A0AC642A56F}" srcOrd="0" destOrd="0" presId="urn:microsoft.com/office/officeart/2005/8/layout/hList6"/>
    <dgm:cxn modelId="{70BE647C-D4DE-47B7-82B5-4170810DD367}" type="presOf" srcId="{1320B4FA-7C62-4962-847D-38185A23921F}" destId="{301F0830-81D8-4593-BD50-12B550C873FD}" srcOrd="0" destOrd="6" presId="urn:microsoft.com/office/officeart/2005/8/layout/hList6"/>
    <dgm:cxn modelId="{FF7ABE84-542B-4814-827C-ED28AA5C2B39}" type="presOf" srcId="{929D954F-CA0F-469C-8F1D-B65E1E0379AE}" destId="{301F0830-81D8-4593-BD50-12B550C873FD}" srcOrd="0" destOrd="2" presId="urn:microsoft.com/office/officeart/2005/8/layout/hList6"/>
    <dgm:cxn modelId="{C3D4A687-D342-40F7-95E1-683563B9AFF2}" srcId="{16072B08-867E-4762-9E74-2E47101F7A74}" destId="{BEF5EA45-238E-42EF-ADBD-43A9AA0F80F4}" srcOrd="1" destOrd="0" parTransId="{EDC2306B-0380-43F3-8EA8-C5ECBE92B9C2}" sibTransId="{F3FA2529-B62A-4827-AB0A-257B50F2514F}"/>
    <dgm:cxn modelId="{78E7DD8E-9102-4AED-8764-56A2682F5A9A}" srcId="{BEF5EA45-238E-42EF-ADBD-43A9AA0F80F4}" destId="{5D6C245F-8607-4609-9062-9B210A2C927D}" srcOrd="2" destOrd="0" parTransId="{CE34EE59-B849-4DB5-8620-D699AB22D7F5}" sibTransId="{E65AF21E-D38F-4FAB-A40F-12DC03217198}"/>
    <dgm:cxn modelId="{43252B94-4FF0-4B9D-81D0-A8596D7F6761}" srcId="{BEF5EA45-238E-42EF-ADBD-43A9AA0F80F4}" destId="{1320B4FA-7C62-4962-847D-38185A23921F}" srcOrd="5" destOrd="0" parTransId="{7A809C6E-4C26-4059-AF22-317A19432052}" sibTransId="{2ECAAD82-C237-42EB-BAAE-73B87AB70918}"/>
    <dgm:cxn modelId="{C4A50D9A-A8D2-4F79-95C2-A437D23C9E2F}" srcId="{301E5E21-8277-4641-9DDC-481FF7F519F8}" destId="{FED65699-A60E-4CAD-BA82-3685A0D4143D}" srcOrd="5" destOrd="0" parTransId="{38E646A7-C148-49E4-9E18-943161AC8944}" sibTransId="{6C772694-1AB6-4C68-A987-37F55E688F2E}"/>
    <dgm:cxn modelId="{A909B29C-BEFD-46AB-8F55-E34FABBDB638}" type="presOf" srcId="{D70F0F45-C95F-4099-A630-B92935A58AEF}" destId="{A068D193-EABF-4F32-9E36-2C2F28B01D45}" srcOrd="0" destOrd="6" presId="urn:microsoft.com/office/officeart/2005/8/layout/hList6"/>
    <dgm:cxn modelId="{6CF969A9-16E5-4835-8E9D-5F0948D43078}" srcId="{16072B08-867E-4762-9E74-2E47101F7A74}" destId="{301E5E21-8277-4641-9DDC-481FF7F519F8}" srcOrd="0" destOrd="0" parTransId="{3E2734EF-D40C-4CBF-A8CA-D076DFF6B788}" sibTransId="{A808DC56-11B6-4B0C-93A6-9A212E4D55A2}"/>
    <dgm:cxn modelId="{E3B6BBA9-4E4B-43B7-B138-5CC7BDD6A43A}" srcId="{6EFA1618-1DBF-48B8-92BC-8F8980A22D7A}" destId="{E0846402-A23C-420E-BF9D-2BA791AA4774}" srcOrd="4" destOrd="0" parTransId="{FAA6E7FB-78D1-4976-B362-75AE909F7444}" sibTransId="{E4276339-CB6D-440C-816E-C2842CA9E228}"/>
    <dgm:cxn modelId="{F2D3EAAD-0259-44AA-84C9-F0F6C93EDC34}" type="presOf" srcId="{7AD3013B-EB76-4421-BBEE-4BA128BB4292}" destId="{8AA8CA3E-599A-4EEE-8A34-8F77E41CC778}" srcOrd="0" destOrd="8" presId="urn:microsoft.com/office/officeart/2005/8/layout/hList6"/>
    <dgm:cxn modelId="{B613D9C0-81DA-47A5-B963-E0BE1DA53D8A}" srcId="{301E5E21-8277-4641-9DDC-481FF7F519F8}" destId="{22B21B2B-5FF8-40E4-9F17-2514C4959E8B}" srcOrd="10" destOrd="0" parTransId="{327E9897-4027-4F52-93D2-2AF592F8837F}" sibTransId="{EFBAF7F7-9769-4CA4-91BC-3E59DF05799A}"/>
    <dgm:cxn modelId="{96E363CB-36B6-4315-BFBA-E69860A7E6C3}" srcId="{BEF5EA45-238E-42EF-ADBD-43A9AA0F80F4}" destId="{4E324193-4EDE-4AAD-BEC8-D87015F8C1ED}" srcOrd="3" destOrd="0" parTransId="{12E73AFB-348E-4AFC-ACFA-C21AF863CE94}" sibTransId="{85897332-9EF8-4D2B-9FA5-27034333A793}"/>
    <dgm:cxn modelId="{45E25DCD-B5A9-4BEC-A8EF-5CC08F456D08}" srcId="{301E5E21-8277-4641-9DDC-481FF7F519F8}" destId="{554A0C20-907A-404C-9706-79E0DA466A48}" srcOrd="0" destOrd="0" parTransId="{9178679D-1A53-4DB0-90F6-4C933D7928BD}" sibTransId="{47D57760-EA58-42D3-BEBE-D0A6359FD99A}"/>
    <dgm:cxn modelId="{A4AB55D2-6ADA-4B0E-AC1C-A64C4616FAB8}" srcId="{BEF5EA45-238E-42EF-ADBD-43A9AA0F80F4}" destId="{929D954F-CA0F-469C-8F1D-B65E1E0379AE}" srcOrd="1" destOrd="0" parTransId="{ACE899E8-514E-4D5B-86CC-810EF2FBEBB8}" sibTransId="{37911EFA-01DB-4E96-9626-8EA0782E8C2E}"/>
    <dgm:cxn modelId="{E7429BD4-A8E2-4A27-98F3-FAFBA26D9F15}" srcId="{301E5E21-8277-4641-9DDC-481FF7F519F8}" destId="{346A6F0A-A173-48DB-BD13-6BDD523FE4AD}" srcOrd="4" destOrd="0" parTransId="{72C5F1DE-56D4-4054-8F99-1F12F3AF4EBA}" sibTransId="{7A0A921E-9228-490D-8B81-44E77574A969}"/>
    <dgm:cxn modelId="{018CDDD4-83CB-43E1-BD42-E19EBAEB9F75}" srcId="{301E5E21-8277-4641-9DDC-481FF7F519F8}" destId="{6EEF73E8-DECD-40B0-92DB-CD8A6B595E6B}" srcOrd="6" destOrd="0" parTransId="{C4701BFB-3CF7-49E9-9BEB-EBCFBE0D5AA5}" sibTransId="{5F58ACCA-935B-485A-8D51-E26A9A57AC06}"/>
    <dgm:cxn modelId="{0A3A74D6-9C1A-43AC-852D-354285DA9130}" type="presOf" srcId="{BEF5EA45-238E-42EF-ADBD-43A9AA0F80F4}" destId="{301F0830-81D8-4593-BD50-12B550C873FD}" srcOrd="0" destOrd="0" presId="urn:microsoft.com/office/officeart/2005/8/layout/hList6"/>
    <dgm:cxn modelId="{1C0D28DA-8DCF-447A-B6B5-FF49E13242FB}" srcId="{301E5E21-8277-4641-9DDC-481FF7F519F8}" destId="{63A31ADB-066D-404E-AFE0-C994D2E9043C}" srcOrd="1" destOrd="0" parTransId="{294C26FF-DF87-49F8-9B9C-21A965B43D3D}" sibTransId="{B9CBFA24-7619-40B0-9446-98CF521B4D8F}"/>
    <dgm:cxn modelId="{F28B6FDB-DEF5-482A-99B5-383089E10BA8}" srcId="{301E5E21-8277-4641-9DDC-481FF7F519F8}" destId="{7AD3013B-EB76-4421-BBEE-4BA128BB4292}" srcOrd="7" destOrd="0" parTransId="{CF064064-0649-4AFE-82F5-CE58C032A02A}" sibTransId="{DA4068AF-FF35-4839-B3A7-497DA81EF2D0}"/>
    <dgm:cxn modelId="{8B4EC7DF-64A4-4903-B1EF-59DACBD4747A}" srcId="{BEF5EA45-238E-42EF-ADBD-43A9AA0F80F4}" destId="{5504040B-381E-41F8-BF4E-6CD257943218}" srcOrd="0" destOrd="0" parTransId="{4ABF51FB-E072-422D-85AC-EEC805BE7F29}" sibTransId="{FF686CBF-A4F9-4EAD-990C-FC0BE556E454}"/>
    <dgm:cxn modelId="{C6E8F3EB-21D5-4900-BC66-798B27DCFCE9}" type="presOf" srcId="{9B3300DA-9318-46BE-9D72-90A6271C212F}" destId="{A068D193-EABF-4F32-9E36-2C2F28B01D45}" srcOrd="0" destOrd="1" presId="urn:microsoft.com/office/officeart/2005/8/layout/hList6"/>
    <dgm:cxn modelId="{658D67EF-9770-4363-9965-24589DE8B059}" type="presOf" srcId="{5504040B-381E-41F8-BF4E-6CD257943218}" destId="{301F0830-81D8-4593-BD50-12B550C873FD}" srcOrd="0" destOrd="1" presId="urn:microsoft.com/office/officeart/2005/8/layout/hList6"/>
    <dgm:cxn modelId="{FC90D7F9-40A5-48B5-8354-219CC0805124}" type="presOf" srcId="{554A0C20-907A-404C-9706-79E0DA466A48}" destId="{8AA8CA3E-599A-4EEE-8A34-8F77E41CC778}" srcOrd="0" destOrd="1" presId="urn:microsoft.com/office/officeart/2005/8/layout/hList6"/>
    <dgm:cxn modelId="{591F15FA-0C51-428D-A3C3-B3F5F4A8C4FC}" type="presOf" srcId="{F1DB2F2F-1565-4A20-8BE7-48066F33DA5C}" destId="{301F0830-81D8-4593-BD50-12B550C873FD}" srcOrd="0" destOrd="5" presId="urn:microsoft.com/office/officeart/2005/8/layout/hList6"/>
    <dgm:cxn modelId="{358F02FE-AFDC-4D20-B432-6FE004BEBBDB}" type="presOf" srcId="{33BC608F-F457-4F80-9A26-0B27C78D6DF1}" destId="{A068D193-EABF-4F32-9E36-2C2F28B01D45}" srcOrd="0" destOrd="2" presId="urn:microsoft.com/office/officeart/2005/8/layout/hList6"/>
    <dgm:cxn modelId="{470E0575-B396-49A6-ADEA-315DAE52C7CB}" type="presParOf" srcId="{3AEF24E2-4CB7-4765-8ACE-4A0AC642A56F}" destId="{8AA8CA3E-599A-4EEE-8A34-8F77E41CC778}" srcOrd="0" destOrd="0" presId="urn:microsoft.com/office/officeart/2005/8/layout/hList6"/>
    <dgm:cxn modelId="{9B76DC8F-2E2F-48DB-85BF-1D30070FAE81}" type="presParOf" srcId="{3AEF24E2-4CB7-4765-8ACE-4A0AC642A56F}" destId="{C1ECB8C7-FBD0-484C-9880-0B550C2839B1}" srcOrd="1" destOrd="0" presId="urn:microsoft.com/office/officeart/2005/8/layout/hList6"/>
    <dgm:cxn modelId="{B01B3F48-93E1-4CE0-AD8B-0F51B1056250}" type="presParOf" srcId="{3AEF24E2-4CB7-4765-8ACE-4A0AC642A56F}" destId="{301F0830-81D8-4593-BD50-12B550C873FD}" srcOrd="2" destOrd="0" presId="urn:microsoft.com/office/officeart/2005/8/layout/hList6"/>
    <dgm:cxn modelId="{5D22E295-CAF1-43DA-83EE-34A8512F9A7C}" type="presParOf" srcId="{3AEF24E2-4CB7-4765-8ACE-4A0AC642A56F}" destId="{D84B4962-47CE-4828-B9A0-BA2E244CF5ED}" srcOrd="3" destOrd="0" presId="urn:microsoft.com/office/officeart/2005/8/layout/hList6"/>
    <dgm:cxn modelId="{7C10158E-9F6C-4516-89FC-492C874E1201}" type="presParOf" srcId="{3AEF24E2-4CB7-4765-8ACE-4A0AC642A56F}" destId="{A068D193-EABF-4F32-9E36-2C2F28B01D45}"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9979C1-C517-4315-8057-3EFAEC52C625}" type="doc">
      <dgm:prSet loTypeId="urn:microsoft.com/office/officeart/2008/layout/RadialCluster" loCatId="relationship" qsTypeId="urn:microsoft.com/office/officeart/2009/2/quickstyle/3d8" qsCatId="3D" csTypeId="urn:microsoft.com/office/officeart/2005/8/colors/accent1_2" csCatId="accent1" phldr="1"/>
      <dgm:spPr>
        <a:scene3d>
          <a:camera prst="isometricOffAxis2Left" zoom="82000"/>
          <a:lightRig rig="freezing" dir="t"/>
        </a:scene3d>
      </dgm:spPr>
      <dgm:t>
        <a:bodyPr/>
        <a:lstStyle/>
        <a:p>
          <a:endParaRPr lang="tr-TR"/>
        </a:p>
      </dgm:t>
    </dgm:pt>
    <dgm:pt modelId="{20FE5B0D-4826-44D5-82D4-AEE411178A9B}">
      <dgm:prSet phldrT="[Metin]" custT="1"/>
      <dgm:spPr>
        <a:solidFill>
          <a:srgbClr val="D20900"/>
        </a:solidFill>
        <a:sp3d extrusionH="190500" prstMaterial="metal">
          <a:bevelT w="120650" h="38100" prst="relaxedInset"/>
          <a:bevelB w="120650" h="57150" prst="relaxedInset"/>
          <a:contourClr>
            <a:schemeClr val="bg1"/>
          </a:contourClr>
        </a:sp3d>
      </dgm:spPr>
      <dgm:t>
        <a:bodyPr/>
        <a:lstStyle/>
        <a:p>
          <a:r>
            <a:rPr lang="tr-TR" sz="2000" b="1" dirty="0">
              <a:solidFill>
                <a:schemeClr val="bg1">
                  <a:alpha val="90000"/>
                </a:schemeClr>
              </a:solidFill>
              <a:latin typeface="Times New Roman" panose="02020603050405020304" pitchFamily="18" charset="0"/>
              <a:cs typeface="Times New Roman" panose="02020603050405020304" pitchFamily="18" charset="0"/>
            </a:rPr>
            <a:t>MATRAH VE VERGİ ARTIRIMI</a:t>
          </a:r>
        </a:p>
      </dgm:t>
    </dgm:pt>
    <dgm:pt modelId="{431B7CF3-ACC1-4122-8779-D138F0C00D5A}" type="parTrans" cxnId="{84C1D20B-49F9-48A5-B878-80A2109A3914}">
      <dgm:prSet/>
      <dgm:spPr/>
      <dgm:t>
        <a:bodyPr/>
        <a:lstStyle/>
        <a:p>
          <a:endParaRPr lang="tr-TR">
            <a:solidFill>
              <a:schemeClr val="bg1">
                <a:alpha val="90000"/>
              </a:schemeClr>
            </a:solidFill>
          </a:endParaRPr>
        </a:p>
      </dgm:t>
    </dgm:pt>
    <dgm:pt modelId="{78C865E7-61FA-4CD0-A774-1DE731833EAB}" type="sibTrans" cxnId="{84C1D20B-49F9-48A5-B878-80A2109A3914}">
      <dgm:prSet/>
      <dgm:spPr/>
      <dgm:t>
        <a:bodyPr/>
        <a:lstStyle/>
        <a:p>
          <a:endParaRPr lang="tr-TR">
            <a:solidFill>
              <a:schemeClr val="bg1">
                <a:alpha val="90000"/>
              </a:schemeClr>
            </a:solidFill>
          </a:endParaRPr>
        </a:p>
      </dgm:t>
    </dgm:pt>
    <dgm:pt modelId="{5DA845E7-1E51-4007-A875-A7CC33A1017D}">
      <dgm:prSet phldrT="[Metin]" custT="1"/>
      <dgm:spPr>
        <a:solidFill>
          <a:srgbClr val="8A120B"/>
        </a:solidFill>
        <a:sp3d extrusionH="190500" prstMaterial="metal">
          <a:bevelT w="120650" h="38100" prst="relaxedInset"/>
          <a:bevelB w="120650" h="57150" prst="relaxedInset"/>
          <a:contourClr>
            <a:schemeClr val="bg1"/>
          </a:contourClr>
        </a:sp3d>
      </dgm:spPr>
      <dgm:t>
        <a:bodyPr/>
        <a:lstStyle/>
        <a:p>
          <a:r>
            <a:rPr lang="tr-TR" sz="1400" b="1">
              <a:solidFill>
                <a:schemeClr val="bg1">
                  <a:alpha val="90000"/>
                </a:schemeClr>
              </a:solidFill>
              <a:latin typeface="Times New Roman" panose="02020603050405020304" pitchFamily="18" charset="0"/>
              <a:cs typeface="Times New Roman" panose="02020603050405020304" pitchFamily="18" charset="0"/>
            </a:rPr>
            <a:t>GELİR VERGİSİ / KURUMLAR VERGİSİ</a:t>
          </a:r>
          <a:endParaRPr lang="tr-TR" sz="1400" b="1" dirty="0">
            <a:solidFill>
              <a:schemeClr val="bg1">
                <a:alpha val="90000"/>
              </a:schemeClr>
            </a:solidFill>
            <a:latin typeface="Times New Roman" panose="02020603050405020304" pitchFamily="18" charset="0"/>
            <a:cs typeface="Times New Roman" panose="02020603050405020304" pitchFamily="18" charset="0"/>
          </a:endParaRPr>
        </a:p>
      </dgm:t>
    </dgm:pt>
    <dgm:pt modelId="{75879096-47BE-4637-9F9C-674E3B7F5E64}" type="parTrans" cxnId="{5843F8B6-38A8-4575-85EA-EB8515D81161}">
      <dgm:prSet/>
      <dgm:spPr>
        <a:sp3d z="-40000" prstMaterial="metal"/>
      </dgm:spPr>
      <dgm:t>
        <a:bodyPr/>
        <a:lstStyle/>
        <a:p>
          <a:endParaRPr lang="tr-TR">
            <a:solidFill>
              <a:schemeClr val="bg1">
                <a:alpha val="90000"/>
              </a:schemeClr>
            </a:solidFill>
          </a:endParaRPr>
        </a:p>
      </dgm:t>
    </dgm:pt>
    <dgm:pt modelId="{AACB6919-4DBB-4A3A-9653-2B9BDBD71CD0}" type="sibTrans" cxnId="{5843F8B6-38A8-4575-85EA-EB8515D81161}">
      <dgm:prSet/>
      <dgm:spPr/>
      <dgm:t>
        <a:bodyPr/>
        <a:lstStyle/>
        <a:p>
          <a:endParaRPr lang="tr-TR">
            <a:solidFill>
              <a:schemeClr val="bg1">
                <a:alpha val="90000"/>
              </a:schemeClr>
            </a:solidFill>
          </a:endParaRPr>
        </a:p>
      </dgm:t>
    </dgm:pt>
    <dgm:pt modelId="{7488E5F5-0D5E-4587-9048-A55B99469B63}">
      <dgm:prSet phldrT="[Metin]" custT="1"/>
      <dgm:spPr>
        <a:solidFill>
          <a:srgbClr val="8A120B"/>
        </a:solidFill>
        <a:sp3d extrusionH="190500" prstMaterial="metal">
          <a:bevelT w="120650" h="38100" prst="relaxedInset"/>
          <a:bevelB w="120650" h="57150" prst="relaxedInset"/>
          <a:contourClr>
            <a:schemeClr val="bg1"/>
          </a:contourClr>
        </a:sp3d>
      </dgm:spPr>
      <dgm:t>
        <a:bodyPr/>
        <a:lstStyle/>
        <a:p>
          <a:r>
            <a:rPr lang="tr-TR" sz="1400" b="1">
              <a:solidFill>
                <a:schemeClr val="bg1">
                  <a:alpha val="90000"/>
                </a:schemeClr>
              </a:solidFill>
              <a:latin typeface="Times New Roman" panose="02020603050405020304" pitchFamily="18" charset="0"/>
              <a:cs typeface="Times New Roman" panose="02020603050405020304" pitchFamily="18" charset="0"/>
            </a:rPr>
            <a:t>GELİR/KURUM STOPAJ VERGİSİ</a:t>
          </a:r>
          <a:endParaRPr lang="tr-TR" sz="1400" b="1" dirty="0">
            <a:solidFill>
              <a:schemeClr val="bg1">
                <a:alpha val="90000"/>
              </a:schemeClr>
            </a:solidFill>
          </a:endParaRPr>
        </a:p>
      </dgm:t>
    </dgm:pt>
    <dgm:pt modelId="{643C7E1B-61E9-4FCA-BE2D-EB0C57938FD9}" type="parTrans" cxnId="{B72834CD-E879-4456-BC61-C4865899287A}">
      <dgm:prSet/>
      <dgm:spPr>
        <a:sp3d z="-40000" prstMaterial="metal"/>
      </dgm:spPr>
      <dgm:t>
        <a:bodyPr/>
        <a:lstStyle/>
        <a:p>
          <a:endParaRPr lang="tr-TR">
            <a:solidFill>
              <a:schemeClr val="bg1">
                <a:alpha val="90000"/>
              </a:schemeClr>
            </a:solidFill>
          </a:endParaRPr>
        </a:p>
      </dgm:t>
    </dgm:pt>
    <dgm:pt modelId="{7222C3A3-2A03-4CD4-AAF4-0464E851A6F4}" type="sibTrans" cxnId="{B72834CD-E879-4456-BC61-C4865899287A}">
      <dgm:prSet/>
      <dgm:spPr/>
      <dgm:t>
        <a:bodyPr/>
        <a:lstStyle/>
        <a:p>
          <a:endParaRPr lang="tr-TR">
            <a:solidFill>
              <a:schemeClr val="bg1">
                <a:alpha val="90000"/>
              </a:schemeClr>
            </a:solidFill>
          </a:endParaRPr>
        </a:p>
      </dgm:t>
    </dgm:pt>
    <dgm:pt modelId="{78376B0B-10BE-4A88-B225-8CF08F947C61}">
      <dgm:prSet phldrT="[Metin]" custT="1"/>
      <dgm:spPr>
        <a:solidFill>
          <a:srgbClr val="8A120B"/>
        </a:solidFill>
        <a:sp3d extrusionH="190500" prstMaterial="metal">
          <a:bevelT w="120650" h="38100" prst="relaxedInset"/>
          <a:bevelB w="120650" h="57150" prst="relaxedInset"/>
          <a:contourClr>
            <a:schemeClr val="bg1"/>
          </a:contourClr>
        </a:sp3d>
      </dgm:spPr>
      <dgm:t>
        <a:bodyPr/>
        <a:lstStyle/>
        <a:p>
          <a:r>
            <a:rPr lang="tr-TR" sz="1400" b="1">
              <a:solidFill>
                <a:schemeClr val="bg1">
                  <a:alpha val="90000"/>
                </a:schemeClr>
              </a:solidFill>
              <a:latin typeface="Times New Roman" panose="02020603050405020304" pitchFamily="18" charset="0"/>
              <a:cs typeface="Times New Roman" panose="02020603050405020304" pitchFamily="18" charset="0"/>
            </a:rPr>
            <a:t>KATMA DEĞER VERGİSİ</a:t>
          </a:r>
          <a:endParaRPr lang="tr-TR" sz="1400" b="1" dirty="0">
            <a:solidFill>
              <a:schemeClr val="bg1">
                <a:alpha val="90000"/>
              </a:schemeClr>
            </a:solidFill>
          </a:endParaRPr>
        </a:p>
      </dgm:t>
    </dgm:pt>
    <dgm:pt modelId="{C4FF0EEF-8024-4C21-A7A1-B3095B2185D7}" type="parTrans" cxnId="{AA8371CA-B988-45BE-A29F-E6749C3523B4}">
      <dgm:prSet/>
      <dgm:spPr>
        <a:sp3d z="-40000" prstMaterial="metal"/>
      </dgm:spPr>
      <dgm:t>
        <a:bodyPr/>
        <a:lstStyle/>
        <a:p>
          <a:endParaRPr lang="tr-TR">
            <a:solidFill>
              <a:schemeClr val="bg1">
                <a:alpha val="90000"/>
              </a:schemeClr>
            </a:solidFill>
          </a:endParaRPr>
        </a:p>
      </dgm:t>
    </dgm:pt>
    <dgm:pt modelId="{E78E8726-4129-42C6-9FE7-A9D589C4EDE0}" type="sibTrans" cxnId="{AA8371CA-B988-45BE-A29F-E6749C3523B4}">
      <dgm:prSet/>
      <dgm:spPr/>
      <dgm:t>
        <a:bodyPr/>
        <a:lstStyle/>
        <a:p>
          <a:endParaRPr lang="tr-TR">
            <a:solidFill>
              <a:schemeClr val="bg1">
                <a:alpha val="90000"/>
              </a:schemeClr>
            </a:solidFill>
          </a:endParaRPr>
        </a:p>
      </dgm:t>
    </dgm:pt>
    <dgm:pt modelId="{9502402D-9CB8-4E99-85C5-25B2981982FB}" type="pres">
      <dgm:prSet presAssocID="{2A9979C1-C517-4315-8057-3EFAEC52C625}" presName="Name0" presStyleCnt="0">
        <dgm:presLayoutVars>
          <dgm:chMax val="1"/>
          <dgm:chPref val="1"/>
          <dgm:dir/>
          <dgm:animOne val="branch"/>
          <dgm:animLvl val="lvl"/>
        </dgm:presLayoutVars>
      </dgm:prSet>
      <dgm:spPr/>
    </dgm:pt>
    <dgm:pt modelId="{A17612C8-A0B7-4FE5-8C30-8FDD9E36E711}" type="pres">
      <dgm:prSet presAssocID="{20FE5B0D-4826-44D5-82D4-AEE411178A9B}" presName="singleCycle" presStyleCnt="0"/>
      <dgm:spPr>
        <a:sp3d prstMaterial="metal"/>
      </dgm:spPr>
    </dgm:pt>
    <dgm:pt modelId="{C5CB9AB4-61FE-4547-BC1C-FAFEB3AB777B}" type="pres">
      <dgm:prSet presAssocID="{20FE5B0D-4826-44D5-82D4-AEE411178A9B}" presName="singleCenter" presStyleLbl="node1" presStyleIdx="0" presStyleCnt="4" custScaleX="203178" custScaleY="104656" custLinFactNeighborX="4486" custLinFactNeighborY="-7918">
        <dgm:presLayoutVars>
          <dgm:chMax val="7"/>
          <dgm:chPref val="7"/>
        </dgm:presLayoutVars>
      </dgm:prSet>
      <dgm:spPr/>
    </dgm:pt>
    <dgm:pt modelId="{C32AAE71-9536-4CEF-87A9-0F0234D73639}" type="pres">
      <dgm:prSet presAssocID="{75879096-47BE-4637-9F9C-674E3B7F5E64}" presName="Name56" presStyleLbl="parChTrans1D2" presStyleIdx="0" presStyleCnt="3"/>
      <dgm:spPr/>
    </dgm:pt>
    <dgm:pt modelId="{B360997C-4C10-4B32-99AF-40F9DA4636FE}" type="pres">
      <dgm:prSet presAssocID="{5DA845E7-1E51-4007-A875-A7CC33A1017D}" presName="text0" presStyleLbl="node1" presStyleIdx="1" presStyleCnt="4" custAng="0" custScaleX="289626" custScaleY="114211" custRadScaleRad="111670" custRadScaleInc="8176">
        <dgm:presLayoutVars>
          <dgm:bulletEnabled val="1"/>
        </dgm:presLayoutVars>
      </dgm:prSet>
      <dgm:spPr/>
    </dgm:pt>
    <dgm:pt modelId="{6BBABA14-52C2-473E-B9DE-679A286F9E4C}" type="pres">
      <dgm:prSet presAssocID="{643C7E1B-61E9-4FCA-BE2D-EB0C57938FD9}" presName="Name56" presStyleLbl="parChTrans1D2" presStyleIdx="1" presStyleCnt="3"/>
      <dgm:spPr/>
    </dgm:pt>
    <dgm:pt modelId="{66C5F08A-91D5-43FF-9CB5-4B35A14A4628}" type="pres">
      <dgm:prSet presAssocID="{7488E5F5-0D5E-4587-9048-A55B99469B63}" presName="text0" presStyleLbl="node1" presStyleIdx="2" presStyleCnt="4" custAng="0" custScaleX="289626" custScaleY="114211" custRadScaleRad="164933" custRadScaleInc="-19690">
        <dgm:presLayoutVars>
          <dgm:bulletEnabled val="1"/>
        </dgm:presLayoutVars>
      </dgm:prSet>
      <dgm:spPr/>
    </dgm:pt>
    <dgm:pt modelId="{3F358CA3-0687-4D37-A2B2-8E50589CE0C9}" type="pres">
      <dgm:prSet presAssocID="{C4FF0EEF-8024-4C21-A7A1-B3095B2185D7}" presName="Name56" presStyleLbl="parChTrans1D2" presStyleIdx="2" presStyleCnt="3"/>
      <dgm:spPr/>
    </dgm:pt>
    <dgm:pt modelId="{553EB6C8-E4C0-4280-BA4D-86706344B160}" type="pres">
      <dgm:prSet presAssocID="{78376B0B-10BE-4A88-B225-8CF08F947C61}" presName="text0" presStyleLbl="node1" presStyleIdx="3" presStyleCnt="4" custScaleX="289626" custScaleY="114211" custRadScaleRad="164779" custRadScaleInc="17337">
        <dgm:presLayoutVars>
          <dgm:bulletEnabled val="1"/>
        </dgm:presLayoutVars>
      </dgm:prSet>
      <dgm:spPr/>
    </dgm:pt>
  </dgm:ptLst>
  <dgm:cxnLst>
    <dgm:cxn modelId="{84C1D20B-49F9-48A5-B878-80A2109A3914}" srcId="{2A9979C1-C517-4315-8057-3EFAEC52C625}" destId="{20FE5B0D-4826-44D5-82D4-AEE411178A9B}" srcOrd="0" destOrd="0" parTransId="{431B7CF3-ACC1-4122-8779-D138F0C00D5A}" sibTransId="{78C865E7-61FA-4CD0-A774-1DE731833EAB}"/>
    <dgm:cxn modelId="{EBB85140-ED9D-4A67-8C22-2D1643E1518F}" type="presOf" srcId="{7488E5F5-0D5E-4587-9048-A55B99469B63}" destId="{66C5F08A-91D5-43FF-9CB5-4B35A14A4628}" srcOrd="0" destOrd="0" presId="urn:microsoft.com/office/officeart/2008/layout/RadialCluster"/>
    <dgm:cxn modelId="{91F2595E-2F61-4E38-8AC6-6DEFDDB2E9B6}" type="presOf" srcId="{643C7E1B-61E9-4FCA-BE2D-EB0C57938FD9}" destId="{6BBABA14-52C2-473E-B9DE-679A286F9E4C}" srcOrd="0" destOrd="0" presId="urn:microsoft.com/office/officeart/2008/layout/RadialCluster"/>
    <dgm:cxn modelId="{0B0DA95E-CAA4-49C3-95D9-9840B765F771}" type="presOf" srcId="{78376B0B-10BE-4A88-B225-8CF08F947C61}" destId="{553EB6C8-E4C0-4280-BA4D-86706344B160}" srcOrd="0" destOrd="0" presId="urn:microsoft.com/office/officeart/2008/layout/RadialCluster"/>
    <dgm:cxn modelId="{D24DFA57-7F16-47F5-B8F1-88E7E20C7A78}" type="presOf" srcId="{2A9979C1-C517-4315-8057-3EFAEC52C625}" destId="{9502402D-9CB8-4E99-85C5-25B2981982FB}" srcOrd="0" destOrd="0" presId="urn:microsoft.com/office/officeart/2008/layout/RadialCluster"/>
    <dgm:cxn modelId="{B554739D-AF9C-4985-93ED-2154BE6E5360}" type="presOf" srcId="{20FE5B0D-4826-44D5-82D4-AEE411178A9B}" destId="{C5CB9AB4-61FE-4547-BC1C-FAFEB3AB777B}" srcOrd="0" destOrd="0" presId="urn:microsoft.com/office/officeart/2008/layout/RadialCluster"/>
    <dgm:cxn modelId="{2E01E7AF-9D73-4751-8BFF-D9FB4E933309}" type="presOf" srcId="{75879096-47BE-4637-9F9C-674E3B7F5E64}" destId="{C32AAE71-9536-4CEF-87A9-0F0234D73639}" srcOrd="0" destOrd="0" presId="urn:microsoft.com/office/officeart/2008/layout/RadialCluster"/>
    <dgm:cxn modelId="{5843F8B6-38A8-4575-85EA-EB8515D81161}" srcId="{20FE5B0D-4826-44D5-82D4-AEE411178A9B}" destId="{5DA845E7-1E51-4007-A875-A7CC33A1017D}" srcOrd="0" destOrd="0" parTransId="{75879096-47BE-4637-9F9C-674E3B7F5E64}" sibTransId="{AACB6919-4DBB-4A3A-9653-2B9BDBD71CD0}"/>
    <dgm:cxn modelId="{F5A872C3-DF00-4C83-8774-6FB4B3E0CAEE}" type="presOf" srcId="{5DA845E7-1E51-4007-A875-A7CC33A1017D}" destId="{B360997C-4C10-4B32-99AF-40F9DA4636FE}" srcOrd="0" destOrd="0" presId="urn:microsoft.com/office/officeart/2008/layout/RadialCluster"/>
    <dgm:cxn modelId="{DE9B1CC8-F71F-4323-A75D-3931A84AC039}" type="presOf" srcId="{C4FF0EEF-8024-4C21-A7A1-B3095B2185D7}" destId="{3F358CA3-0687-4D37-A2B2-8E50589CE0C9}" srcOrd="0" destOrd="0" presId="urn:microsoft.com/office/officeart/2008/layout/RadialCluster"/>
    <dgm:cxn modelId="{AA8371CA-B988-45BE-A29F-E6749C3523B4}" srcId="{20FE5B0D-4826-44D5-82D4-AEE411178A9B}" destId="{78376B0B-10BE-4A88-B225-8CF08F947C61}" srcOrd="2" destOrd="0" parTransId="{C4FF0EEF-8024-4C21-A7A1-B3095B2185D7}" sibTransId="{E78E8726-4129-42C6-9FE7-A9D589C4EDE0}"/>
    <dgm:cxn modelId="{B72834CD-E879-4456-BC61-C4865899287A}" srcId="{20FE5B0D-4826-44D5-82D4-AEE411178A9B}" destId="{7488E5F5-0D5E-4587-9048-A55B99469B63}" srcOrd="1" destOrd="0" parTransId="{643C7E1B-61E9-4FCA-BE2D-EB0C57938FD9}" sibTransId="{7222C3A3-2A03-4CD4-AAF4-0464E851A6F4}"/>
    <dgm:cxn modelId="{C21D0E62-157B-42CA-A1F5-15BB4E9FA1CF}" type="presParOf" srcId="{9502402D-9CB8-4E99-85C5-25B2981982FB}" destId="{A17612C8-A0B7-4FE5-8C30-8FDD9E36E711}" srcOrd="0" destOrd="0" presId="urn:microsoft.com/office/officeart/2008/layout/RadialCluster"/>
    <dgm:cxn modelId="{FB8809CD-170A-4A62-A87D-2EFA06882C32}" type="presParOf" srcId="{A17612C8-A0B7-4FE5-8C30-8FDD9E36E711}" destId="{C5CB9AB4-61FE-4547-BC1C-FAFEB3AB777B}" srcOrd="0" destOrd="0" presId="urn:microsoft.com/office/officeart/2008/layout/RadialCluster"/>
    <dgm:cxn modelId="{575CEB26-6BC1-4462-8685-68A5C7B4E52C}" type="presParOf" srcId="{A17612C8-A0B7-4FE5-8C30-8FDD9E36E711}" destId="{C32AAE71-9536-4CEF-87A9-0F0234D73639}" srcOrd="1" destOrd="0" presId="urn:microsoft.com/office/officeart/2008/layout/RadialCluster"/>
    <dgm:cxn modelId="{F87C984A-8F10-4665-88EE-217E6C2B7E90}" type="presParOf" srcId="{A17612C8-A0B7-4FE5-8C30-8FDD9E36E711}" destId="{B360997C-4C10-4B32-99AF-40F9DA4636FE}" srcOrd="2" destOrd="0" presId="urn:microsoft.com/office/officeart/2008/layout/RadialCluster"/>
    <dgm:cxn modelId="{B246B538-6CCB-45B4-AA75-7402559A992C}" type="presParOf" srcId="{A17612C8-A0B7-4FE5-8C30-8FDD9E36E711}" destId="{6BBABA14-52C2-473E-B9DE-679A286F9E4C}" srcOrd="3" destOrd="0" presId="urn:microsoft.com/office/officeart/2008/layout/RadialCluster"/>
    <dgm:cxn modelId="{80B43B01-8927-4DC8-A38E-10507226F019}" type="presParOf" srcId="{A17612C8-A0B7-4FE5-8C30-8FDD9E36E711}" destId="{66C5F08A-91D5-43FF-9CB5-4B35A14A4628}" srcOrd="4" destOrd="0" presId="urn:microsoft.com/office/officeart/2008/layout/RadialCluster"/>
    <dgm:cxn modelId="{7B534874-BE2F-492A-98EA-18BAF0E18A26}" type="presParOf" srcId="{A17612C8-A0B7-4FE5-8C30-8FDD9E36E711}" destId="{3F358CA3-0687-4D37-A2B2-8E50589CE0C9}" srcOrd="5" destOrd="0" presId="urn:microsoft.com/office/officeart/2008/layout/RadialCluster"/>
    <dgm:cxn modelId="{D24AE961-2468-44AB-B1BE-5FC6643AF877}" type="presParOf" srcId="{A17612C8-A0B7-4FE5-8C30-8FDD9E36E711}" destId="{553EB6C8-E4C0-4280-BA4D-86706344B160}" srcOrd="6" destOrd="0" presId="urn:microsoft.com/office/officeart/2008/layout/RadialCluster"/>
  </dgm:cxnLst>
  <dgm:bg>
    <a:noFill/>
    <a:effectLst/>
  </dgm:bg>
  <dgm:whole>
    <a:effectLst/>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8777E-945B-4C5A-90DF-F24255053CBB}">
      <dsp:nvSpPr>
        <dsp:cNvPr id="0" name=""/>
        <dsp:cNvSpPr/>
      </dsp:nvSpPr>
      <dsp:spPr>
        <a:xfrm>
          <a:off x="0" y="150628"/>
          <a:ext cx="8128000" cy="5591043"/>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30823" tIns="1228852" rIns="630823" bIns="128016" numCol="1" spcCol="1270" anchor="t" anchorCtr="0">
          <a:noAutofit/>
        </a:bodyPr>
        <a:lstStyle/>
        <a:p>
          <a:pPr marL="171450" lvl="1" indent="-171450" algn="just" defTabSz="800100">
            <a:lnSpc>
              <a:spcPct val="90000"/>
            </a:lnSpc>
            <a:spcBef>
              <a:spcPct val="0"/>
            </a:spcBef>
            <a:spcAft>
              <a:spcPct val="15000"/>
            </a:spcAft>
            <a:buChar char="•"/>
          </a:pPr>
          <a:r>
            <a:rPr lang="tr-TR" sz="1800" kern="1200" dirty="0"/>
            <a:t>Kurumlara </a:t>
          </a:r>
          <a:r>
            <a:rPr lang="tr-TR" sz="1800" b="1" kern="1200" dirty="0">
              <a:solidFill>
                <a:srgbClr val="C00000"/>
              </a:solidFill>
            </a:rPr>
            <a:t>istisna ve indirim </a:t>
          </a:r>
          <a:r>
            <a:rPr lang="tr-TR" sz="1800" kern="1200" dirty="0"/>
            <a:t>tutarları üzerinden </a:t>
          </a:r>
          <a:r>
            <a:rPr lang="tr-TR" sz="1800" b="1" kern="1200" dirty="0">
              <a:solidFill>
                <a:srgbClr val="C00000"/>
              </a:solidFill>
            </a:rPr>
            <a:t>ek vergi </a:t>
          </a:r>
          <a:r>
            <a:rPr lang="tr-TR" sz="1800" kern="1200" dirty="0"/>
            <a:t>getirilmesi,</a:t>
          </a:r>
        </a:p>
        <a:p>
          <a:pPr marL="171450" lvl="1" indent="-171450" algn="just" defTabSz="800100">
            <a:lnSpc>
              <a:spcPct val="90000"/>
            </a:lnSpc>
            <a:spcBef>
              <a:spcPct val="0"/>
            </a:spcBef>
            <a:spcAft>
              <a:spcPct val="15000"/>
            </a:spcAft>
            <a:buChar char="•"/>
          </a:pPr>
          <a:r>
            <a:rPr lang="tr-TR" sz="1800" kern="1200" dirty="0"/>
            <a:t>Depremler nedeniyle </a:t>
          </a:r>
          <a:r>
            <a:rPr lang="tr-TR" sz="1800" b="1" u="sng" kern="1200" dirty="0"/>
            <a:t>mücbir sebep ilan edilen </a:t>
          </a:r>
          <a:r>
            <a:rPr lang="tr-TR" sz="1800" kern="1200" dirty="0"/>
            <a:t>yerlerdeki mükellefler için yapılan bazı düzenlemeler,</a:t>
          </a:r>
        </a:p>
        <a:p>
          <a:pPr marL="171450" lvl="1" indent="-171450" algn="just" defTabSz="800100">
            <a:lnSpc>
              <a:spcPct val="90000"/>
            </a:lnSpc>
            <a:spcBef>
              <a:spcPct val="0"/>
            </a:spcBef>
            <a:spcAft>
              <a:spcPct val="15000"/>
            </a:spcAft>
            <a:buChar char="•"/>
          </a:pPr>
          <a:r>
            <a:rPr lang="tr-TR" sz="1800" kern="1200" dirty="0"/>
            <a:t>Ar-Ge ve tasarım merkezi ile teknoloji geliştirme bölgeleri </a:t>
          </a:r>
          <a:r>
            <a:rPr lang="tr-TR" sz="1800" b="1" kern="1200" dirty="0">
              <a:solidFill>
                <a:srgbClr val="C00000"/>
              </a:solidFill>
            </a:rPr>
            <a:t>dışında</a:t>
          </a:r>
          <a:r>
            <a:rPr lang="tr-TR" sz="1800" kern="1200" dirty="0"/>
            <a:t>, teşvik kapsamında </a:t>
          </a:r>
          <a:r>
            <a:rPr lang="tr-TR" sz="1800" b="1" kern="1200" dirty="0">
              <a:solidFill>
                <a:srgbClr val="C00000"/>
              </a:solidFill>
            </a:rPr>
            <a:t>çalışılabilecek süreye </a:t>
          </a:r>
          <a:r>
            <a:rPr lang="tr-TR" sz="1800" kern="1200" dirty="0"/>
            <a:t>ilişkin Cumhurbaşkanına verilen %75’e kadar artırma yetkisinin %100’e çıkarılması,</a:t>
          </a:r>
        </a:p>
        <a:p>
          <a:pPr marL="171450" lvl="1" indent="-171450" algn="just" defTabSz="800100">
            <a:lnSpc>
              <a:spcPct val="90000"/>
            </a:lnSpc>
            <a:spcBef>
              <a:spcPct val="0"/>
            </a:spcBef>
            <a:spcAft>
              <a:spcPct val="15000"/>
            </a:spcAft>
            <a:buChar char="•"/>
          </a:pPr>
          <a:r>
            <a:rPr lang="tr-TR" sz="1800" kern="1200" dirty="0"/>
            <a:t>Şirket birleşme ve devirlerinin desteklenmesi amacıyla </a:t>
          </a:r>
          <a:r>
            <a:rPr lang="tr-TR" sz="1800" b="1" kern="1200" dirty="0">
              <a:solidFill>
                <a:srgbClr val="C00000"/>
              </a:solidFill>
            </a:rPr>
            <a:t>iştirak hissesi alımı nedeniyle yüklenilen</a:t>
          </a:r>
          <a:r>
            <a:rPr lang="tr-TR" sz="1800" kern="1200" dirty="0"/>
            <a:t> finansman giderlerinin devir sonrası da indirimine imkân tanınması,</a:t>
          </a:r>
        </a:p>
        <a:p>
          <a:pPr marL="171450" lvl="1" indent="-171450" algn="just" defTabSz="800100">
            <a:lnSpc>
              <a:spcPct val="90000"/>
            </a:lnSpc>
            <a:spcBef>
              <a:spcPct val="0"/>
            </a:spcBef>
            <a:spcAft>
              <a:spcPct val="15000"/>
            </a:spcAft>
            <a:buChar char="•"/>
          </a:pPr>
          <a:r>
            <a:rPr lang="tr-TR" sz="1800" b="1" kern="1200" dirty="0">
              <a:solidFill>
                <a:srgbClr val="C00000"/>
              </a:solidFill>
            </a:rPr>
            <a:t>Genç girişimcilerin </a:t>
          </a:r>
          <a:r>
            <a:rPr lang="tr-TR" sz="1800" kern="1200" dirty="0"/>
            <a:t>kazançlarına sağlanan gelir vergisi istisnası tutarının </a:t>
          </a:r>
          <a:r>
            <a:rPr lang="tr-TR" sz="1800" b="1" u="sng" kern="1200" dirty="0"/>
            <a:t>artırılması,</a:t>
          </a:r>
          <a:endParaRPr lang="tr-TR" sz="1800" kern="1200" dirty="0"/>
        </a:p>
        <a:p>
          <a:pPr marL="171450" lvl="1" indent="-171450" algn="just" defTabSz="800100">
            <a:lnSpc>
              <a:spcPct val="90000"/>
            </a:lnSpc>
            <a:spcBef>
              <a:spcPct val="0"/>
            </a:spcBef>
            <a:spcAft>
              <a:spcPct val="15000"/>
            </a:spcAft>
            <a:buChar char="•"/>
          </a:pPr>
          <a:r>
            <a:rPr lang="tr-TR" sz="1800" kern="1200" dirty="0"/>
            <a:t>Boru hatları veya elektrik telleri ile taşman ve sürekli akış hâlinde olan malların ithaline ilişkin olarak ithalatın yapıldığı vergilendirme dönemine ait katma değer vergisi beyannamesinin verilme süresi sonuna kadar ödenen katma değer vergisinin, ithalatın yapıldığı dönemde indirim konusu yapılabilmesi</a:t>
          </a:r>
        </a:p>
      </dsp:txBody>
      <dsp:txXfrm>
        <a:off x="0" y="150628"/>
        <a:ext cx="8128000" cy="5591043"/>
      </dsp:txXfrm>
    </dsp:sp>
    <dsp:sp modelId="{59D8146B-CDD9-4A2F-B24C-014EFB2DA784}">
      <dsp:nvSpPr>
        <dsp:cNvPr id="0" name=""/>
        <dsp:cNvSpPr/>
      </dsp:nvSpPr>
      <dsp:spPr>
        <a:xfrm>
          <a:off x="406400" y="449342"/>
          <a:ext cx="7668499" cy="78308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053" tIns="0" rIns="215053" bIns="0" numCol="1" spcCol="1270" anchor="ctr" anchorCtr="0">
          <a:noAutofit/>
        </a:bodyPr>
        <a:lstStyle/>
        <a:p>
          <a:pPr marL="0" lvl="0" indent="0" algn="ctr" defTabSz="1066800">
            <a:lnSpc>
              <a:spcPct val="90000"/>
            </a:lnSpc>
            <a:spcBef>
              <a:spcPct val="0"/>
            </a:spcBef>
            <a:spcAft>
              <a:spcPct val="35000"/>
            </a:spcAft>
            <a:buNone/>
          </a:pPr>
          <a:r>
            <a:rPr lang="tr-TR" sz="2400" kern="1200" dirty="0"/>
            <a:t>İlave Düzenlemelerin Özeti</a:t>
          </a:r>
        </a:p>
      </dsp:txBody>
      <dsp:txXfrm>
        <a:off x="444627" y="487569"/>
        <a:ext cx="7592045" cy="706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8777E-945B-4C5A-90DF-F24255053CBB}">
      <dsp:nvSpPr>
        <dsp:cNvPr id="0" name=""/>
        <dsp:cNvSpPr/>
      </dsp:nvSpPr>
      <dsp:spPr>
        <a:xfrm>
          <a:off x="0" y="101584"/>
          <a:ext cx="8128000" cy="5689131"/>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30823" tIns="1228852" rIns="630823" bIns="128016" numCol="1" spcCol="1270" anchor="t" anchorCtr="0">
          <a:noAutofit/>
        </a:bodyPr>
        <a:lstStyle/>
        <a:p>
          <a:pPr marL="171450" lvl="1" indent="-171450" algn="just" defTabSz="800100">
            <a:lnSpc>
              <a:spcPct val="90000"/>
            </a:lnSpc>
            <a:spcBef>
              <a:spcPct val="0"/>
            </a:spcBef>
            <a:spcAft>
              <a:spcPct val="15000"/>
            </a:spcAft>
            <a:buChar char="•"/>
          </a:pPr>
          <a:r>
            <a:rPr lang="tr-TR" sz="1800" kern="1200" dirty="0"/>
            <a:t>1593 sayılı </a:t>
          </a:r>
          <a:r>
            <a:rPr lang="tr-TR" sz="1800" b="1" u="none" kern="1200" dirty="0">
              <a:solidFill>
                <a:srgbClr val="C00000"/>
              </a:solidFill>
            </a:rPr>
            <a:t>Umumi Hıfzıssıhha Kanunu</a:t>
          </a:r>
          <a:r>
            <a:rPr lang="tr-TR" sz="1800" kern="1200" dirty="0"/>
            <a:t> Kaynaklı İdari Para Cezaları (Covid-19)</a:t>
          </a:r>
        </a:p>
        <a:p>
          <a:pPr marL="171450" lvl="1" indent="-171450" algn="just" defTabSz="800100">
            <a:lnSpc>
              <a:spcPct val="90000"/>
            </a:lnSpc>
            <a:spcBef>
              <a:spcPct val="0"/>
            </a:spcBef>
            <a:spcAft>
              <a:spcPct val="15000"/>
            </a:spcAft>
            <a:buChar char="•"/>
          </a:pPr>
          <a:r>
            <a:rPr lang="tr-TR" sz="1800" b="1" u="sng" kern="1200" dirty="0"/>
            <a:t>Düzenleyici ve Denetleyici Kurum</a:t>
          </a:r>
          <a:r>
            <a:rPr lang="tr-TR" sz="1800" kern="1200" dirty="0"/>
            <a:t>larca Verilen İdari Para Cezaları</a:t>
          </a:r>
        </a:p>
        <a:p>
          <a:pPr marL="171450" lvl="1" indent="-171450" algn="just" defTabSz="800100">
            <a:lnSpc>
              <a:spcPct val="90000"/>
            </a:lnSpc>
            <a:spcBef>
              <a:spcPct val="0"/>
            </a:spcBef>
            <a:spcAft>
              <a:spcPct val="15000"/>
            </a:spcAft>
            <a:buChar char="•"/>
          </a:pPr>
          <a:r>
            <a:rPr lang="tr-TR" sz="1800" kern="1200" dirty="0"/>
            <a:t>4207 sayılı </a:t>
          </a:r>
          <a:r>
            <a:rPr lang="tr-TR" sz="1800" b="1" kern="1200" dirty="0">
              <a:solidFill>
                <a:srgbClr val="C00000"/>
              </a:solidFill>
            </a:rPr>
            <a:t>Tütün Ürünlerinin Zararlarının Önlenmesi ve Kontrolü</a:t>
          </a:r>
          <a:r>
            <a:rPr lang="tr-TR" sz="1800" kern="1200" dirty="0"/>
            <a:t> Hakkında Kanun Kaynaklı İdari Para Cezaları</a:t>
          </a:r>
        </a:p>
        <a:p>
          <a:pPr marL="171450" lvl="1" indent="-171450" algn="just" defTabSz="800100">
            <a:lnSpc>
              <a:spcPct val="90000"/>
            </a:lnSpc>
            <a:spcBef>
              <a:spcPct val="0"/>
            </a:spcBef>
            <a:spcAft>
              <a:spcPct val="15000"/>
            </a:spcAft>
            <a:buChar char="•"/>
          </a:pPr>
          <a:r>
            <a:rPr lang="tr-TR" sz="1800" b="1" u="sng" kern="1200" dirty="0"/>
            <a:t>Adli Para</a:t>
          </a:r>
          <a:r>
            <a:rPr lang="tr-TR" sz="1800" kern="1200" dirty="0"/>
            <a:t> Cezaları</a:t>
          </a:r>
        </a:p>
        <a:p>
          <a:pPr marL="171450" lvl="1" indent="-171450" algn="just" defTabSz="800100">
            <a:lnSpc>
              <a:spcPct val="90000"/>
            </a:lnSpc>
            <a:spcBef>
              <a:spcPct val="0"/>
            </a:spcBef>
            <a:spcAft>
              <a:spcPct val="15000"/>
            </a:spcAft>
            <a:buChar char="•"/>
          </a:pPr>
          <a:r>
            <a:rPr lang="tr-TR" sz="1800" kern="1200" dirty="0"/>
            <a:t>İzaha davet kapsamında verilip ödeme şartları ihlal edilen ve dava açma süresi geçmemiş olan alacaklar</a:t>
          </a:r>
        </a:p>
        <a:p>
          <a:pPr marL="171450" lvl="1" indent="-171450" algn="just" defTabSz="800100">
            <a:lnSpc>
              <a:spcPct val="90000"/>
            </a:lnSpc>
            <a:spcBef>
              <a:spcPct val="0"/>
            </a:spcBef>
            <a:spcAft>
              <a:spcPct val="15000"/>
            </a:spcAft>
            <a:buChar char="•"/>
          </a:pPr>
          <a:r>
            <a:rPr lang="tr-TR" sz="1800" kern="1200" dirty="0"/>
            <a:t>370 inci madde kapsamında verilen beyannameler (kanunun yayım tarihi itibarıyla beyanname verme süresi geçmemiş olanlar ile kanun başvuru süresi boyunca yapılacak tebligatlar için verilecekler dahil)</a:t>
          </a:r>
        </a:p>
        <a:p>
          <a:pPr marL="171450" lvl="1" indent="-171450" algn="just" defTabSz="800100">
            <a:lnSpc>
              <a:spcPct val="90000"/>
            </a:lnSpc>
            <a:spcBef>
              <a:spcPct val="0"/>
            </a:spcBef>
            <a:spcAft>
              <a:spcPct val="15000"/>
            </a:spcAft>
            <a:buChar char="•"/>
          </a:pPr>
          <a:r>
            <a:rPr lang="tr-TR" sz="1800" kern="1200" dirty="0"/>
            <a:t>Kar payı tevkifatlarına ilişkin olarak matrah artırımı hükümlerinden faydalanma imkanı</a:t>
          </a:r>
        </a:p>
        <a:p>
          <a:pPr marL="171450" lvl="1" indent="-171450" algn="just" defTabSz="800100">
            <a:lnSpc>
              <a:spcPct val="90000"/>
            </a:lnSpc>
            <a:spcBef>
              <a:spcPct val="0"/>
            </a:spcBef>
            <a:spcAft>
              <a:spcPct val="15000"/>
            </a:spcAft>
            <a:buChar char="•"/>
          </a:pPr>
          <a:r>
            <a:rPr lang="tr-TR" sz="1800" kern="1200" dirty="0">
              <a:solidFill>
                <a:srgbClr val="D42826"/>
              </a:solidFill>
            </a:rPr>
            <a:t>Matrah veya vergi artırımı dolayısıyla mükelleflerce verilen yıllık, muhtasar ve katma değer vergisi beyannameleri ve diğer beyannameler için damga vergisi 1.000 Türk lirası olarak alınır.</a:t>
          </a:r>
        </a:p>
      </dsp:txBody>
      <dsp:txXfrm>
        <a:off x="0" y="101584"/>
        <a:ext cx="8128000" cy="5689131"/>
      </dsp:txXfrm>
    </dsp:sp>
    <dsp:sp modelId="{59D8146B-CDD9-4A2F-B24C-014EFB2DA784}">
      <dsp:nvSpPr>
        <dsp:cNvPr id="0" name=""/>
        <dsp:cNvSpPr/>
      </dsp:nvSpPr>
      <dsp:spPr>
        <a:xfrm>
          <a:off x="406400" y="400298"/>
          <a:ext cx="7668499" cy="78308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066800">
            <a:lnSpc>
              <a:spcPct val="90000"/>
            </a:lnSpc>
            <a:spcBef>
              <a:spcPct val="0"/>
            </a:spcBef>
            <a:spcAft>
              <a:spcPct val="35000"/>
            </a:spcAft>
            <a:buNone/>
          </a:pPr>
          <a:r>
            <a:rPr lang="tr-TR" sz="2400" kern="1200" dirty="0"/>
            <a:t>7326 Sayılı Kanun ile 7440 Sayılı Kanun Arasındaki Farklar</a:t>
          </a:r>
        </a:p>
      </dsp:txBody>
      <dsp:txXfrm>
        <a:off x="444627" y="438525"/>
        <a:ext cx="7592045" cy="7066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4E986-2D55-44A4-B85C-DAB5240F89AF}">
      <dsp:nvSpPr>
        <dsp:cNvPr id="0" name=""/>
        <dsp:cNvSpPr/>
      </dsp:nvSpPr>
      <dsp:spPr>
        <a:xfrm>
          <a:off x="307301" y="1723"/>
          <a:ext cx="2044893" cy="102244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ts val="0"/>
            </a:spcAft>
            <a:buNone/>
          </a:pPr>
          <a:r>
            <a:rPr lang="tr-TR" sz="1600" b="1" kern="1200" dirty="0"/>
            <a:t>ALACAKLARIN YAPILANDIRILMASI</a:t>
          </a:r>
        </a:p>
      </dsp:txBody>
      <dsp:txXfrm>
        <a:off x="337247" y="31669"/>
        <a:ext cx="1985001" cy="962554"/>
      </dsp:txXfrm>
    </dsp:sp>
    <dsp:sp modelId="{22B867D8-5EBA-4DCF-AF7C-B47891C055F8}">
      <dsp:nvSpPr>
        <dsp:cNvPr id="0" name=""/>
        <dsp:cNvSpPr/>
      </dsp:nvSpPr>
      <dsp:spPr>
        <a:xfrm>
          <a:off x="511790" y="1024169"/>
          <a:ext cx="204489" cy="662218"/>
        </a:xfrm>
        <a:custGeom>
          <a:avLst/>
          <a:gdLst/>
          <a:ahLst/>
          <a:cxnLst/>
          <a:rect l="0" t="0" r="0" b="0"/>
          <a:pathLst>
            <a:path>
              <a:moveTo>
                <a:pt x="0" y="0"/>
              </a:moveTo>
              <a:lnTo>
                <a:pt x="0" y="662218"/>
              </a:lnTo>
              <a:lnTo>
                <a:pt x="204489" y="66221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EAE1B5-D979-4E05-A050-DE9919025054}">
      <dsp:nvSpPr>
        <dsp:cNvPr id="0" name=""/>
        <dsp:cNvSpPr/>
      </dsp:nvSpPr>
      <dsp:spPr>
        <a:xfrm>
          <a:off x="716280" y="1281509"/>
          <a:ext cx="1635915" cy="80975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ts val="0"/>
            </a:spcAft>
            <a:buNone/>
          </a:pPr>
          <a:r>
            <a:rPr lang="tr-TR" sz="1300" b="1" kern="1200" dirty="0">
              <a:latin typeface="Calibri" panose="020F0502020204030204"/>
              <a:ea typeface="+mn-ea"/>
              <a:cs typeface="+mn-cs"/>
            </a:rPr>
            <a:t>Kapsam ve tanımlar</a:t>
          </a:r>
        </a:p>
        <a:p>
          <a:pPr marL="0" lvl="0" indent="0" algn="ctr" defTabSz="577850">
            <a:lnSpc>
              <a:spcPct val="90000"/>
            </a:lnSpc>
            <a:spcBef>
              <a:spcPct val="0"/>
            </a:spcBef>
            <a:spcAft>
              <a:spcPts val="0"/>
            </a:spcAft>
            <a:buNone/>
          </a:pPr>
          <a:r>
            <a:rPr lang="tr-TR" sz="1300" b="1" kern="1200" dirty="0">
              <a:latin typeface="Calibri" panose="020F0502020204030204"/>
              <a:ea typeface="+mn-ea"/>
              <a:cs typeface="+mn-cs"/>
            </a:rPr>
            <a:t>(Md. 1)</a:t>
          </a:r>
        </a:p>
      </dsp:txBody>
      <dsp:txXfrm>
        <a:off x="739997" y="1305226"/>
        <a:ext cx="1588481" cy="762323"/>
      </dsp:txXfrm>
    </dsp:sp>
    <dsp:sp modelId="{ED166D4F-95C5-4386-87F0-19B01C25906A}">
      <dsp:nvSpPr>
        <dsp:cNvPr id="0" name=""/>
        <dsp:cNvSpPr/>
      </dsp:nvSpPr>
      <dsp:spPr>
        <a:xfrm>
          <a:off x="511790" y="1024169"/>
          <a:ext cx="204489" cy="1725859"/>
        </a:xfrm>
        <a:custGeom>
          <a:avLst/>
          <a:gdLst/>
          <a:ahLst/>
          <a:cxnLst/>
          <a:rect l="0" t="0" r="0" b="0"/>
          <a:pathLst>
            <a:path>
              <a:moveTo>
                <a:pt x="0" y="0"/>
              </a:moveTo>
              <a:lnTo>
                <a:pt x="0" y="1725859"/>
              </a:lnTo>
              <a:lnTo>
                <a:pt x="204489" y="172585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5E804B-3F56-4B8F-A071-668A37290683}">
      <dsp:nvSpPr>
        <dsp:cNvPr id="0" name=""/>
        <dsp:cNvSpPr/>
      </dsp:nvSpPr>
      <dsp:spPr>
        <a:xfrm>
          <a:off x="716280" y="2345151"/>
          <a:ext cx="1635915" cy="80975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97024"/>
              <a:satOff val="-5595"/>
              <a:lumOff val="57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ts val="0"/>
            </a:spcAft>
            <a:buNone/>
          </a:pPr>
          <a:r>
            <a:rPr lang="tr-TR" sz="1300" b="1" kern="1200">
              <a:latin typeface="Calibri" panose="020F0502020204030204"/>
              <a:ea typeface="+mn-ea"/>
              <a:cs typeface="+mn-cs"/>
            </a:rPr>
            <a:t>Kesinleşmiş alacaklar</a:t>
          </a:r>
        </a:p>
        <a:p>
          <a:pPr marL="0" lvl="0" indent="0" algn="ctr" defTabSz="577850">
            <a:lnSpc>
              <a:spcPct val="90000"/>
            </a:lnSpc>
            <a:spcBef>
              <a:spcPct val="0"/>
            </a:spcBef>
            <a:spcAft>
              <a:spcPts val="0"/>
            </a:spcAft>
            <a:buNone/>
          </a:pPr>
          <a:r>
            <a:rPr lang="tr-TR" sz="1300" b="1" kern="1200">
              <a:latin typeface="Calibri" panose="020F0502020204030204"/>
              <a:ea typeface="+mn-ea"/>
              <a:cs typeface="+mn-cs"/>
            </a:rPr>
            <a:t>(Md. 2)</a:t>
          </a:r>
          <a:endParaRPr lang="tr-TR" sz="1300" b="1" kern="1200" dirty="0">
            <a:latin typeface="Calibri" panose="020F0502020204030204"/>
            <a:ea typeface="+mn-ea"/>
            <a:cs typeface="+mn-cs"/>
          </a:endParaRPr>
        </a:p>
      </dsp:txBody>
      <dsp:txXfrm>
        <a:off x="739997" y="2368868"/>
        <a:ext cx="1588481" cy="762323"/>
      </dsp:txXfrm>
    </dsp:sp>
    <dsp:sp modelId="{78CE5B37-F4C7-4AD4-BAC2-161CEDE718EE}">
      <dsp:nvSpPr>
        <dsp:cNvPr id="0" name=""/>
        <dsp:cNvSpPr/>
      </dsp:nvSpPr>
      <dsp:spPr>
        <a:xfrm>
          <a:off x="511790" y="1024169"/>
          <a:ext cx="204489" cy="2791229"/>
        </a:xfrm>
        <a:custGeom>
          <a:avLst/>
          <a:gdLst/>
          <a:ahLst/>
          <a:cxnLst/>
          <a:rect l="0" t="0" r="0" b="0"/>
          <a:pathLst>
            <a:path>
              <a:moveTo>
                <a:pt x="0" y="0"/>
              </a:moveTo>
              <a:lnTo>
                <a:pt x="0" y="2791229"/>
              </a:lnTo>
              <a:lnTo>
                <a:pt x="204489" y="279122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989F53-50D7-41ED-B4C3-6EB01C908DC5}">
      <dsp:nvSpPr>
        <dsp:cNvPr id="0" name=""/>
        <dsp:cNvSpPr/>
      </dsp:nvSpPr>
      <dsp:spPr>
        <a:xfrm>
          <a:off x="716280" y="3410520"/>
          <a:ext cx="1635915" cy="80975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94048"/>
              <a:satOff val="-11190"/>
              <a:lumOff val="115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ts val="0"/>
            </a:spcAft>
            <a:buNone/>
          </a:pPr>
          <a:r>
            <a:rPr lang="tr-TR" sz="1300" b="1" kern="1200">
              <a:latin typeface="Calibri" panose="020F0502020204030204"/>
              <a:ea typeface="+mn-ea"/>
              <a:cs typeface="+mn-cs"/>
            </a:rPr>
            <a:t>Kesinleşmemiş veya dava safhasında bulunanlar</a:t>
          </a:r>
        </a:p>
        <a:p>
          <a:pPr marL="0" lvl="0" indent="0" algn="ctr" defTabSz="577850">
            <a:lnSpc>
              <a:spcPct val="90000"/>
            </a:lnSpc>
            <a:spcBef>
              <a:spcPct val="0"/>
            </a:spcBef>
            <a:spcAft>
              <a:spcPts val="0"/>
            </a:spcAft>
            <a:buNone/>
          </a:pPr>
          <a:r>
            <a:rPr lang="tr-TR" sz="1300" b="1" kern="1200">
              <a:latin typeface="Calibri" panose="020F0502020204030204"/>
              <a:ea typeface="+mn-ea"/>
              <a:cs typeface="+mn-cs"/>
            </a:rPr>
            <a:t>(Md. 3)</a:t>
          </a:r>
          <a:endParaRPr lang="tr-TR" sz="1300" b="1" kern="1200" dirty="0">
            <a:latin typeface="Calibri" panose="020F0502020204030204"/>
            <a:ea typeface="+mn-ea"/>
            <a:cs typeface="+mn-cs"/>
          </a:endParaRPr>
        </a:p>
      </dsp:txBody>
      <dsp:txXfrm>
        <a:off x="739997" y="3434237"/>
        <a:ext cx="1588481" cy="762323"/>
      </dsp:txXfrm>
    </dsp:sp>
    <dsp:sp modelId="{8BE46D8E-DC99-46FC-B84C-B83BE152CE0E}">
      <dsp:nvSpPr>
        <dsp:cNvPr id="0" name=""/>
        <dsp:cNvSpPr/>
      </dsp:nvSpPr>
      <dsp:spPr>
        <a:xfrm>
          <a:off x="511790" y="1024169"/>
          <a:ext cx="204489" cy="3856598"/>
        </a:xfrm>
        <a:custGeom>
          <a:avLst/>
          <a:gdLst/>
          <a:ahLst/>
          <a:cxnLst/>
          <a:rect l="0" t="0" r="0" b="0"/>
          <a:pathLst>
            <a:path>
              <a:moveTo>
                <a:pt x="0" y="0"/>
              </a:moveTo>
              <a:lnTo>
                <a:pt x="0" y="3856598"/>
              </a:lnTo>
              <a:lnTo>
                <a:pt x="204489" y="385659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817EB7-1762-46AE-B6A4-E70B755A02D6}">
      <dsp:nvSpPr>
        <dsp:cNvPr id="0" name=""/>
        <dsp:cNvSpPr/>
      </dsp:nvSpPr>
      <dsp:spPr>
        <a:xfrm>
          <a:off x="716280" y="4475889"/>
          <a:ext cx="1635915" cy="80975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ts val="0"/>
            </a:spcAft>
            <a:buNone/>
          </a:pPr>
          <a:r>
            <a:rPr lang="tr-TR" sz="1300" b="1" kern="1200">
              <a:latin typeface="Calibri" panose="020F0502020204030204"/>
              <a:ea typeface="+mn-ea"/>
              <a:cs typeface="+mn-cs"/>
            </a:rPr>
            <a:t>İnceleme ve tarhiyat safhasında bulunan işlemler</a:t>
          </a:r>
        </a:p>
        <a:p>
          <a:pPr marL="0" lvl="0" indent="0" algn="ctr" defTabSz="577850">
            <a:lnSpc>
              <a:spcPct val="90000"/>
            </a:lnSpc>
            <a:spcBef>
              <a:spcPct val="0"/>
            </a:spcBef>
            <a:spcAft>
              <a:spcPts val="0"/>
            </a:spcAft>
            <a:buNone/>
          </a:pPr>
          <a:r>
            <a:rPr lang="tr-TR" sz="1300" b="1" kern="1200">
              <a:latin typeface="Calibri" panose="020F0502020204030204"/>
              <a:ea typeface="+mn-ea"/>
              <a:cs typeface="+mn-cs"/>
            </a:rPr>
            <a:t>(Md.4)</a:t>
          </a:r>
          <a:endParaRPr lang="tr-TR" sz="1300" b="1" kern="1200" dirty="0">
            <a:latin typeface="Calibri" panose="020F0502020204030204"/>
            <a:ea typeface="+mn-ea"/>
            <a:cs typeface="+mn-cs"/>
          </a:endParaRPr>
        </a:p>
      </dsp:txBody>
      <dsp:txXfrm>
        <a:off x="739997" y="4499606"/>
        <a:ext cx="1588481" cy="762323"/>
      </dsp:txXfrm>
    </dsp:sp>
    <dsp:sp modelId="{6A984A8F-8E92-4A88-A133-922651BE0458}">
      <dsp:nvSpPr>
        <dsp:cNvPr id="0" name=""/>
        <dsp:cNvSpPr/>
      </dsp:nvSpPr>
      <dsp:spPr>
        <a:xfrm>
          <a:off x="2863418" y="1723"/>
          <a:ext cx="2044893" cy="1022446"/>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ts val="0"/>
            </a:spcAft>
            <a:buNone/>
          </a:pPr>
          <a:r>
            <a:rPr lang="tr-TR" sz="1600" b="1" kern="1200" dirty="0"/>
            <a:t>MATRAH VE VERGİ ARTIRIMI</a:t>
          </a:r>
        </a:p>
      </dsp:txBody>
      <dsp:txXfrm>
        <a:off x="2893364" y="31669"/>
        <a:ext cx="1985001" cy="962554"/>
      </dsp:txXfrm>
    </dsp:sp>
    <dsp:sp modelId="{569A4978-92AA-42D8-9789-E6E9123BC41E}">
      <dsp:nvSpPr>
        <dsp:cNvPr id="0" name=""/>
        <dsp:cNvSpPr/>
      </dsp:nvSpPr>
      <dsp:spPr>
        <a:xfrm>
          <a:off x="3067908" y="1024169"/>
          <a:ext cx="204489" cy="662218"/>
        </a:xfrm>
        <a:custGeom>
          <a:avLst/>
          <a:gdLst/>
          <a:ahLst/>
          <a:cxnLst/>
          <a:rect l="0" t="0" r="0" b="0"/>
          <a:pathLst>
            <a:path>
              <a:moveTo>
                <a:pt x="0" y="0"/>
              </a:moveTo>
              <a:lnTo>
                <a:pt x="0" y="662218"/>
              </a:lnTo>
              <a:lnTo>
                <a:pt x="204489" y="66221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81AF82-5239-4A5F-A8CB-A986D0FCAE2E}">
      <dsp:nvSpPr>
        <dsp:cNvPr id="0" name=""/>
        <dsp:cNvSpPr/>
      </dsp:nvSpPr>
      <dsp:spPr>
        <a:xfrm>
          <a:off x="3272397" y="1281509"/>
          <a:ext cx="1635915" cy="80975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388097"/>
              <a:satOff val="-22381"/>
              <a:lumOff val="23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ts val="0"/>
            </a:spcAft>
            <a:buNone/>
          </a:pPr>
          <a:r>
            <a:rPr lang="tr-TR" sz="1300" b="1" kern="1200" dirty="0"/>
            <a:t>Gelir ve Kurumlar Vergisinde Matrah Artırımı </a:t>
          </a:r>
        </a:p>
        <a:p>
          <a:pPr marL="0" lvl="0" indent="0" algn="ctr" defTabSz="577850">
            <a:lnSpc>
              <a:spcPct val="90000"/>
            </a:lnSpc>
            <a:spcBef>
              <a:spcPct val="0"/>
            </a:spcBef>
            <a:spcAft>
              <a:spcPts val="0"/>
            </a:spcAft>
            <a:buNone/>
          </a:pPr>
          <a:r>
            <a:rPr lang="tr-TR" sz="1300" b="1" kern="1200" dirty="0"/>
            <a:t>(Md.5/1)</a:t>
          </a:r>
        </a:p>
      </dsp:txBody>
      <dsp:txXfrm>
        <a:off x="3296114" y="1305226"/>
        <a:ext cx="1588481" cy="762323"/>
      </dsp:txXfrm>
    </dsp:sp>
    <dsp:sp modelId="{C42ACE04-DA4A-4606-8FB3-4F592A8576F9}">
      <dsp:nvSpPr>
        <dsp:cNvPr id="0" name=""/>
        <dsp:cNvSpPr/>
      </dsp:nvSpPr>
      <dsp:spPr>
        <a:xfrm>
          <a:off x="3067908" y="1024169"/>
          <a:ext cx="204489" cy="1727587"/>
        </a:xfrm>
        <a:custGeom>
          <a:avLst/>
          <a:gdLst/>
          <a:ahLst/>
          <a:cxnLst/>
          <a:rect l="0" t="0" r="0" b="0"/>
          <a:pathLst>
            <a:path>
              <a:moveTo>
                <a:pt x="0" y="0"/>
              </a:moveTo>
              <a:lnTo>
                <a:pt x="0" y="1727587"/>
              </a:lnTo>
              <a:lnTo>
                <a:pt x="204489" y="172758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8460A0-38B2-44A7-BD1D-4BAC53655366}">
      <dsp:nvSpPr>
        <dsp:cNvPr id="0" name=""/>
        <dsp:cNvSpPr/>
      </dsp:nvSpPr>
      <dsp:spPr>
        <a:xfrm>
          <a:off x="3272397" y="2346878"/>
          <a:ext cx="1635915" cy="80975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ts val="0"/>
            </a:spcAft>
            <a:buNone/>
          </a:pPr>
          <a:r>
            <a:rPr lang="tr-TR" sz="1300" b="1" kern="1200"/>
            <a:t>Gelir(Stopaj) ve Kurumlar(Stopaj) Vergisinde Artırım</a:t>
          </a:r>
        </a:p>
        <a:p>
          <a:pPr marL="0" lvl="0" indent="0" algn="ctr" defTabSz="577850">
            <a:lnSpc>
              <a:spcPct val="90000"/>
            </a:lnSpc>
            <a:spcBef>
              <a:spcPct val="0"/>
            </a:spcBef>
            <a:spcAft>
              <a:spcPts val="0"/>
            </a:spcAft>
            <a:buNone/>
          </a:pPr>
          <a:r>
            <a:rPr lang="tr-TR" sz="1300" b="1" kern="1200"/>
            <a:t>(Md.5/1)</a:t>
          </a:r>
          <a:endParaRPr lang="tr-TR" sz="1300" b="1" kern="1200" dirty="0"/>
        </a:p>
      </dsp:txBody>
      <dsp:txXfrm>
        <a:off x="3296114" y="2370595"/>
        <a:ext cx="1588481" cy="762323"/>
      </dsp:txXfrm>
    </dsp:sp>
    <dsp:sp modelId="{7ECD9AA0-6E08-4D18-9E50-45238B27E177}">
      <dsp:nvSpPr>
        <dsp:cNvPr id="0" name=""/>
        <dsp:cNvSpPr/>
      </dsp:nvSpPr>
      <dsp:spPr>
        <a:xfrm>
          <a:off x="3067908" y="1024169"/>
          <a:ext cx="204489" cy="2792957"/>
        </a:xfrm>
        <a:custGeom>
          <a:avLst/>
          <a:gdLst/>
          <a:ahLst/>
          <a:cxnLst/>
          <a:rect l="0" t="0" r="0" b="0"/>
          <a:pathLst>
            <a:path>
              <a:moveTo>
                <a:pt x="0" y="0"/>
              </a:moveTo>
              <a:lnTo>
                <a:pt x="0" y="2792957"/>
              </a:lnTo>
              <a:lnTo>
                <a:pt x="204489" y="279295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74BC29-E6B7-4C5F-B7EE-2A0F49A91055}">
      <dsp:nvSpPr>
        <dsp:cNvPr id="0" name=""/>
        <dsp:cNvSpPr/>
      </dsp:nvSpPr>
      <dsp:spPr>
        <a:xfrm>
          <a:off x="3272397" y="3412248"/>
          <a:ext cx="1635915" cy="80975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ts val="0"/>
            </a:spcAft>
            <a:buNone/>
          </a:pPr>
          <a:r>
            <a:rPr lang="tr-TR" sz="1300" b="1" kern="1200"/>
            <a:t>Katma Değer Vergisi Artırımı</a:t>
          </a:r>
        </a:p>
        <a:p>
          <a:pPr marL="0" lvl="0" indent="0" algn="ctr" defTabSz="577850">
            <a:lnSpc>
              <a:spcPct val="90000"/>
            </a:lnSpc>
            <a:spcBef>
              <a:spcPct val="0"/>
            </a:spcBef>
            <a:spcAft>
              <a:spcPts val="0"/>
            </a:spcAft>
            <a:buNone/>
          </a:pPr>
          <a:r>
            <a:rPr lang="tr-TR" sz="1300" b="1" kern="1200"/>
            <a:t>(Md.5/3)</a:t>
          </a:r>
          <a:endParaRPr lang="tr-TR" sz="1300" b="1" kern="1200" dirty="0"/>
        </a:p>
      </dsp:txBody>
      <dsp:txXfrm>
        <a:off x="3296114" y="3435965"/>
        <a:ext cx="1588481" cy="762323"/>
      </dsp:txXfrm>
    </dsp:sp>
    <dsp:sp modelId="{6C5A97C2-0350-4BD1-84E3-4B41A5049F24}">
      <dsp:nvSpPr>
        <dsp:cNvPr id="0" name=""/>
        <dsp:cNvSpPr/>
      </dsp:nvSpPr>
      <dsp:spPr>
        <a:xfrm>
          <a:off x="3067908" y="1024169"/>
          <a:ext cx="204489" cy="3856598"/>
        </a:xfrm>
        <a:custGeom>
          <a:avLst/>
          <a:gdLst/>
          <a:ahLst/>
          <a:cxnLst/>
          <a:rect l="0" t="0" r="0" b="0"/>
          <a:pathLst>
            <a:path>
              <a:moveTo>
                <a:pt x="0" y="0"/>
              </a:moveTo>
              <a:lnTo>
                <a:pt x="0" y="3856598"/>
              </a:lnTo>
              <a:lnTo>
                <a:pt x="204489" y="385659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85733A-89BC-430C-B667-1E2646A7ADCF}">
      <dsp:nvSpPr>
        <dsp:cNvPr id="0" name=""/>
        <dsp:cNvSpPr/>
      </dsp:nvSpPr>
      <dsp:spPr>
        <a:xfrm>
          <a:off x="3272397" y="4475889"/>
          <a:ext cx="1635915" cy="80975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679169"/>
              <a:satOff val="-39166"/>
              <a:lumOff val="402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ts val="0"/>
            </a:spcAft>
            <a:buNone/>
          </a:pPr>
          <a:r>
            <a:rPr lang="tr-TR" sz="1300" b="1" kern="1200" dirty="0"/>
            <a:t>2022 yılına ilişkin matrah ve vergi artırımı</a:t>
          </a:r>
        </a:p>
        <a:p>
          <a:pPr marL="0" lvl="0" indent="0" algn="ctr" defTabSz="577850">
            <a:lnSpc>
              <a:spcPct val="90000"/>
            </a:lnSpc>
            <a:spcBef>
              <a:spcPct val="0"/>
            </a:spcBef>
            <a:spcAft>
              <a:spcPts val="0"/>
            </a:spcAft>
            <a:buNone/>
          </a:pPr>
          <a:r>
            <a:rPr lang="tr-TR" sz="1300" b="1" kern="1200" dirty="0">
              <a:solidFill>
                <a:srgbClr val="C00000"/>
              </a:solidFill>
            </a:rPr>
            <a:t>(Geçici Md.1)</a:t>
          </a:r>
        </a:p>
      </dsp:txBody>
      <dsp:txXfrm>
        <a:off x="3296114" y="4499606"/>
        <a:ext cx="1588481" cy="762323"/>
      </dsp:txXfrm>
    </dsp:sp>
    <dsp:sp modelId="{50016093-5FAF-43D9-949D-B8AA4ACCA721}">
      <dsp:nvSpPr>
        <dsp:cNvPr id="0" name=""/>
        <dsp:cNvSpPr/>
      </dsp:nvSpPr>
      <dsp:spPr>
        <a:xfrm>
          <a:off x="5419536" y="1723"/>
          <a:ext cx="2044893" cy="1022446"/>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ts val="0"/>
            </a:spcAft>
            <a:buNone/>
          </a:pPr>
          <a:r>
            <a:rPr lang="tr-TR" sz="1600" b="1" kern="1200" dirty="0"/>
            <a:t>İŞLETME KAYITLARININ DÜZELTİLMESİ</a:t>
          </a:r>
        </a:p>
      </dsp:txBody>
      <dsp:txXfrm>
        <a:off x="5449482" y="31669"/>
        <a:ext cx="1985001" cy="962554"/>
      </dsp:txXfrm>
    </dsp:sp>
    <dsp:sp modelId="{A17165DA-912A-4E0D-BEF3-980892A898C6}">
      <dsp:nvSpPr>
        <dsp:cNvPr id="0" name=""/>
        <dsp:cNvSpPr/>
      </dsp:nvSpPr>
      <dsp:spPr>
        <a:xfrm>
          <a:off x="5624025" y="1024169"/>
          <a:ext cx="204489" cy="911291"/>
        </a:xfrm>
        <a:custGeom>
          <a:avLst/>
          <a:gdLst/>
          <a:ahLst/>
          <a:cxnLst/>
          <a:rect l="0" t="0" r="0" b="0"/>
          <a:pathLst>
            <a:path>
              <a:moveTo>
                <a:pt x="0" y="0"/>
              </a:moveTo>
              <a:lnTo>
                <a:pt x="0" y="911291"/>
              </a:lnTo>
              <a:lnTo>
                <a:pt x="204489" y="91129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B59ADD-087F-4259-8C4F-BCD01245733F}">
      <dsp:nvSpPr>
        <dsp:cNvPr id="0" name=""/>
        <dsp:cNvSpPr/>
      </dsp:nvSpPr>
      <dsp:spPr>
        <a:xfrm>
          <a:off x="5828515" y="1281509"/>
          <a:ext cx="1635915" cy="130790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776194"/>
              <a:satOff val="-44762"/>
              <a:lumOff val="46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ts val="0"/>
            </a:spcAft>
            <a:buNone/>
          </a:pPr>
          <a:r>
            <a:rPr lang="tr-TR" sz="1300" b="1" kern="1200" dirty="0"/>
            <a:t>İşletmede mevcut olduğu hâlde kayıtlarda yer almayan emtia, makine, teçhizat ve demirbaşlar </a:t>
          </a:r>
        </a:p>
        <a:p>
          <a:pPr marL="0" lvl="0" indent="0" algn="ctr" defTabSz="577850">
            <a:lnSpc>
              <a:spcPct val="90000"/>
            </a:lnSpc>
            <a:spcBef>
              <a:spcPct val="0"/>
            </a:spcBef>
            <a:spcAft>
              <a:spcPts val="0"/>
            </a:spcAft>
            <a:buNone/>
          </a:pPr>
          <a:r>
            <a:rPr lang="tr-TR" sz="1300" b="1" kern="1200" dirty="0"/>
            <a:t>(Md. 6/1)</a:t>
          </a:r>
        </a:p>
      </dsp:txBody>
      <dsp:txXfrm>
        <a:off x="5866822" y="1319816"/>
        <a:ext cx="1559301" cy="1231289"/>
      </dsp:txXfrm>
    </dsp:sp>
    <dsp:sp modelId="{20D5753C-A3C5-476C-9B71-BA358A08B751}">
      <dsp:nvSpPr>
        <dsp:cNvPr id="0" name=""/>
        <dsp:cNvSpPr/>
      </dsp:nvSpPr>
      <dsp:spPr>
        <a:xfrm>
          <a:off x="5624025" y="1024169"/>
          <a:ext cx="204489" cy="2474807"/>
        </a:xfrm>
        <a:custGeom>
          <a:avLst/>
          <a:gdLst/>
          <a:ahLst/>
          <a:cxnLst/>
          <a:rect l="0" t="0" r="0" b="0"/>
          <a:pathLst>
            <a:path>
              <a:moveTo>
                <a:pt x="0" y="0"/>
              </a:moveTo>
              <a:lnTo>
                <a:pt x="0" y="2474807"/>
              </a:lnTo>
              <a:lnTo>
                <a:pt x="204489" y="247480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6E1926-543F-4442-8F3D-D694E389107F}">
      <dsp:nvSpPr>
        <dsp:cNvPr id="0" name=""/>
        <dsp:cNvSpPr/>
      </dsp:nvSpPr>
      <dsp:spPr>
        <a:xfrm>
          <a:off x="5828515" y="2845025"/>
          <a:ext cx="1635915" cy="130790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ts val="0"/>
            </a:spcAft>
            <a:buNone/>
          </a:pPr>
          <a:r>
            <a:rPr lang="tr-TR" sz="1300" b="1" kern="1200" dirty="0"/>
            <a:t>Kayıtlarda yer aldığı hâlde işletmede bulunmayan emtia, makine, teçhizat ve demirbaşlar</a:t>
          </a:r>
        </a:p>
        <a:p>
          <a:pPr marL="0" lvl="0" indent="0" algn="ctr" defTabSz="577850">
            <a:lnSpc>
              <a:spcPct val="90000"/>
            </a:lnSpc>
            <a:spcBef>
              <a:spcPct val="0"/>
            </a:spcBef>
            <a:spcAft>
              <a:spcPts val="0"/>
            </a:spcAft>
            <a:buNone/>
          </a:pPr>
          <a:r>
            <a:rPr lang="tr-TR" sz="1300" b="1" kern="1200" dirty="0"/>
            <a:t>(Md. 6/2)</a:t>
          </a:r>
        </a:p>
      </dsp:txBody>
      <dsp:txXfrm>
        <a:off x="5866822" y="2883332"/>
        <a:ext cx="1559301" cy="1231289"/>
      </dsp:txXfrm>
    </dsp:sp>
    <dsp:sp modelId="{A52CFAE6-9EA9-4ACA-835E-EBAE21B02131}">
      <dsp:nvSpPr>
        <dsp:cNvPr id="0" name=""/>
        <dsp:cNvSpPr/>
      </dsp:nvSpPr>
      <dsp:spPr>
        <a:xfrm>
          <a:off x="5624025" y="1024169"/>
          <a:ext cx="204489" cy="4038318"/>
        </a:xfrm>
        <a:custGeom>
          <a:avLst/>
          <a:gdLst/>
          <a:ahLst/>
          <a:cxnLst/>
          <a:rect l="0" t="0" r="0" b="0"/>
          <a:pathLst>
            <a:path>
              <a:moveTo>
                <a:pt x="0" y="0"/>
              </a:moveTo>
              <a:lnTo>
                <a:pt x="0" y="4038318"/>
              </a:lnTo>
              <a:lnTo>
                <a:pt x="204489" y="403831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7500CC-B99A-4021-B6AE-DD4EFCB1F053}">
      <dsp:nvSpPr>
        <dsp:cNvPr id="0" name=""/>
        <dsp:cNvSpPr/>
      </dsp:nvSpPr>
      <dsp:spPr>
        <a:xfrm>
          <a:off x="5828515" y="4408536"/>
          <a:ext cx="1635915" cy="130790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ts val="0"/>
            </a:spcAft>
            <a:buNone/>
          </a:pPr>
          <a:r>
            <a:rPr lang="tr-TR" sz="1300" b="1" kern="1200" dirty="0"/>
            <a:t>Kayıtlarda yer aldığı hâlde işletmede bulunmayan kasa mevcudu ve ortaklardan alacaklar</a:t>
          </a:r>
        </a:p>
        <a:p>
          <a:pPr marL="0" lvl="0" indent="0" algn="ctr" defTabSz="577850">
            <a:lnSpc>
              <a:spcPct val="90000"/>
            </a:lnSpc>
            <a:spcBef>
              <a:spcPct val="0"/>
            </a:spcBef>
            <a:spcAft>
              <a:spcPts val="0"/>
            </a:spcAft>
            <a:buNone/>
          </a:pPr>
          <a:r>
            <a:rPr lang="tr-TR" sz="1300" b="1" kern="1200" dirty="0"/>
            <a:t>(Md. 6/3)</a:t>
          </a:r>
        </a:p>
      </dsp:txBody>
      <dsp:txXfrm>
        <a:off x="5866822" y="4446843"/>
        <a:ext cx="1559301" cy="1231289"/>
      </dsp:txXfrm>
    </dsp:sp>
    <dsp:sp modelId="{5BB78377-F1DE-491C-BCBF-A9F6BA400F94}">
      <dsp:nvSpPr>
        <dsp:cNvPr id="0" name=""/>
        <dsp:cNvSpPr/>
      </dsp:nvSpPr>
      <dsp:spPr>
        <a:xfrm>
          <a:off x="7975653" y="1723"/>
          <a:ext cx="2044893" cy="1022446"/>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ts val="0"/>
            </a:spcAft>
            <a:buNone/>
          </a:pPr>
          <a:r>
            <a:rPr lang="tr-TR" sz="1600" b="1" kern="1200" dirty="0"/>
            <a:t>DİĞER HÜKÜMLER</a:t>
          </a:r>
        </a:p>
      </dsp:txBody>
      <dsp:txXfrm>
        <a:off x="8005599" y="31669"/>
        <a:ext cx="1985001" cy="962554"/>
      </dsp:txXfrm>
    </dsp:sp>
    <dsp:sp modelId="{B52EAF91-1DD4-4FD0-AEE1-738FD3F32289}">
      <dsp:nvSpPr>
        <dsp:cNvPr id="0" name=""/>
        <dsp:cNvSpPr/>
      </dsp:nvSpPr>
      <dsp:spPr>
        <a:xfrm>
          <a:off x="8180143" y="1024169"/>
          <a:ext cx="204489" cy="597783"/>
        </a:xfrm>
        <a:custGeom>
          <a:avLst/>
          <a:gdLst/>
          <a:ahLst/>
          <a:cxnLst/>
          <a:rect l="0" t="0" r="0" b="0"/>
          <a:pathLst>
            <a:path>
              <a:moveTo>
                <a:pt x="0" y="0"/>
              </a:moveTo>
              <a:lnTo>
                <a:pt x="0" y="597783"/>
              </a:lnTo>
              <a:lnTo>
                <a:pt x="204489" y="59778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85F62A-4343-493B-A794-CDC3CC87B3BC}">
      <dsp:nvSpPr>
        <dsp:cNvPr id="0" name=""/>
        <dsp:cNvSpPr/>
      </dsp:nvSpPr>
      <dsp:spPr>
        <a:xfrm>
          <a:off x="8384632" y="1281509"/>
          <a:ext cx="1635915" cy="68088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067266"/>
              <a:satOff val="-61547"/>
              <a:lumOff val="632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ts val="0"/>
            </a:spcAft>
            <a:buNone/>
          </a:pPr>
          <a:r>
            <a:rPr lang="tr-TR" sz="1300" b="1" kern="1200"/>
            <a:t>Sosyal Güvenlik Kurumu Alacakları</a:t>
          </a:r>
        </a:p>
        <a:p>
          <a:pPr marL="0" lvl="0" indent="0" algn="ctr" defTabSz="577850">
            <a:lnSpc>
              <a:spcPct val="90000"/>
            </a:lnSpc>
            <a:spcBef>
              <a:spcPct val="0"/>
            </a:spcBef>
            <a:spcAft>
              <a:spcPts val="0"/>
            </a:spcAft>
            <a:buNone/>
          </a:pPr>
          <a:r>
            <a:rPr lang="tr-TR" sz="1300" b="1" kern="1200"/>
            <a:t>(Md. 7,8)</a:t>
          </a:r>
          <a:endParaRPr lang="tr-TR" sz="1300" b="1" kern="1200" dirty="0"/>
        </a:p>
      </dsp:txBody>
      <dsp:txXfrm>
        <a:off x="8404575" y="1301452"/>
        <a:ext cx="1596029" cy="641002"/>
      </dsp:txXfrm>
    </dsp:sp>
    <dsp:sp modelId="{93EFCDB7-85BA-4C7C-925E-F0C9FB737264}">
      <dsp:nvSpPr>
        <dsp:cNvPr id="0" name=""/>
        <dsp:cNvSpPr/>
      </dsp:nvSpPr>
      <dsp:spPr>
        <a:xfrm>
          <a:off x="8180143" y="1024169"/>
          <a:ext cx="204489" cy="1534283"/>
        </a:xfrm>
        <a:custGeom>
          <a:avLst/>
          <a:gdLst/>
          <a:ahLst/>
          <a:cxnLst/>
          <a:rect l="0" t="0" r="0" b="0"/>
          <a:pathLst>
            <a:path>
              <a:moveTo>
                <a:pt x="0" y="0"/>
              </a:moveTo>
              <a:lnTo>
                <a:pt x="0" y="1534283"/>
              </a:lnTo>
              <a:lnTo>
                <a:pt x="204489" y="153428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F78D50-E393-491E-9F2C-6E7535FE929D}">
      <dsp:nvSpPr>
        <dsp:cNvPr id="0" name=""/>
        <dsp:cNvSpPr/>
      </dsp:nvSpPr>
      <dsp:spPr>
        <a:xfrm>
          <a:off x="8384632" y="2218009"/>
          <a:ext cx="1635915" cy="68088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ts val="0"/>
            </a:spcAft>
            <a:buNone/>
          </a:pPr>
          <a:r>
            <a:rPr lang="tr-TR" sz="1300" b="1" kern="1200"/>
            <a:t>Ortak hükümler</a:t>
          </a:r>
        </a:p>
        <a:p>
          <a:pPr marL="0" lvl="0" indent="0" algn="ctr" defTabSz="577850">
            <a:lnSpc>
              <a:spcPct val="90000"/>
            </a:lnSpc>
            <a:spcBef>
              <a:spcPct val="0"/>
            </a:spcBef>
            <a:spcAft>
              <a:spcPts val="0"/>
            </a:spcAft>
            <a:buNone/>
          </a:pPr>
          <a:r>
            <a:rPr lang="tr-TR" sz="1300" b="1" kern="1200"/>
            <a:t>(Md. 9)</a:t>
          </a:r>
          <a:endParaRPr lang="tr-TR" sz="1300" b="1" kern="1200" dirty="0"/>
        </a:p>
      </dsp:txBody>
      <dsp:txXfrm>
        <a:off x="8404575" y="2237952"/>
        <a:ext cx="1596029" cy="641002"/>
      </dsp:txXfrm>
    </dsp:sp>
    <dsp:sp modelId="{24762AEC-D6AD-45BB-A128-216FF7E6AEAB}">
      <dsp:nvSpPr>
        <dsp:cNvPr id="0" name=""/>
        <dsp:cNvSpPr/>
      </dsp:nvSpPr>
      <dsp:spPr>
        <a:xfrm>
          <a:off x="8180143" y="1024169"/>
          <a:ext cx="204489" cy="2472148"/>
        </a:xfrm>
        <a:custGeom>
          <a:avLst/>
          <a:gdLst/>
          <a:ahLst/>
          <a:cxnLst/>
          <a:rect l="0" t="0" r="0" b="0"/>
          <a:pathLst>
            <a:path>
              <a:moveTo>
                <a:pt x="0" y="0"/>
              </a:moveTo>
              <a:lnTo>
                <a:pt x="0" y="2472148"/>
              </a:lnTo>
              <a:lnTo>
                <a:pt x="204489" y="247214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7381A0-FC2A-4375-AB0C-78F2421F4F72}">
      <dsp:nvSpPr>
        <dsp:cNvPr id="0" name=""/>
        <dsp:cNvSpPr/>
      </dsp:nvSpPr>
      <dsp:spPr>
        <a:xfrm>
          <a:off x="8384632" y="3154509"/>
          <a:ext cx="1635915" cy="68361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261315"/>
              <a:satOff val="-72738"/>
              <a:lumOff val="747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ts val="0"/>
            </a:spcAft>
            <a:buNone/>
          </a:pPr>
          <a:r>
            <a:rPr lang="tr-TR" sz="1300" b="1" kern="1200">
              <a:latin typeface="Calibri" panose="020F0502020204030204"/>
              <a:ea typeface="+mn-ea"/>
              <a:cs typeface="+mn-cs"/>
            </a:rPr>
            <a:t>Çeşitli kurum alacakları</a:t>
          </a:r>
        </a:p>
        <a:p>
          <a:pPr marL="0" lvl="0" indent="0" algn="ctr" defTabSz="577850">
            <a:lnSpc>
              <a:spcPct val="90000"/>
            </a:lnSpc>
            <a:spcBef>
              <a:spcPct val="0"/>
            </a:spcBef>
            <a:spcAft>
              <a:spcPts val="0"/>
            </a:spcAft>
            <a:buNone/>
          </a:pPr>
          <a:r>
            <a:rPr lang="tr-TR" sz="1300" b="1" kern="1200">
              <a:latin typeface="Calibri" panose="020F0502020204030204"/>
              <a:ea typeface="+mn-ea"/>
              <a:cs typeface="+mn-cs"/>
            </a:rPr>
            <a:t>(Md. 10)</a:t>
          </a:r>
          <a:endParaRPr lang="tr-TR" sz="1300" b="1" kern="1200" dirty="0"/>
        </a:p>
      </dsp:txBody>
      <dsp:txXfrm>
        <a:off x="8404654" y="3174531"/>
        <a:ext cx="1595871" cy="643574"/>
      </dsp:txXfrm>
    </dsp:sp>
    <dsp:sp modelId="{EBEF5D35-F98C-4221-BA05-9E4922E4CE7A}">
      <dsp:nvSpPr>
        <dsp:cNvPr id="0" name=""/>
        <dsp:cNvSpPr/>
      </dsp:nvSpPr>
      <dsp:spPr>
        <a:xfrm>
          <a:off x="8180143" y="1024169"/>
          <a:ext cx="204489" cy="3410013"/>
        </a:xfrm>
        <a:custGeom>
          <a:avLst/>
          <a:gdLst/>
          <a:ahLst/>
          <a:cxnLst/>
          <a:rect l="0" t="0" r="0" b="0"/>
          <a:pathLst>
            <a:path>
              <a:moveTo>
                <a:pt x="0" y="0"/>
              </a:moveTo>
              <a:lnTo>
                <a:pt x="0" y="3410013"/>
              </a:lnTo>
              <a:lnTo>
                <a:pt x="204489" y="341001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D74684-1DD2-426B-BC89-C11E5258D461}">
      <dsp:nvSpPr>
        <dsp:cNvPr id="0" name=""/>
        <dsp:cNvSpPr/>
      </dsp:nvSpPr>
      <dsp:spPr>
        <a:xfrm>
          <a:off x="8384632" y="4093739"/>
          <a:ext cx="1635915" cy="68088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358339"/>
              <a:satOff val="-78333"/>
              <a:lumOff val="80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ts val="0"/>
            </a:spcAft>
            <a:buNone/>
          </a:pPr>
          <a:r>
            <a:rPr lang="tr-TR" sz="1300" b="1" kern="1200" dirty="0">
              <a:latin typeface="Calibri" panose="020F0502020204030204"/>
              <a:ea typeface="+mn-ea"/>
              <a:cs typeface="+mn-cs"/>
            </a:rPr>
            <a:t>Kurumlar vergisi mükelleflerine getirilen ek vergi</a:t>
          </a:r>
        </a:p>
        <a:p>
          <a:pPr marL="0" lvl="0" indent="0" algn="ctr" defTabSz="577850">
            <a:lnSpc>
              <a:spcPct val="90000"/>
            </a:lnSpc>
            <a:spcBef>
              <a:spcPct val="0"/>
            </a:spcBef>
            <a:spcAft>
              <a:spcPts val="0"/>
            </a:spcAft>
            <a:buNone/>
          </a:pPr>
          <a:r>
            <a:rPr lang="tr-TR" sz="1300" b="1" kern="1200" dirty="0">
              <a:solidFill>
                <a:srgbClr val="C00000"/>
              </a:solidFill>
              <a:latin typeface="Calibri" panose="020F0502020204030204"/>
              <a:ea typeface="+mn-ea"/>
              <a:cs typeface="+mn-cs"/>
            </a:rPr>
            <a:t>(Md.10/27)</a:t>
          </a:r>
        </a:p>
      </dsp:txBody>
      <dsp:txXfrm>
        <a:off x="8404575" y="4113682"/>
        <a:ext cx="1596029" cy="641002"/>
      </dsp:txXfrm>
    </dsp:sp>
    <dsp:sp modelId="{BBEA1E66-FBB1-46BB-856E-BAFBAD417932}">
      <dsp:nvSpPr>
        <dsp:cNvPr id="0" name=""/>
        <dsp:cNvSpPr/>
      </dsp:nvSpPr>
      <dsp:spPr>
        <a:xfrm>
          <a:off x="8180143" y="1024169"/>
          <a:ext cx="204489" cy="4346514"/>
        </a:xfrm>
        <a:custGeom>
          <a:avLst/>
          <a:gdLst/>
          <a:ahLst/>
          <a:cxnLst/>
          <a:rect l="0" t="0" r="0" b="0"/>
          <a:pathLst>
            <a:path>
              <a:moveTo>
                <a:pt x="0" y="0"/>
              </a:moveTo>
              <a:lnTo>
                <a:pt x="0" y="4346514"/>
              </a:lnTo>
              <a:lnTo>
                <a:pt x="204489" y="434651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3FB406-1D2D-4B67-959E-F6313EBE5F37}">
      <dsp:nvSpPr>
        <dsp:cNvPr id="0" name=""/>
        <dsp:cNvSpPr/>
      </dsp:nvSpPr>
      <dsp:spPr>
        <a:xfrm>
          <a:off x="8384632" y="5030239"/>
          <a:ext cx="1635915" cy="68088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ts val="0"/>
            </a:spcAft>
            <a:buNone/>
          </a:pPr>
          <a:r>
            <a:rPr lang="tr-TR" sz="1300" b="1" kern="1200" dirty="0">
              <a:latin typeface="Calibri" panose="020F0502020204030204"/>
              <a:ea typeface="+mn-ea"/>
              <a:cs typeface="+mn-cs"/>
            </a:rPr>
            <a:t>Diğer hükümler</a:t>
          </a:r>
        </a:p>
        <a:p>
          <a:pPr marL="0" lvl="0" indent="0" algn="ctr" defTabSz="577850">
            <a:lnSpc>
              <a:spcPct val="90000"/>
            </a:lnSpc>
            <a:spcBef>
              <a:spcPct val="0"/>
            </a:spcBef>
            <a:spcAft>
              <a:spcPts val="0"/>
            </a:spcAft>
            <a:buNone/>
          </a:pPr>
          <a:r>
            <a:rPr lang="tr-TR" sz="1300" b="1" kern="1200" dirty="0">
              <a:latin typeface="Calibri" panose="020F0502020204030204"/>
              <a:ea typeface="+mn-ea"/>
              <a:cs typeface="+mn-cs"/>
            </a:rPr>
            <a:t>(Md. 10)</a:t>
          </a:r>
        </a:p>
      </dsp:txBody>
      <dsp:txXfrm>
        <a:off x="8404575" y="5050182"/>
        <a:ext cx="1596029" cy="641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8CA3E-599A-4EEE-8A34-8F77E41CC778}">
      <dsp:nvSpPr>
        <dsp:cNvPr id="0" name=""/>
        <dsp:cNvSpPr/>
      </dsp:nvSpPr>
      <dsp:spPr>
        <a:xfrm rot="16200000">
          <a:off x="-1275594" y="1276787"/>
          <a:ext cx="5655404" cy="3101829"/>
        </a:xfrm>
        <a:prstGeom prst="flowChartManualOperati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tr-TR" sz="2400" b="1" u="sng" strike="noStrike" kern="1200" spc="-1" dirty="0">
              <a:uFill>
                <a:solidFill>
                  <a:srgbClr val="FFFFFF"/>
                </a:solidFill>
              </a:uFill>
              <a:latin typeface="Calibri"/>
            </a:rPr>
            <a:t>VERGİ ve VERGİ CEZALARI</a:t>
          </a:r>
          <a:endParaRPr lang="tr-TR" sz="2400" b="0" strike="noStrike" kern="1200" spc="-1" dirty="0">
            <a:uFill>
              <a:solidFill>
                <a:srgbClr val="FFFFFF"/>
              </a:solidFill>
            </a:uFill>
            <a:latin typeface="Arial"/>
          </a:endParaRPr>
        </a:p>
        <a:p>
          <a:pPr marL="114300" lvl="1" indent="-114300" algn="l" defTabSz="622300">
            <a:lnSpc>
              <a:spcPct val="90000"/>
            </a:lnSpc>
            <a:spcBef>
              <a:spcPct val="0"/>
            </a:spcBef>
            <a:spcAft>
              <a:spcPct val="15000"/>
            </a:spcAft>
            <a:buChar char="•"/>
          </a:pPr>
          <a:r>
            <a:rPr lang="tr-TR" sz="1400" b="1" strike="noStrike" kern="1200" spc="-1" dirty="0">
              <a:uFill>
                <a:solidFill>
                  <a:srgbClr val="FFFFFF"/>
                </a:solidFill>
              </a:uFill>
              <a:latin typeface="Calibri"/>
            </a:rPr>
            <a:t>Gelir Vergisi</a:t>
          </a:r>
          <a:endParaRPr lang="tr-TR" sz="1400" b="0" strike="noStrike" kern="1200" spc="-1" dirty="0">
            <a:uFill>
              <a:solidFill>
                <a:srgbClr val="FFFFFF"/>
              </a:solidFill>
            </a:uFill>
            <a:latin typeface="Arial"/>
          </a:endParaRPr>
        </a:p>
        <a:p>
          <a:pPr marL="114300" lvl="1" indent="-114300" algn="l" defTabSz="622300">
            <a:lnSpc>
              <a:spcPct val="90000"/>
            </a:lnSpc>
            <a:spcBef>
              <a:spcPct val="0"/>
            </a:spcBef>
            <a:spcAft>
              <a:spcPct val="15000"/>
            </a:spcAft>
            <a:buChar char="•"/>
          </a:pPr>
          <a:r>
            <a:rPr lang="tr-TR" sz="1400" b="1" strike="noStrike" kern="1200" spc="-1">
              <a:uFill>
                <a:solidFill>
                  <a:srgbClr val="FFFFFF"/>
                </a:solidFill>
              </a:uFill>
              <a:latin typeface="Calibri"/>
            </a:rPr>
            <a:t>Kurumlar Vergisi</a:t>
          </a:r>
          <a:endParaRPr lang="tr-TR" sz="1400" b="0" strike="noStrike" kern="1200" spc="-1" dirty="0">
            <a:uFill>
              <a:solidFill>
                <a:srgbClr val="FFFFFF"/>
              </a:solidFill>
            </a:uFill>
            <a:latin typeface="Arial"/>
          </a:endParaRPr>
        </a:p>
        <a:p>
          <a:pPr marL="114300" lvl="1" indent="-114300" algn="l" defTabSz="622300">
            <a:lnSpc>
              <a:spcPct val="90000"/>
            </a:lnSpc>
            <a:spcBef>
              <a:spcPct val="0"/>
            </a:spcBef>
            <a:spcAft>
              <a:spcPct val="15000"/>
            </a:spcAft>
            <a:buChar char="•"/>
          </a:pPr>
          <a:r>
            <a:rPr lang="tr-TR" sz="1400" b="1" strike="noStrike" kern="1200" spc="-1" dirty="0">
              <a:uFill>
                <a:solidFill>
                  <a:srgbClr val="FFFFFF"/>
                </a:solidFill>
              </a:uFill>
              <a:latin typeface="Calibri"/>
            </a:rPr>
            <a:t>Katma Değer Vergisi</a:t>
          </a:r>
          <a:endParaRPr lang="tr-TR" sz="1400" b="0" strike="noStrike" kern="1200" spc="-1" dirty="0">
            <a:uFill>
              <a:solidFill>
                <a:srgbClr val="FFFFFF"/>
              </a:solidFill>
            </a:uFill>
            <a:latin typeface="Arial"/>
          </a:endParaRPr>
        </a:p>
        <a:p>
          <a:pPr marL="114300" lvl="1" indent="-114300" algn="l" defTabSz="622300">
            <a:lnSpc>
              <a:spcPct val="90000"/>
            </a:lnSpc>
            <a:spcBef>
              <a:spcPct val="0"/>
            </a:spcBef>
            <a:spcAft>
              <a:spcPct val="15000"/>
            </a:spcAft>
            <a:buChar char="•"/>
          </a:pPr>
          <a:r>
            <a:rPr lang="tr-TR" sz="1400" b="1" strike="noStrike" kern="1200" spc="-1" dirty="0">
              <a:uFill>
                <a:solidFill>
                  <a:srgbClr val="FFFFFF"/>
                </a:solidFill>
              </a:uFill>
              <a:latin typeface="Calibri"/>
            </a:rPr>
            <a:t>Özel Tüketim Vergisi</a:t>
          </a:r>
          <a:endParaRPr lang="tr-TR" sz="1400" b="0" strike="noStrike" kern="1200" spc="-1" dirty="0">
            <a:uFill>
              <a:solidFill>
                <a:srgbClr val="FFFFFF"/>
              </a:solidFill>
            </a:uFill>
            <a:latin typeface="Arial"/>
          </a:endParaRPr>
        </a:p>
        <a:p>
          <a:pPr marL="114300" lvl="1" indent="-114300" algn="l" defTabSz="622300">
            <a:lnSpc>
              <a:spcPct val="90000"/>
            </a:lnSpc>
            <a:spcBef>
              <a:spcPct val="0"/>
            </a:spcBef>
            <a:spcAft>
              <a:spcPct val="15000"/>
            </a:spcAft>
            <a:buChar char="•"/>
          </a:pPr>
          <a:r>
            <a:rPr lang="tr-TR" sz="1400" b="1" strike="noStrike" kern="1200" spc="-1" dirty="0">
              <a:uFill>
                <a:solidFill>
                  <a:srgbClr val="FFFFFF"/>
                </a:solidFill>
              </a:uFill>
              <a:latin typeface="Calibri"/>
            </a:rPr>
            <a:t>Motorlu Taşıtlar Vergisi</a:t>
          </a:r>
          <a:endParaRPr lang="tr-TR" sz="1400" b="0" strike="noStrike" kern="1200" spc="-1" dirty="0">
            <a:uFill>
              <a:solidFill>
                <a:srgbClr val="FFFFFF"/>
              </a:solidFill>
            </a:uFill>
            <a:latin typeface="Arial"/>
          </a:endParaRPr>
        </a:p>
        <a:p>
          <a:pPr marL="114300" lvl="1" indent="-114300" algn="l" defTabSz="622300">
            <a:lnSpc>
              <a:spcPct val="90000"/>
            </a:lnSpc>
            <a:spcBef>
              <a:spcPct val="0"/>
            </a:spcBef>
            <a:spcAft>
              <a:spcPct val="15000"/>
            </a:spcAft>
            <a:buChar char="•"/>
          </a:pPr>
          <a:r>
            <a:rPr lang="tr-TR" sz="1400" b="1" strike="noStrike" kern="1200" spc="-1">
              <a:uFill>
                <a:solidFill>
                  <a:srgbClr val="FFFFFF"/>
                </a:solidFill>
              </a:uFill>
              <a:latin typeface="Calibri"/>
            </a:rPr>
            <a:t>Emlak Vergisi</a:t>
          </a:r>
          <a:endParaRPr lang="tr-TR" sz="1400" b="0" strike="noStrike" kern="1200" spc="-1" dirty="0">
            <a:uFill>
              <a:solidFill>
                <a:srgbClr val="FFFFFF"/>
              </a:solidFill>
            </a:uFill>
            <a:latin typeface="Arial"/>
          </a:endParaRPr>
        </a:p>
        <a:p>
          <a:pPr marL="114300" lvl="1" indent="-114300" algn="l" defTabSz="622300">
            <a:lnSpc>
              <a:spcPct val="90000"/>
            </a:lnSpc>
            <a:spcBef>
              <a:spcPct val="0"/>
            </a:spcBef>
            <a:spcAft>
              <a:spcPct val="15000"/>
            </a:spcAft>
            <a:buChar char="•"/>
          </a:pPr>
          <a:r>
            <a:rPr lang="tr-TR" sz="1400" b="1" strike="noStrike" kern="1200" spc="-1" dirty="0">
              <a:uFill>
                <a:solidFill>
                  <a:srgbClr val="FFFFFF"/>
                </a:solidFill>
              </a:uFill>
              <a:latin typeface="Calibri"/>
            </a:rPr>
            <a:t>Çevre Temizlik Vergisi</a:t>
          </a:r>
          <a:endParaRPr lang="tr-TR" sz="1400" b="0" strike="noStrike" kern="1200" spc="-1" dirty="0">
            <a:uFill>
              <a:solidFill>
                <a:srgbClr val="FFFFFF"/>
              </a:solidFill>
            </a:uFill>
            <a:latin typeface="Arial"/>
          </a:endParaRPr>
        </a:p>
        <a:p>
          <a:pPr marL="114300" lvl="1" indent="-114300" algn="l" defTabSz="622300">
            <a:lnSpc>
              <a:spcPct val="90000"/>
            </a:lnSpc>
            <a:spcBef>
              <a:spcPct val="0"/>
            </a:spcBef>
            <a:spcAft>
              <a:spcPct val="15000"/>
            </a:spcAft>
            <a:buChar char="•"/>
          </a:pPr>
          <a:r>
            <a:rPr lang="tr-TR" sz="1400" b="1" strike="noStrike" kern="1200" spc="-1">
              <a:uFill>
                <a:solidFill>
                  <a:srgbClr val="FFFFFF"/>
                </a:solidFill>
              </a:uFill>
              <a:latin typeface="Calibri"/>
            </a:rPr>
            <a:t>Gümrük Vergisi</a:t>
          </a:r>
          <a:endParaRPr lang="tr-TR" sz="1400" b="0" strike="noStrike" kern="1200" spc="-1" dirty="0">
            <a:uFill>
              <a:solidFill>
                <a:srgbClr val="FFFFFF"/>
              </a:solidFill>
            </a:uFill>
            <a:latin typeface="Arial"/>
          </a:endParaRPr>
        </a:p>
        <a:p>
          <a:pPr marL="114300" lvl="1" indent="-114300" algn="l" defTabSz="622300">
            <a:lnSpc>
              <a:spcPct val="90000"/>
            </a:lnSpc>
            <a:spcBef>
              <a:spcPct val="0"/>
            </a:spcBef>
            <a:spcAft>
              <a:spcPct val="15000"/>
            </a:spcAft>
            <a:buChar char="•"/>
          </a:pPr>
          <a:r>
            <a:rPr lang="tr-TR" sz="1400" b="1" strike="noStrike" kern="1200" spc="-1" dirty="0">
              <a:uFill>
                <a:solidFill>
                  <a:srgbClr val="FFFFFF"/>
                </a:solidFill>
              </a:uFill>
              <a:latin typeface="Calibri"/>
            </a:rPr>
            <a:t>Diğer Vergiler</a:t>
          </a:r>
          <a:endParaRPr lang="tr-TR" sz="1400" b="0" strike="noStrike" kern="1200" spc="-1" dirty="0">
            <a:uFill>
              <a:solidFill>
                <a:srgbClr val="FFFFFF"/>
              </a:solidFill>
            </a:uFill>
            <a:latin typeface="Arial"/>
          </a:endParaRPr>
        </a:p>
        <a:p>
          <a:pPr marL="114300" lvl="1" indent="-114300" algn="l" defTabSz="622300">
            <a:lnSpc>
              <a:spcPct val="90000"/>
            </a:lnSpc>
            <a:spcBef>
              <a:spcPct val="0"/>
            </a:spcBef>
            <a:spcAft>
              <a:spcPct val="15000"/>
            </a:spcAft>
            <a:buChar char="•"/>
          </a:pPr>
          <a:r>
            <a:rPr lang="tr-TR" sz="1400" b="1" strike="noStrike" kern="1200" spc="-1" dirty="0">
              <a:uFill>
                <a:solidFill>
                  <a:srgbClr val="FFFFFF"/>
                </a:solidFill>
              </a:uFill>
              <a:latin typeface="Calibri"/>
            </a:rPr>
            <a:t>Vergi cezaları, faizleri ve gecikme zamları</a:t>
          </a:r>
          <a:endParaRPr lang="tr-TR" sz="1400" b="0" strike="noStrike" kern="1200" spc="-1" dirty="0">
            <a:uFill>
              <a:solidFill>
                <a:srgbClr val="FFFFFF"/>
              </a:solidFill>
            </a:uFill>
            <a:latin typeface="Arial"/>
          </a:endParaRPr>
        </a:p>
        <a:p>
          <a:pPr marL="114300" lvl="1" indent="-114300" algn="l" defTabSz="622300">
            <a:lnSpc>
              <a:spcPct val="90000"/>
            </a:lnSpc>
            <a:spcBef>
              <a:spcPct val="0"/>
            </a:spcBef>
            <a:spcAft>
              <a:spcPct val="15000"/>
            </a:spcAft>
            <a:buChar char="•"/>
          </a:pPr>
          <a:r>
            <a:rPr lang="tr-TR" sz="1400" b="1" strike="noStrike" kern="1200" spc="-1" dirty="0">
              <a:uFill>
                <a:solidFill>
                  <a:srgbClr val="FFFFFF"/>
                </a:solidFill>
              </a:uFill>
              <a:latin typeface="Calibri"/>
            </a:rPr>
            <a:t>Gümrük idari para cezaları</a:t>
          </a:r>
          <a:endParaRPr lang="tr-TR" sz="1400" b="0" strike="noStrike" kern="1200" spc="-1" dirty="0">
            <a:uFill>
              <a:solidFill>
                <a:srgbClr val="FFFFFF"/>
              </a:solidFill>
            </a:uFill>
            <a:latin typeface="Arial"/>
          </a:endParaRPr>
        </a:p>
      </dsp:txBody>
      <dsp:txXfrm rot="5400000">
        <a:off x="1193" y="1131081"/>
        <a:ext cx="3101829" cy="3393242"/>
      </dsp:txXfrm>
    </dsp:sp>
    <dsp:sp modelId="{301F0830-81D8-4593-BD50-12B550C873FD}">
      <dsp:nvSpPr>
        <dsp:cNvPr id="0" name=""/>
        <dsp:cNvSpPr/>
      </dsp:nvSpPr>
      <dsp:spPr>
        <a:xfrm rot="16200000">
          <a:off x="2058873" y="1276787"/>
          <a:ext cx="5655404" cy="3101829"/>
        </a:xfrm>
        <a:prstGeom prst="flowChartManualOperation">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tr-TR" sz="2400" b="1" u="sng" strike="noStrike" kern="1200" spc="-1" dirty="0">
              <a:uFill>
                <a:solidFill>
                  <a:srgbClr val="FFFFFF"/>
                </a:solidFill>
              </a:uFill>
              <a:latin typeface="Calibri"/>
            </a:rPr>
            <a:t>İDARİ PARA CEZALARI</a:t>
          </a:r>
          <a:endParaRPr lang="tr-TR" sz="2400" b="0" strike="noStrike" kern="1200" spc="-1" dirty="0">
            <a:uFill>
              <a:solidFill>
                <a:srgbClr val="FFFFFF"/>
              </a:solidFill>
            </a:uFill>
            <a:latin typeface="Arial"/>
          </a:endParaRPr>
        </a:p>
        <a:p>
          <a:pPr marL="114300" lvl="1" indent="-114300" algn="l" defTabSz="622300">
            <a:lnSpc>
              <a:spcPct val="90000"/>
            </a:lnSpc>
            <a:spcBef>
              <a:spcPct val="0"/>
            </a:spcBef>
            <a:spcAft>
              <a:spcPct val="15000"/>
            </a:spcAft>
            <a:buChar char="•"/>
          </a:pPr>
          <a:r>
            <a:rPr lang="tr-TR" sz="1400" b="1" strike="noStrike" kern="1200" spc="-1" dirty="0">
              <a:uFill>
                <a:solidFill>
                  <a:srgbClr val="FFFFFF"/>
                </a:solidFill>
              </a:uFill>
              <a:latin typeface="Calibri"/>
            </a:rPr>
            <a:t>Trafik Para Cezaları</a:t>
          </a:r>
          <a:endParaRPr lang="tr-TR" sz="1400" b="0" strike="noStrike" kern="1200" spc="-1" dirty="0">
            <a:uFill>
              <a:solidFill>
                <a:srgbClr val="FFFFFF"/>
              </a:solidFill>
            </a:uFill>
            <a:latin typeface="Arial"/>
          </a:endParaRPr>
        </a:p>
        <a:p>
          <a:pPr marL="114300" lvl="1" indent="-114300" algn="l" defTabSz="622300">
            <a:lnSpc>
              <a:spcPct val="90000"/>
            </a:lnSpc>
            <a:spcBef>
              <a:spcPct val="0"/>
            </a:spcBef>
            <a:spcAft>
              <a:spcPct val="15000"/>
            </a:spcAft>
            <a:buChar char="•"/>
          </a:pPr>
          <a:r>
            <a:rPr lang="tr-TR" sz="1400" b="1" strike="noStrike" kern="1200" spc="-1" dirty="0">
              <a:uFill>
                <a:solidFill>
                  <a:srgbClr val="FFFFFF"/>
                </a:solidFill>
              </a:uFill>
              <a:latin typeface="Calibri"/>
            </a:rPr>
            <a:t>Askerlik İdari Para Cezaları</a:t>
          </a:r>
          <a:endParaRPr lang="tr-TR" sz="1400" b="0" strike="noStrike" kern="1200" spc="-1" dirty="0">
            <a:uFill>
              <a:solidFill>
                <a:srgbClr val="FFFFFF"/>
              </a:solidFill>
            </a:uFill>
            <a:latin typeface="Arial"/>
          </a:endParaRPr>
        </a:p>
        <a:p>
          <a:pPr marL="114300" lvl="1" indent="-114300" algn="l" defTabSz="622300">
            <a:lnSpc>
              <a:spcPct val="90000"/>
            </a:lnSpc>
            <a:spcBef>
              <a:spcPct val="0"/>
            </a:spcBef>
            <a:spcAft>
              <a:spcPct val="15000"/>
            </a:spcAft>
            <a:buChar char="•"/>
          </a:pPr>
          <a:r>
            <a:rPr lang="tr-TR" sz="1400" b="1" strike="noStrike" kern="1200" spc="-1" dirty="0">
              <a:uFill>
                <a:solidFill>
                  <a:srgbClr val="FFFFFF"/>
                </a:solidFill>
              </a:uFill>
              <a:latin typeface="Calibri"/>
            </a:rPr>
            <a:t>Seçim İdari Para Cezaları</a:t>
          </a:r>
          <a:endParaRPr lang="tr-TR" sz="1400" b="0" strike="noStrike" kern="1200" spc="-1" dirty="0">
            <a:uFill>
              <a:solidFill>
                <a:srgbClr val="FFFFFF"/>
              </a:solidFill>
            </a:uFill>
            <a:latin typeface="Arial"/>
          </a:endParaRPr>
        </a:p>
        <a:p>
          <a:pPr marL="114300" lvl="1" indent="-114300" algn="l" defTabSz="622300">
            <a:lnSpc>
              <a:spcPct val="90000"/>
            </a:lnSpc>
            <a:spcBef>
              <a:spcPct val="0"/>
            </a:spcBef>
            <a:spcAft>
              <a:spcPct val="15000"/>
            </a:spcAft>
            <a:buChar char="•"/>
          </a:pPr>
          <a:r>
            <a:rPr lang="tr-TR" sz="1400" b="1" strike="noStrike" kern="1200" spc="-1" dirty="0">
              <a:uFill>
                <a:solidFill>
                  <a:srgbClr val="FFFFFF"/>
                </a:solidFill>
              </a:uFill>
              <a:latin typeface="Calibri"/>
            </a:rPr>
            <a:t>Nüfus İdari Para Cezaları </a:t>
          </a:r>
          <a:endParaRPr lang="tr-TR" sz="1400" b="0" strike="noStrike" kern="1200" spc="-1" dirty="0">
            <a:uFill>
              <a:solidFill>
                <a:srgbClr val="FFFFFF"/>
              </a:solidFill>
            </a:uFill>
            <a:latin typeface="Arial"/>
          </a:endParaRPr>
        </a:p>
        <a:p>
          <a:pPr marL="114300" lvl="1" indent="-114300" algn="l" defTabSz="622300">
            <a:lnSpc>
              <a:spcPct val="90000"/>
            </a:lnSpc>
            <a:spcBef>
              <a:spcPct val="0"/>
            </a:spcBef>
            <a:spcAft>
              <a:spcPct val="15000"/>
            </a:spcAft>
            <a:buChar char="•"/>
          </a:pPr>
          <a:r>
            <a:rPr lang="tr-TR" sz="1400" b="1" strike="noStrike" kern="1200" spc="-1" dirty="0">
              <a:uFill>
                <a:solidFill>
                  <a:srgbClr val="FFFFFF"/>
                </a:solidFill>
              </a:uFill>
              <a:latin typeface="Calibri"/>
            </a:rPr>
            <a:t>Karayolu Taşıma Kanununa Göre Kesilen Para Cezaları </a:t>
          </a:r>
          <a:endParaRPr lang="tr-TR" sz="1400" b="0" strike="noStrike" kern="1200" spc="-1" dirty="0">
            <a:uFill>
              <a:solidFill>
                <a:srgbClr val="FFFFFF"/>
              </a:solidFill>
            </a:uFill>
            <a:latin typeface="Arial"/>
          </a:endParaRPr>
        </a:p>
        <a:p>
          <a:pPr marL="114300" lvl="1" indent="-114300" algn="l" defTabSz="622300">
            <a:lnSpc>
              <a:spcPct val="90000"/>
            </a:lnSpc>
            <a:spcBef>
              <a:spcPct val="0"/>
            </a:spcBef>
            <a:spcAft>
              <a:spcPct val="15000"/>
            </a:spcAft>
            <a:buChar char="•"/>
          </a:pPr>
          <a:r>
            <a:rPr lang="tr-TR" sz="1400" b="1" strike="noStrike" kern="1200" spc="-1" dirty="0">
              <a:uFill>
                <a:solidFill>
                  <a:srgbClr val="FFFFFF"/>
                </a:solidFill>
              </a:uFill>
              <a:latin typeface="Calibri"/>
            </a:rPr>
            <a:t>K.G.M. İşletimindeki Otoyol ve Köprülerden Usulsüz Geçişler Nedeniyle Kesilen İdari Para Cezaları vb.</a:t>
          </a:r>
          <a:endParaRPr lang="tr-TR" sz="1400" b="0" strike="noStrike" kern="1200" spc="-1" dirty="0">
            <a:uFill>
              <a:solidFill>
                <a:srgbClr val="FFFFFF"/>
              </a:solidFill>
            </a:uFill>
            <a:latin typeface="Arial"/>
          </a:endParaRPr>
        </a:p>
      </dsp:txBody>
      <dsp:txXfrm rot="5400000">
        <a:off x="3335660" y="1131081"/>
        <a:ext cx="3101829" cy="3393242"/>
      </dsp:txXfrm>
    </dsp:sp>
    <dsp:sp modelId="{A068D193-EABF-4F32-9E36-2C2F28B01D45}">
      <dsp:nvSpPr>
        <dsp:cNvPr id="0" name=""/>
        <dsp:cNvSpPr/>
      </dsp:nvSpPr>
      <dsp:spPr>
        <a:xfrm rot="16200000">
          <a:off x="5393340" y="1276787"/>
          <a:ext cx="5655404" cy="3101829"/>
        </a:xfrm>
        <a:prstGeom prst="flowChartManualOperation">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tr-TR" sz="2400" b="1" u="sng" strike="noStrike" kern="1200" spc="-1" dirty="0">
              <a:uFill>
                <a:solidFill>
                  <a:srgbClr val="FFFFFF"/>
                </a:solidFill>
              </a:uFill>
              <a:latin typeface="Calibri"/>
            </a:rPr>
            <a:t>DİĞER ALACAKLAR</a:t>
          </a:r>
          <a:endParaRPr lang="tr-TR" sz="2400" b="0" strike="noStrike" kern="1200" spc="-1" dirty="0">
            <a:uFill>
              <a:solidFill>
                <a:srgbClr val="FFFFFF"/>
              </a:solidFill>
            </a:uFill>
            <a:latin typeface="Arial"/>
          </a:endParaRPr>
        </a:p>
        <a:p>
          <a:pPr marL="114300" lvl="1" indent="-114300" algn="l" defTabSz="622300">
            <a:lnSpc>
              <a:spcPct val="90000"/>
            </a:lnSpc>
            <a:spcBef>
              <a:spcPct val="0"/>
            </a:spcBef>
            <a:spcAft>
              <a:spcPct val="15000"/>
            </a:spcAft>
            <a:buChar char="•"/>
          </a:pPr>
          <a:r>
            <a:rPr lang="tr-TR" sz="1400" b="1" strike="noStrike" kern="1200" spc="-1" dirty="0">
              <a:uFill>
                <a:solidFill>
                  <a:srgbClr val="FFFFFF"/>
                </a:solidFill>
              </a:uFill>
              <a:latin typeface="Calibri"/>
            </a:rPr>
            <a:t>Sigorta primleri, emeklilik keseneği ve kurum karşılığı, işsizlik sigortası primi, sosyal güvenlik destek primi</a:t>
          </a:r>
          <a:endParaRPr lang="tr-TR" sz="1400" b="0" strike="noStrike" kern="1200" spc="-1" dirty="0">
            <a:uFill>
              <a:solidFill>
                <a:srgbClr val="FFFFFF"/>
              </a:solidFill>
            </a:uFill>
            <a:latin typeface="Arial"/>
          </a:endParaRPr>
        </a:p>
        <a:p>
          <a:pPr marL="114300" lvl="1" indent="-114300" algn="l" defTabSz="622300">
            <a:lnSpc>
              <a:spcPct val="90000"/>
            </a:lnSpc>
            <a:spcBef>
              <a:spcPct val="0"/>
            </a:spcBef>
            <a:spcAft>
              <a:spcPct val="15000"/>
            </a:spcAft>
            <a:buChar char="•"/>
          </a:pPr>
          <a:r>
            <a:rPr lang="tr-TR" sz="1400" b="1" kern="1200" dirty="0"/>
            <a:t>Belediye/Büyükşehir Belediyelerinin idari para cezaları ile su, atık su, katı atık ücreti alacakları vb. </a:t>
          </a:r>
          <a:endParaRPr lang="tr-TR" sz="1400" b="1" strike="noStrike" kern="1200" spc="-1" dirty="0">
            <a:uFill>
              <a:solidFill>
                <a:srgbClr val="FFFFFF"/>
              </a:solidFill>
            </a:uFill>
            <a:latin typeface="Arial"/>
          </a:endParaRPr>
        </a:p>
        <a:p>
          <a:pPr marL="114300" lvl="1" indent="-114300" algn="l" defTabSz="622300">
            <a:lnSpc>
              <a:spcPct val="90000"/>
            </a:lnSpc>
            <a:spcBef>
              <a:spcPct val="0"/>
            </a:spcBef>
            <a:spcAft>
              <a:spcPct val="15000"/>
            </a:spcAft>
            <a:buChar char="•"/>
          </a:pPr>
          <a:r>
            <a:rPr lang="tr-TR" sz="1400" b="1" kern="1200" dirty="0">
              <a:solidFill>
                <a:prstClr val="white"/>
              </a:solidFill>
              <a:latin typeface="Calibri" panose="020F0502020204030204"/>
              <a:ea typeface="+mn-ea"/>
              <a:cs typeface="+mn-cs"/>
            </a:rPr>
            <a:t>Adli para cezaları</a:t>
          </a:r>
        </a:p>
        <a:p>
          <a:pPr marL="114300" lvl="1" indent="-114300" algn="l" defTabSz="622300">
            <a:lnSpc>
              <a:spcPct val="90000"/>
            </a:lnSpc>
            <a:spcBef>
              <a:spcPct val="0"/>
            </a:spcBef>
            <a:spcAft>
              <a:spcPct val="15000"/>
            </a:spcAft>
            <a:buChar char="•"/>
          </a:pPr>
          <a:r>
            <a:rPr lang="tr-TR" sz="1400" b="1" strike="noStrike" kern="1200" spc="-1" dirty="0">
              <a:uFill>
                <a:solidFill>
                  <a:srgbClr val="FFFFFF"/>
                </a:solidFill>
              </a:uFill>
              <a:latin typeface="Calibri"/>
            </a:rPr>
            <a:t>Öğrenim Katkı Kredisi ve Öğrenim Kredisi Borçları</a:t>
          </a:r>
          <a:endParaRPr lang="tr-TR" sz="1400" b="0" strike="noStrike" kern="1200" spc="-1" dirty="0">
            <a:uFill>
              <a:solidFill>
                <a:srgbClr val="FFFFFF"/>
              </a:solidFill>
            </a:uFill>
            <a:latin typeface="Arial"/>
          </a:endParaRPr>
        </a:p>
        <a:p>
          <a:pPr marL="114300" lvl="1" indent="-114300" algn="l" defTabSz="622300">
            <a:lnSpc>
              <a:spcPct val="90000"/>
            </a:lnSpc>
            <a:spcBef>
              <a:spcPct val="0"/>
            </a:spcBef>
            <a:spcAft>
              <a:spcPct val="15000"/>
            </a:spcAft>
            <a:buChar char="•"/>
          </a:pPr>
          <a:r>
            <a:rPr lang="tr-TR" sz="1400" b="1" strike="noStrike" kern="1200" spc="-1" dirty="0" err="1">
              <a:uFill>
                <a:solidFill>
                  <a:srgbClr val="FFFFFF"/>
                </a:solidFill>
              </a:uFill>
              <a:latin typeface="Calibri"/>
            </a:rPr>
            <a:t>Ecrimisiller</a:t>
          </a:r>
          <a:endParaRPr lang="tr-TR" sz="1400" b="0" strike="noStrike" kern="1200" spc="-1" dirty="0">
            <a:uFill>
              <a:solidFill>
                <a:srgbClr val="FFFFFF"/>
              </a:solidFill>
            </a:uFill>
            <a:latin typeface="Arial"/>
          </a:endParaRPr>
        </a:p>
        <a:p>
          <a:pPr marL="114300" lvl="1" indent="-114300" algn="l" defTabSz="622300">
            <a:lnSpc>
              <a:spcPct val="90000"/>
            </a:lnSpc>
            <a:spcBef>
              <a:spcPct val="0"/>
            </a:spcBef>
            <a:spcAft>
              <a:spcPct val="15000"/>
            </a:spcAft>
            <a:buChar char="•"/>
          </a:pPr>
          <a:r>
            <a:rPr lang="tr-TR" sz="1400" b="1" strike="noStrike" kern="1200" spc="-1" dirty="0">
              <a:uFill>
                <a:solidFill>
                  <a:srgbClr val="FFFFFF"/>
                </a:solidFill>
              </a:uFill>
              <a:latin typeface="Calibri"/>
            </a:rPr>
            <a:t>Haksız Alınan Destekleme Ödemeleri</a:t>
          </a:r>
          <a:endParaRPr lang="tr-TR" sz="1400" b="0" strike="noStrike" kern="1200" spc="-1" dirty="0">
            <a:uFill>
              <a:solidFill>
                <a:srgbClr val="FFFFFF"/>
              </a:solidFill>
            </a:uFill>
            <a:latin typeface="Arial"/>
          </a:endParaRPr>
        </a:p>
        <a:p>
          <a:pPr marL="114300" lvl="1" indent="-114300" algn="l" defTabSz="622300">
            <a:lnSpc>
              <a:spcPct val="90000"/>
            </a:lnSpc>
            <a:spcBef>
              <a:spcPct val="0"/>
            </a:spcBef>
            <a:spcAft>
              <a:spcPct val="15000"/>
            </a:spcAft>
            <a:buChar char="•"/>
          </a:pPr>
          <a:r>
            <a:rPr lang="tr-TR" sz="1400" b="1" strike="noStrike" kern="1200" spc="-1" dirty="0">
              <a:uFill>
                <a:solidFill>
                  <a:srgbClr val="FFFFFF"/>
                </a:solidFill>
              </a:uFill>
              <a:latin typeface="Calibri"/>
            </a:rPr>
            <a:t>Kaynak Kullanımı Destekleme Fonu vb.</a:t>
          </a:r>
          <a:endParaRPr lang="tr-TR" sz="1400" b="0" strike="noStrike" kern="1200" spc="-1" dirty="0">
            <a:uFill>
              <a:solidFill>
                <a:srgbClr val="FFFFFF"/>
              </a:solidFill>
            </a:uFill>
            <a:latin typeface="Arial"/>
          </a:endParaRPr>
        </a:p>
      </dsp:txBody>
      <dsp:txXfrm rot="5400000">
        <a:off x="6670127" y="1131081"/>
        <a:ext cx="3101829" cy="33932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B9AB4-61FE-4547-BC1C-FAFEB3AB777B}">
      <dsp:nvSpPr>
        <dsp:cNvPr id="0" name=""/>
        <dsp:cNvSpPr/>
      </dsp:nvSpPr>
      <dsp:spPr>
        <a:xfrm>
          <a:off x="4074639" y="1740040"/>
          <a:ext cx="2753009" cy="1418061"/>
        </a:xfrm>
        <a:prstGeom prst="roundRect">
          <a:avLst/>
        </a:prstGeom>
        <a:solidFill>
          <a:srgbClr val="D20900"/>
        </a:solidFill>
        <a:ln>
          <a:noFill/>
        </a:ln>
        <a:effectLst/>
        <a:scene3d>
          <a:camera prst="isometricOffAxis2Left" zoom="82000"/>
          <a:lightRig rig="freezing" dir="t"/>
        </a:scene3d>
        <a:sp3d extrusionH="190500" prstMaterial="metal">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chemeClr val="bg1">
                  <a:alpha val="90000"/>
                </a:schemeClr>
              </a:solidFill>
              <a:latin typeface="Times New Roman" panose="02020603050405020304" pitchFamily="18" charset="0"/>
              <a:cs typeface="Times New Roman" panose="02020603050405020304" pitchFamily="18" charset="0"/>
            </a:rPr>
            <a:t>MATRAH VE VERGİ ARTIRIMI</a:t>
          </a:r>
        </a:p>
      </dsp:txBody>
      <dsp:txXfrm>
        <a:off x="4143863" y="1809264"/>
        <a:ext cx="2614561" cy="1279613"/>
      </dsp:txXfrm>
    </dsp:sp>
    <dsp:sp modelId="{C32AAE71-9536-4CEF-87A9-0F0234D73639}">
      <dsp:nvSpPr>
        <dsp:cNvPr id="0" name=""/>
        <dsp:cNvSpPr/>
      </dsp:nvSpPr>
      <dsp:spPr>
        <a:xfrm rot="16221403">
          <a:off x="5106142" y="1388442"/>
          <a:ext cx="703209" cy="0"/>
        </a:xfrm>
        <a:custGeom>
          <a:avLst/>
          <a:gdLst/>
          <a:ahLst/>
          <a:cxnLst/>
          <a:rect l="0" t="0" r="0" b="0"/>
          <a:pathLst>
            <a:path>
              <a:moveTo>
                <a:pt x="0" y="0"/>
              </a:moveTo>
              <a:lnTo>
                <a:pt x="703209" y="0"/>
              </a:lnTo>
            </a:path>
          </a:pathLst>
        </a:custGeom>
        <a:noFill/>
        <a:ln w="12700" cap="flat" cmpd="sng" algn="ctr">
          <a:solidFill>
            <a:schemeClr val="accent1">
              <a:shade val="60000"/>
              <a:hueOff val="0"/>
              <a:satOff val="0"/>
              <a:lumOff val="0"/>
              <a:alphaOff val="0"/>
            </a:schemeClr>
          </a:solidFill>
          <a:prstDash val="solid"/>
          <a:miter lim="800000"/>
        </a:ln>
        <a:effectLst/>
        <a:scene3d>
          <a:camera prst="isometricOffAxis2Left" zoom="82000"/>
          <a:lightRig rig="freezing" dir="t"/>
        </a:scene3d>
        <a:sp3d z="-40000" prstMaterial="metal"/>
      </dsp:spPr>
      <dsp:style>
        <a:lnRef idx="2">
          <a:scrgbClr r="0" g="0" b="0"/>
        </a:lnRef>
        <a:fillRef idx="0">
          <a:scrgbClr r="0" g="0" b="0"/>
        </a:fillRef>
        <a:effectRef idx="0">
          <a:scrgbClr r="0" g="0" b="0"/>
        </a:effectRef>
        <a:fontRef idx="minor"/>
      </dsp:style>
    </dsp:sp>
    <dsp:sp modelId="{B360997C-4C10-4B32-99AF-40F9DA4636FE}">
      <dsp:nvSpPr>
        <dsp:cNvPr id="0" name=""/>
        <dsp:cNvSpPr/>
      </dsp:nvSpPr>
      <dsp:spPr>
        <a:xfrm>
          <a:off x="4148504" y="0"/>
          <a:ext cx="2629319" cy="1036844"/>
        </a:xfrm>
        <a:prstGeom prst="roundRect">
          <a:avLst/>
        </a:prstGeom>
        <a:solidFill>
          <a:srgbClr val="8A120B"/>
        </a:solidFill>
        <a:ln>
          <a:noFill/>
        </a:ln>
        <a:effectLst/>
        <a:scene3d>
          <a:camera prst="isometricOffAxis2Left" zoom="82000"/>
          <a:lightRig rig="freezing" dir="t"/>
        </a:scene3d>
        <a:sp3d extrusionH="190500" prstMaterial="metal">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tr-TR" sz="1400" b="1" kern="1200">
              <a:solidFill>
                <a:schemeClr val="bg1">
                  <a:alpha val="90000"/>
                </a:schemeClr>
              </a:solidFill>
              <a:latin typeface="Times New Roman" panose="02020603050405020304" pitchFamily="18" charset="0"/>
              <a:cs typeface="Times New Roman" panose="02020603050405020304" pitchFamily="18" charset="0"/>
            </a:rPr>
            <a:t>GELİR VERGİSİ / KURUMLAR VERGİSİ</a:t>
          </a:r>
          <a:endParaRPr lang="tr-TR" sz="1400" b="1" kern="1200" dirty="0">
            <a:solidFill>
              <a:schemeClr val="bg1">
                <a:alpha val="90000"/>
              </a:schemeClr>
            </a:solidFill>
            <a:latin typeface="Times New Roman" panose="02020603050405020304" pitchFamily="18" charset="0"/>
            <a:cs typeface="Times New Roman" panose="02020603050405020304" pitchFamily="18" charset="0"/>
          </a:endParaRPr>
        </a:p>
      </dsp:txBody>
      <dsp:txXfrm>
        <a:off x="4199119" y="50615"/>
        <a:ext cx="2528089" cy="935614"/>
      </dsp:txXfrm>
    </dsp:sp>
    <dsp:sp modelId="{6BBABA14-52C2-473E-B9DE-679A286F9E4C}">
      <dsp:nvSpPr>
        <dsp:cNvPr id="0" name=""/>
        <dsp:cNvSpPr/>
      </dsp:nvSpPr>
      <dsp:spPr>
        <a:xfrm rot="1469829">
          <a:off x="6799893" y="3204145"/>
          <a:ext cx="616654" cy="0"/>
        </a:xfrm>
        <a:custGeom>
          <a:avLst/>
          <a:gdLst/>
          <a:ahLst/>
          <a:cxnLst/>
          <a:rect l="0" t="0" r="0" b="0"/>
          <a:pathLst>
            <a:path>
              <a:moveTo>
                <a:pt x="0" y="0"/>
              </a:moveTo>
              <a:lnTo>
                <a:pt x="616654" y="0"/>
              </a:lnTo>
            </a:path>
          </a:pathLst>
        </a:custGeom>
        <a:noFill/>
        <a:ln w="12700" cap="flat" cmpd="sng" algn="ctr">
          <a:solidFill>
            <a:schemeClr val="accent1">
              <a:shade val="60000"/>
              <a:hueOff val="0"/>
              <a:satOff val="0"/>
              <a:lumOff val="0"/>
              <a:alphaOff val="0"/>
            </a:schemeClr>
          </a:solidFill>
          <a:prstDash val="solid"/>
          <a:miter lim="800000"/>
        </a:ln>
        <a:effectLst/>
        <a:scene3d>
          <a:camera prst="isometricOffAxis2Left" zoom="82000"/>
          <a:lightRig rig="freezing" dir="t"/>
        </a:scene3d>
        <a:sp3d z="-40000" prstMaterial="metal"/>
      </dsp:spPr>
      <dsp:style>
        <a:lnRef idx="2">
          <a:scrgbClr r="0" g="0" b="0"/>
        </a:lnRef>
        <a:fillRef idx="0">
          <a:scrgbClr r="0" g="0" b="0"/>
        </a:fillRef>
        <a:effectRef idx="0">
          <a:scrgbClr r="0" g="0" b="0"/>
        </a:effectRef>
        <a:fontRef idx="minor"/>
      </dsp:style>
    </dsp:sp>
    <dsp:sp modelId="{66C5F08A-91D5-43FF-9CB5-4B35A14A4628}">
      <dsp:nvSpPr>
        <dsp:cNvPr id="0" name=""/>
        <dsp:cNvSpPr/>
      </dsp:nvSpPr>
      <dsp:spPr>
        <a:xfrm>
          <a:off x="7211858" y="3331992"/>
          <a:ext cx="2629319" cy="1036844"/>
        </a:xfrm>
        <a:prstGeom prst="roundRect">
          <a:avLst/>
        </a:prstGeom>
        <a:solidFill>
          <a:srgbClr val="8A120B"/>
        </a:solidFill>
        <a:ln>
          <a:noFill/>
        </a:ln>
        <a:effectLst/>
        <a:scene3d>
          <a:camera prst="isometricOffAxis2Left" zoom="82000"/>
          <a:lightRig rig="freezing" dir="t"/>
        </a:scene3d>
        <a:sp3d extrusionH="190500" prstMaterial="metal">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tr-TR" sz="1400" b="1" kern="1200">
              <a:solidFill>
                <a:schemeClr val="bg1">
                  <a:alpha val="90000"/>
                </a:schemeClr>
              </a:solidFill>
              <a:latin typeface="Times New Roman" panose="02020603050405020304" pitchFamily="18" charset="0"/>
              <a:cs typeface="Times New Roman" panose="02020603050405020304" pitchFamily="18" charset="0"/>
            </a:rPr>
            <a:t>GELİR/KURUM STOPAJ VERGİSİ</a:t>
          </a:r>
          <a:endParaRPr lang="tr-TR" sz="1400" b="1" kern="1200" dirty="0">
            <a:solidFill>
              <a:schemeClr val="bg1">
                <a:alpha val="90000"/>
              </a:schemeClr>
            </a:solidFill>
          </a:endParaRPr>
        </a:p>
      </dsp:txBody>
      <dsp:txXfrm>
        <a:off x="7262473" y="3382607"/>
        <a:ext cx="2528089" cy="935614"/>
      </dsp:txXfrm>
    </dsp:sp>
    <dsp:sp modelId="{3F358CA3-0687-4D37-A2B2-8E50589CE0C9}">
      <dsp:nvSpPr>
        <dsp:cNvPr id="0" name=""/>
        <dsp:cNvSpPr/>
      </dsp:nvSpPr>
      <dsp:spPr>
        <a:xfrm rot="9395164">
          <a:off x="3191917" y="3228050"/>
          <a:ext cx="920625" cy="0"/>
        </a:xfrm>
        <a:custGeom>
          <a:avLst/>
          <a:gdLst/>
          <a:ahLst/>
          <a:cxnLst/>
          <a:rect l="0" t="0" r="0" b="0"/>
          <a:pathLst>
            <a:path>
              <a:moveTo>
                <a:pt x="0" y="0"/>
              </a:moveTo>
              <a:lnTo>
                <a:pt x="920625" y="0"/>
              </a:lnTo>
            </a:path>
          </a:pathLst>
        </a:custGeom>
        <a:noFill/>
        <a:ln w="12700" cap="flat" cmpd="sng" algn="ctr">
          <a:solidFill>
            <a:schemeClr val="accent1">
              <a:shade val="60000"/>
              <a:hueOff val="0"/>
              <a:satOff val="0"/>
              <a:lumOff val="0"/>
              <a:alphaOff val="0"/>
            </a:schemeClr>
          </a:solidFill>
          <a:prstDash val="solid"/>
          <a:miter lim="800000"/>
        </a:ln>
        <a:effectLst/>
        <a:scene3d>
          <a:camera prst="isometricOffAxis2Left" zoom="82000"/>
          <a:lightRig rig="freezing" dir="t"/>
        </a:scene3d>
        <a:sp3d z="-40000" prstMaterial="metal"/>
      </dsp:spPr>
      <dsp:style>
        <a:lnRef idx="2">
          <a:scrgbClr r="0" g="0" b="0"/>
        </a:lnRef>
        <a:fillRef idx="0">
          <a:scrgbClr r="0" g="0" b="0"/>
        </a:fillRef>
        <a:effectRef idx="0">
          <a:scrgbClr r="0" g="0" b="0"/>
        </a:effectRef>
        <a:fontRef idx="minor"/>
      </dsp:style>
    </dsp:sp>
    <dsp:sp modelId="{553EB6C8-E4C0-4280-BA4D-86706344B160}">
      <dsp:nvSpPr>
        <dsp:cNvPr id="0" name=""/>
        <dsp:cNvSpPr/>
      </dsp:nvSpPr>
      <dsp:spPr>
        <a:xfrm>
          <a:off x="717955" y="3410965"/>
          <a:ext cx="2629319" cy="1036844"/>
        </a:xfrm>
        <a:prstGeom prst="roundRect">
          <a:avLst/>
        </a:prstGeom>
        <a:solidFill>
          <a:srgbClr val="8A120B"/>
        </a:solidFill>
        <a:ln>
          <a:noFill/>
        </a:ln>
        <a:effectLst/>
        <a:scene3d>
          <a:camera prst="isometricOffAxis2Left" zoom="82000"/>
          <a:lightRig rig="freezing" dir="t"/>
        </a:scene3d>
        <a:sp3d extrusionH="190500" prstMaterial="metal">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tr-TR" sz="1400" b="1" kern="1200">
              <a:solidFill>
                <a:schemeClr val="bg1">
                  <a:alpha val="90000"/>
                </a:schemeClr>
              </a:solidFill>
              <a:latin typeface="Times New Roman" panose="02020603050405020304" pitchFamily="18" charset="0"/>
              <a:cs typeface="Times New Roman" panose="02020603050405020304" pitchFamily="18" charset="0"/>
            </a:rPr>
            <a:t>KATMA DEĞER VERGİSİ</a:t>
          </a:r>
          <a:endParaRPr lang="tr-TR" sz="1400" b="1" kern="1200" dirty="0">
            <a:solidFill>
              <a:schemeClr val="bg1">
                <a:alpha val="90000"/>
              </a:schemeClr>
            </a:solidFill>
          </a:endParaRPr>
        </a:p>
      </dsp:txBody>
      <dsp:txXfrm>
        <a:off x="768570" y="3461580"/>
        <a:ext cx="2528089" cy="93561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1C4A55-0E07-489F-8603-03B56773278C}" type="datetimeFigureOut">
              <a:rPr lang="tr-TR" smtClean="0"/>
              <a:t>20.03.2023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8773E4-AB56-40A6-A404-11FF6EB688EC}" type="slidenum">
              <a:rPr lang="tr-TR" smtClean="0"/>
              <a:t>‹#›</a:t>
            </a:fld>
            <a:endParaRPr lang="tr-TR"/>
          </a:p>
        </p:txBody>
      </p:sp>
    </p:spTree>
    <p:extLst>
      <p:ext uri="{BB962C8B-B14F-4D97-AF65-F5344CB8AC3E}">
        <p14:creationId xmlns:p14="http://schemas.microsoft.com/office/powerpoint/2010/main" val="4196790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400" baseline="0"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1</a:t>
            </a:fld>
            <a:endParaRPr lang="tr-TR"/>
          </a:p>
        </p:txBody>
      </p:sp>
    </p:spTree>
    <p:extLst>
      <p:ext uri="{BB962C8B-B14F-4D97-AF65-F5344CB8AC3E}">
        <p14:creationId xmlns:p14="http://schemas.microsoft.com/office/powerpoint/2010/main" val="3871779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BC80B92-311F-41B5-BA4E-732E8A3340DC}" type="slidenum">
              <a:rPr lang="tr-TR" smtClean="0">
                <a:solidFill>
                  <a:prstClr val="black"/>
                </a:solidFill>
              </a:rPr>
              <a:pPr/>
              <a:t>10</a:t>
            </a:fld>
            <a:endParaRPr lang="tr-TR">
              <a:solidFill>
                <a:prstClr val="black"/>
              </a:solidFill>
            </a:endParaRPr>
          </a:p>
        </p:txBody>
      </p:sp>
    </p:spTree>
    <p:extLst>
      <p:ext uri="{BB962C8B-B14F-4D97-AF65-F5344CB8AC3E}">
        <p14:creationId xmlns:p14="http://schemas.microsoft.com/office/powerpoint/2010/main" val="3650955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800" dirty="0">
              <a:solidFill>
                <a:srgbClr val="000000"/>
              </a:solidFill>
              <a:effectLst/>
              <a:latin typeface="Times New Roman" panose="02020603050405020304" pitchFamily="18" charset="0"/>
              <a:ea typeface="Times New Roman" panose="02020603050405020304" pitchFamily="18" charset="0"/>
            </a:endParaRPr>
          </a:p>
          <a:p>
            <a:r>
              <a:rPr lang="tr-TR" sz="1800" b="1" u="sng" dirty="0">
                <a:solidFill>
                  <a:srgbClr val="000000"/>
                </a:solidFill>
                <a:effectLst/>
                <a:latin typeface="Times New Roman" panose="02020603050405020304" pitchFamily="18" charset="0"/>
                <a:ea typeface="Times New Roman" panose="02020603050405020304" pitchFamily="18" charset="0"/>
              </a:rPr>
              <a:t>mirasçılar, kefiller, şirket ortakları ve kanuni temsilciler gibi </a:t>
            </a:r>
            <a:r>
              <a:rPr lang="tr-TR" sz="1800" dirty="0">
                <a:solidFill>
                  <a:srgbClr val="000000"/>
                </a:solidFill>
                <a:effectLst/>
                <a:latin typeface="Times New Roman" panose="02020603050405020304" pitchFamily="18" charset="0"/>
                <a:ea typeface="Times New Roman" panose="02020603050405020304" pitchFamily="18" charset="0"/>
              </a:rPr>
              <a:t>amme borçlusu sayılan kişiler sorumlu oldukları tutarlar dikkate alınarak ilgili vergi dairesine </a:t>
            </a:r>
            <a:r>
              <a:rPr lang="tr-TR" sz="1800" b="1" u="sng" dirty="0">
                <a:solidFill>
                  <a:srgbClr val="000000"/>
                </a:solidFill>
                <a:effectLst/>
                <a:latin typeface="Times New Roman" panose="02020603050405020304" pitchFamily="18" charset="0"/>
                <a:ea typeface="Times New Roman" panose="02020603050405020304" pitchFamily="18" charset="0"/>
              </a:rPr>
              <a:t>yazılı başvuru </a:t>
            </a:r>
            <a:r>
              <a:rPr lang="tr-TR" sz="1800" dirty="0">
                <a:solidFill>
                  <a:srgbClr val="000000"/>
                </a:solidFill>
                <a:effectLst/>
                <a:latin typeface="Times New Roman" panose="02020603050405020304" pitchFamily="18" charset="0"/>
                <a:ea typeface="Times New Roman" panose="02020603050405020304" pitchFamily="18" charset="0"/>
              </a:rPr>
              <a:t>yapmak suretiyle yararlanabilecekler. Dolayısıyla bu kişilerin Gelir İdaresi Başkanlığının </a:t>
            </a:r>
            <a:r>
              <a:rPr lang="tr-TR" sz="1800" b="1" u="sng" dirty="0">
                <a:solidFill>
                  <a:srgbClr val="000000"/>
                </a:solidFill>
                <a:effectLst/>
                <a:latin typeface="Times New Roman" panose="02020603050405020304" pitchFamily="18" charset="0"/>
                <a:ea typeface="Times New Roman" panose="02020603050405020304" pitchFamily="18" charset="0"/>
              </a:rPr>
              <a:t>internet adresi ve e-devlet üzerinden başvurmaları mümkün bulunmamaktadır</a:t>
            </a:r>
            <a:r>
              <a:rPr lang="tr-TR" sz="1800" dirty="0">
                <a:solidFill>
                  <a:srgbClr val="000000"/>
                </a:solidFill>
                <a:effectLst/>
                <a:latin typeface="Times New Roman" panose="02020603050405020304" pitchFamily="18" charset="0"/>
                <a:ea typeface="Times New Roman" panose="02020603050405020304" pitchFamily="18" charset="0"/>
              </a:rPr>
              <a:t>. (</a:t>
            </a:r>
            <a:r>
              <a:rPr lang="tr-TR" sz="1200" dirty="0">
                <a:solidFill>
                  <a:srgbClr val="000000"/>
                </a:solidFill>
                <a:effectLst/>
                <a:latin typeface="Times New Roman" panose="02020603050405020304" pitchFamily="18" charset="0"/>
                <a:ea typeface="Times New Roman" panose="02020603050405020304" pitchFamily="18" charset="0"/>
              </a:rPr>
              <a:t>213 ve 6183 sayılı Kanunlar ile diğer kanunlarda yer alan sorumluluk düzenlemeleri nedeniyle)</a:t>
            </a:r>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11</a:t>
            </a:fld>
            <a:endParaRPr lang="tr-TR"/>
          </a:p>
        </p:txBody>
      </p:sp>
    </p:spTree>
    <p:extLst>
      <p:ext uri="{BB962C8B-B14F-4D97-AF65-F5344CB8AC3E}">
        <p14:creationId xmlns:p14="http://schemas.microsoft.com/office/powerpoint/2010/main" val="163801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12</a:t>
            </a:fld>
            <a:endParaRPr lang="tr-TR"/>
          </a:p>
        </p:txBody>
      </p:sp>
    </p:spTree>
    <p:extLst>
      <p:ext uri="{BB962C8B-B14F-4D97-AF65-F5344CB8AC3E}">
        <p14:creationId xmlns:p14="http://schemas.microsoft.com/office/powerpoint/2010/main" val="1876082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13</a:t>
            </a:fld>
            <a:endParaRPr lang="tr-TR"/>
          </a:p>
        </p:txBody>
      </p:sp>
    </p:spTree>
    <p:extLst>
      <p:ext uri="{BB962C8B-B14F-4D97-AF65-F5344CB8AC3E}">
        <p14:creationId xmlns:p14="http://schemas.microsoft.com/office/powerpoint/2010/main" val="4265367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GB" sz="1200" b="1" u="sng" dirty="0" err="1">
                <a:solidFill>
                  <a:srgbClr val="000000"/>
                </a:solidFill>
                <a:effectLst/>
                <a:latin typeface="Times New Roman" panose="02020603050405020304" pitchFamily="18" charset="0"/>
                <a:ea typeface="Times New Roman" panose="02020603050405020304" pitchFamily="18" charset="0"/>
              </a:rPr>
              <a:t>Hazine</a:t>
            </a:r>
            <a:r>
              <a:rPr lang="en-GB" sz="1200" b="1" u="sng" dirty="0">
                <a:solidFill>
                  <a:srgbClr val="000000"/>
                </a:solidFill>
                <a:effectLst/>
                <a:latin typeface="Times New Roman" panose="02020603050405020304" pitchFamily="18" charset="0"/>
                <a:ea typeface="Times New Roman" panose="02020603050405020304" pitchFamily="18" charset="0"/>
              </a:rPr>
              <a:t> </a:t>
            </a:r>
            <a:r>
              <a:rPr lang="en-GB" sz="1200" b="1" u="sng" dirty="0" err="1">
                <a:solidFill>
                  <a:srgbClr val="000000"/>
                </a:solidFill>
                <a:effectLst/>
                <a:latin typeface="Times New Roman" panose="02020603050405020304" pitchFamily="18" charset="0"/>
                <a:ea typeface="Times New Roman" panose="02020603050405020304" pitchFamily="18" charset="0"/>
              </a:rPr>
              <a:t>ve</a:t>
            </a:r>
            <a:r>
              <a:rPr lang="en-GB" sz="1200" b="1" u="sng" dirty="0">
                <a:solidFill>
                  <a:srgbClr val="000000"/>
                </a:solidFill>
                <a:effectLst/>
                <a:latin typeface="Times New Roman" panose="02020603050405020304" pitchFamily="18" charset="0"/>
                <a:ea typeface="Times New Roman" panose="02020603050405020304" pitchFamily="18" charset="0"/>
              </a:rPr>
              <a:t> </a:t>
            </a:r>
            <a:r>
              <a:rPr lang="en-GB" sz="1200" b="1" u="sng" dirty="0" err="1">
                <a:solidFill>
                  <a:srgbClr val="000000"/>
                </a:solidFill>
                <a:effectLst/>
                <a:latin typeface="Times New Roman" panose="02020603050405020304" pitchFamily="18" charset="0"/>
                <a:ea typeface="Times New Roman" panose="02020603050405020304" pitchFamily="18" charset="0"/>
              </a:rPr>
              <a:t>Maliye</a:t>
            </a:r>
            <a:r>
              <a:rPr lang="en-GB" sz="1200" b="1" u="sng" dirty="0">
                <a:solidFill>
                  <a:srgbClr val="000000"/>
                </a:solidFill>
                <a:effectLst/>
                <a:latin typeface="Times New Roman" panose="02020603050405020304" pitchFamily="18" charset="0"/>
                <a:ea typeface="Times New Roman" panose="02020603050405020304" pitchFamily="18" charset="0"/>
              </a:rPr>
              <a:t> </a:t>
            </a:r>
            <a:r>
              <a:rPr lang="en-GB" sz="1200" b="1" u="sng" dirty="0" err="1">
                <a:solidFill>
                  <a:srgbClr val="000000"/>
                </a:solidFill>
                <a:effectLst/>
                <a:latin typeface="Times New Roman" panose="02020603050405020304" pitchFamily="18" charset="0"/>
                <a:ea typeface="Times New Roman" panose="02020603050405020304" pitchFamily="18" charset="0"/>
              </a:rPr>
              <a:t>Bakanlığına</a:t>
            </a:r>
            <a:r>
              <a:rPr lang="en-GB" sz="1200" b="1" dirty="0">
                <a:solidFill>
                  <a:srgbClr val="C00000"/>
                </a:solidFill>
                <a:effectLst/>
                <a:latin typeface="Times New Roman" panose="02020603050405020304" pitchFamily="18" charset="0"/>
                <a:ea typeface="Times New Roman" panose="02020603050405020304" pitchFamily="18" charset="0"/>
              </a:rPr>
              <a:t>(1)</a:t>
            </a:r>
            <a:r>
              <a:rPr lang="en-GB" sz="1200" dirty="0">
                <a:solidFill>
                  <a:srgbClr val="000000"/>
                </a:solidFill>
                <a:effectLst/>
                <a:latin typeface="Times New Roman" panose="02020603050405020304" pitchFamily="18" charset="0"/>
                <a:ea typeface="Times New Roman" panose="02020603050405020304" pitchFamily="18" charset="0"/>
              </a:rPr>
              <a:t>, </a:t>
            </a:r>
            <a:r>
              <a:rPr lang="en-GB" sz="1200" b="1" u="sng" dirty="0">
                <a:solidFill>
                  <a:srgbClr val="000000"/>
                </a:solidFill>
                <a:effectLst/>
                <a:latin typeface="Times New Roman" panose="02020603050405020304" pitchFamily="18" charset="0"/>
                <a:ea typeface="Times New Roman" panose="02020603050405020304" pitchFamily="18" charset="0"/>
              </a:rPr>
              <a:t>il </a:t>
            </a:r>
            <a:r>
              <a:rPr lang="en-GB" sz="1200" b="1" u="sng" dirty="0" err="1">
                <a:solidFill>
                  <a:srgbClr val="000000"/>
                </a:solidFill>
                <a:effectLst/>
                <a:latin typeface="Times New Roman" panose="02020603050405020304" pitchFamily="18" charset="0"/>
                <a:ea typeface="Times New Roman" panose="02020603050405020304" pitchFamily="18" charset="0"/>
              </a:rPr>
              <a:t>özel</a:t>
            </a:r>
            <a:r>
              <a:rPr lang="en-GB" sz="1200" b="1" u="sng" dirty="0">
                <a:solidFill>
                  <a:srgbClr val="000000"/>
                </a:solidFill>
                <a:effectLst/>
                <a:latin typeface="Times New Roman" panose="02020603050405020304" pitchFamily="18" charset="0"/>
                <a:ea typeface="Times New Roman" panose="02020603050405020304" pitchFamily="18" charset="0"/>
              </a:rPr>
              <a:t> </a:t>
            </a:r>
            <a:r>
              <a:rPr lang="en-GB" sz="1200" b="1" u="sng" dirty="0" err="1">
                <a:solidFill>
                  <a:srgbClr val="000000"/>
                </a:solidFill>
                <a:effectLst/>
                <a:latin typeface="Times New Roman" panose="02020603050405020304" pitchFamily="18" charset="0"/>
                <a:ea typeface="Times New Roman" panose="02020603050405020304" pitchFamily="18" charset="0"/>
              </a:rPr>
              <a:t>idarelerine</a:t>
            </a:r>
            <a:r>
              <a:rPr lang="en-GB" sz="1200" b="1" dirty="0">
                <a:solidFill>
                  <a:srgbClr val="C00000"/>
                </a:solidFill>
                <a:effectLst/>
                <a:latin typeface="Times New Roman" panose="02020603050405020304" pitchFamily="18" charset="0"/>
                <a:ea typeface="Times New Roman" panose="02020603050405020304" pitchFamily="18" charset="0"/>
              </a:rPr>
              <a:t>(2)</a:t>
            </a:r>
            <a:r>
              <a:rPr lang="en-GB" sz="1200" dirty="0">
                <a:solidFill>
                  <a:srgbClr val="000000"/>
                </a:solidFill>
                <a:effectLst/>
                <a:latin typeface="Times New Roman" panose="02020603050405020304" pitchFamily="18" charset="0"/>
                <a:ea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rPr>
              <a:t>ve</a:t>
            </a:r>
            <a:r>
              <a:rPr lang="en-GB" sz="1200" dirty="0">
                <a:solidFill>
                  <a:srgbClr val="000000"/>
                </a:solidFill>
                <a:effectLst/>
                <a:latin typeface="Times New Roman" panose="02020603050405020304" pitchFamily="18" charset="0"/>
                <a:ea typeface="Times New Roman" panose="02020603050405020304" pitchFamily="18" charset="0"/>
              </a:rPr>
              <a:t> </a:t>
            </a:r>
            <a:r>
              <a:rPr lang="en-GB" sz="1200" b="1" u="sng" dirty="0" err="1">
                <a:solidFill>
                  <a:srgbClr val="000000"/>
                </a:solidFill>
                <a:effectLst/>
                <a:latin typeface="Times New Roman" panose="02020603050405020304" pitchFamily="18" charset="0"/>
                <a:ea typeface="Times New Roman" panose="02020603050405020304" pitchFamily="18" charset="0"/>
              </a:rPr>
              <a:t>belediyelere</a:t>
            </a:r>
            <a:r>
              <a:rPr lang="en-GB" sz="1200" b="1" dirty="0">
                <a:solidFill>
                  <a:srgbClr val="C00000"/>
                </a:solidFill>
                <a:effectLst/>
                <a:latin typeface="Times New Roman" panose="02020603050405020304" pitchFamily="18" charset="0"/>
                <a:ea typeface="Times New Roman" panose="02020603050405020304" pitchFamily="18" charset="0"/>
              </a:rPr>
              <a:t>(3)</a:t>
            </a:r>
            <a:r>
              <a:rPr lang="en-GB" sz="1200" dirty="0">
                <a:solidFill>
                  <a:srgbClr val="000000"/>
                </a:solidFill>
                <a:effectLst/>
                <a:latin typeface="Times New Roman" panose="02020603050405020304" pitchFamily="18" charset="0"/>
                <a:ea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rPr>
              <a:t>bağlı</a:t>
            </a:r>
            <a:r>
              <a:rPr lang="en-GB" sz="1200" dirty="0">
                <a:solidFill>
                  <a:srgbClr val="000000"/>
                </a:solidFill>
                <a:effectLst/>
                <a:latin typeface="Times New Roman" panose="02020603050405020304" pitchFamily="18" charset="0"/>
                <a:ea typeface="Times New Roman" panose="02020603050405020304" pitchFamily="18" charset="0"/>
              </a:rPr>
              <a:t> tahsil </a:t>
            </a:r>
            <a:r>
              <a:rPr lang="en-GB" sz="1200" dirty="0" err="1">
                <a:solidFill>
                  <a:srgbClr val="000000"/>
                </a:solidFill>
                <a:effectLst/>
                <a:latin typeface="Times New Roman" panose="02020603050405020304" pitchFamily="18" charset="0"/>
                <a:ea typeface="Times New Roman" panose="02020603050405020304" pitchFamily="18" charset="0"/>
              </a:rPr>
              <a:t>daireleri</a:t>
            </a:r>
            <a:r>
              <a:rPr lang="en-GB" sz="1200" dirty="0">
                <a:solidFill>
                  <a:srgbClr val="000000"/>
                </a:solidFill>
                <a:effectLst/>
                <a:latin typeface="Times New Roman" panose="02020603050405020304" pitchFamily="18" charset="0"/>
                <a:ea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rPr>
              <a:t>tarafından</a:t>
            </a:r>
            <a:r>
              <a:rPr lang="en-GB" sz="1200" dirty="0">
                <a:solidFill>
                  <a:srgbClr val="000000"/>
                </a:solidFill>
                <a:effectLst/>
                <a:latin typeface="Times New Roman" panose="02020603050405020304" pitchFamily="18" charset="0"/>
                <a:ea typeface="Times New Roman" panose="02020603050405020304" pitchFamily="18" charset="0"/>
              </a:rPr>
              <a:t> </a:t>
            </a:r>
            <a:r>
              <a:rPr lang="en-GB" sz="1200" b="1" dirty="0" err="1">
                <a:solidFill>
                  <a:srgbClr val="C00000"/>
                </a:solidFill>
                <a:effectLst/>
                <a:latin typeface="Times New Roman" panose="02020603050405020304" pitchFamily="18" charset="0"/>
                <a:ea typeface="Times New Roman" panose="02020603050405020304" pitchFamily="18" charset="0"/>
              </a:rPr>
              <a:t>takip</a:t>
            </a:r>
            <a:r>
              <a:rPr lang="en-GB" sz="1200" b="1" dirty="0">
                <a:solidFill>
                  <a:srgbClr val="C00000"/>
                </a:solidFill>
                <a:effectLst/>
                <a:latin typeface="Times New Roman" panose="02020603050405020304" pitchFamily="18" charset="0"/>
                <a:ea typeface="Times New Roman" panose="02020603050405020304" pitchFamily="18" charset="0"/>
              </a:rPr>
              <a:t> </a:t>
            </a:r>
            <a:r>
              <a:rPr lang="en-GB" sz="1200" b="1" dirty="0" err="1">
                <a:solidFill>
                  <a:srgbClr val="C00000"/>
                </a:solidFill>
                <a:effectLst/>
                <a:latin typeface="Times New Roman" panose="02020603050405020304" pitchFamily="18" charset="0"/>
                <a:ea typeface="Times New Roman" panose="02020603050405020304" pitchFamily="18" charset="0"/>
              </a:rPr>
              <a:t>edilen</a:t>
            </a:r>
            <a:r>
              <a:rPr lang="en-GB" sz="1200" dirty="0">
                <a:solidFill>
                  <a:srgbClr val="C00000"/>
                </a:solidFill>
                <a:effectLst/>
                <a:latin typeface="Times New Roman" panose="02020603050405020304" pitchFamily="18" charset="0"/>
                <a:ea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rPr>
              <a:t>alacaklardan</a:t>
            </a:r>
            <a:r>
              <a:rPr lang="en-GB" sz="1200" dirty="0">
                <a:solidFill>
                  <a:srgbClr val="000000"/>
                </a:solidFill>
                <a:effectLst/>
                <a:latin typeface="Times New Roman" panose="02020603050405020304" pitchFamily="18" charset="0"/>
                <a:ea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rPr>
              <a:t>bu</a:t>
            </a:r>
            <a:r>
              <a:rPr lang="en-GB" sz="1200" dirty="0">
                <a:solidFill>
                  <a:srgbClr val="000000"/>
                </a:solidFill>
                <a:effectLst/>
                <a:latin typeface="Times New Roman" panose="02020603050405020304" pitchFamily="18" charset="0"/>
                <a:ea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rPr>
              <a:t>Kanunun</a:t>
            </a:r>
            <a:r>
              <a:rPr lang="en-GB" sz="1200" dirty="0">
                <a:solidFill>
                  <a:srgbClr val="000000"/>
                </a:solidFill>
                <a:effectLst/>
                <a:latin typeface="Times New Roman" panose="02020603050405020304" pitchFamily="18" charset="0"/>
                <a:ea typeface="Times New Roman" panose="02020603050405020304" pitchFamily="18" charset="0"/>
              </a:rPr>
              <a:t> </a:t>
            </a:r>
            <a:r>
              <a:rPr lang="en-GB" sz="1200" b="1" dirty="0" err="1">
                <a:solidFill>
                  <a:srgbClr val="C00000"/>
                </a:solidFill>
                <a:effectLst/>
                <a:latin typeface="Times New Roman" panose="02020603050405020304" pitchFamily="18" charset="0"/>
                <a:ea typeface="Times New Roman" panose="02020603050405020304" pitchFamily="18" charset="0"/>
              </a:rPr>
              <a:t>yayımı</a:t>
            </a:r>
            <a:r>
              <a:rPr lang="en-GB" sz="1200" b="1" dirty="0">
                <a:solidFill>
                  <a:srgbClr val="C00000"/>
                </a:solidFill>
                <a:effectLst/>
                <a:latin typeface="Times New Roman" panose="02020603050405020304" pitchFamily="18" charset="0"/>
                <a:ea typeface="Times New Roman" panose="02020603050405020304" pitchFamily="18" charset="0"/>
              </a:rPr>
              <a:t> </a:t>
            </a:r>
            <a:r>
              <a:rPr lang="en-GB" sz="1200" b="1" dirty="0" err="1">
                <a:solidFill>
                  <a:srgbClr val="C00000"/>
                </a:solidFill>
                <a:effectLst/>
                <a:latin typeface="Times New Roman" panose="02020603050405020304" pitchFamily="18" charset="0"/>
                <a:ea typeface="Times New Roman" panose="02020603050405020304" pitchFamily="18" charset="0"/>
              </a:rPr>
              <a:t>tarihi</a:t>
            </a:r>
            <a:r>
              <a:rPr lang="en-GB" sz="1200" b="1" dirty="0">
                <a:solidFill>
                  <a:srgbClr val="C00000"/>
                </a:solidFill>
                <a:effectLst/>
                <a:latin typeface="Times New Roman" panose="02020603050405020304" pitchFamily="18" charset="0"/>
                <a:ea typeface="Times New Roman" panose="02020603050405020304" pitchFamily="18" charset="0"/>
              </a:rPr>
              <a:t> </a:t>
            </a:r>
            <a:r>
              <a:rPr lang="en-GB" sz="1200" b="1" dirty="0" err="1">
                <a:solidFill>
                  <a:srgbClr val="C00000"/>
                </a:solidFill>
                <a:effectLst/>
                <a:latin typeface="Times New Roman" panose="02020603050405020304" pitchFamily="18" charset="0"/>
                <a:ea typeface="Times New Roman" panose="02020603050405020304" pitchFamily="18" charset="0"/>
              </a:rPr>
              <a:t>itibarıyla</a:t>
            </a:r>
            <a:r>
              <a:rPr lang="en-GB" sz="1200" dirty="0">
                <a:solidFill>
                  <a:srgbClr val="C00000"/>
                </a:solidFill>
                <a:effectLst/>
                <a:latin typeface="Times New Roman" panose="02020603050405020304" pitchFamily="18" charset="0"/>
                <a:ea typeface="Times New Roman" panose="02020603050405020304" pitchFamily="18" charset="0"/>
              </a:rPr>
              <a:t> </a:t>
            </a:r>
            <a:r>
              <a:rPr lang="en-GB" sz="1200" dirty="0">
                <a:solidFill>
                  <a:srgbClr val="000000"/>
                </a:solidFill>
                <a:effectLst/>
                <a:latin typeface="Times New Roman" panose="02020603050405020304" pitchFamily="18" charset="0"/>
                <a:ea typeface="Times New Roman" panose="02020603050405020304" pitchFamily="18" charset="0"/>
              </a:rPr>
              <a:t>(</a:t>
            </a:r>
            <a:r>
              <a:rPr lang="en-GB" sz="1200" dirty="0" err="1">
                <a:solidFill>
                  <a:srgbClr val="000000"/>
                </a:solidFill>
                <a:effectLst/>
                <a:latin typeface="Times New Roman" panose="02020603050405020304" pitchFamily="18" charset="0"/>
                <a:ea typeface="Times New Roman" panose="02020603050405020304" pitchFamily="18" charset="0"/>
              </a:rPr>
              <a:t>bu</a:t>
            </a:r>
            <a:r>
              <a:rPr lang="en-GB" sz="1200" dirty="0">
                <a:solidFill>
                  <a:srgbClr val="000000"/>
                </a:solidFill>
                <a:effectLst/>
                <a:latin typeface="Times New Roman" panose="02020603050405020304" pitchFamily="18" charset="0"/>
                <a:ea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rPr>
              <a:t>tarih</a:t>
            </a:r>
            <a:r>
              <a:rPr lang="en-GB" sz="1200" dirty="0">
                <a:solidFill>
                  <a:srgbClr val="000000"/>
                </a:solidFill>
                <a:effectLst/>
                <a:latin typeface="Times New Roman" panose="02020603050405020304" pitchFamily="18" charset="0"/>
                <a:ea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rPr>
              <a:t>dâhil</a:t>
            </a:r>
            <a:r>
              <a:rPr lang="en-GB" sz="1200" dirty="0">
                <a:solidFill>
                  <a:srgbClr val="000000"/>
                </a:solidFill>
                <a:effectLst/>
                <a:latin typeface="Times New Roman" panose="02020603050405020304" pitchFamily="18" charset="0"/>
                <a:ea typeface="Times New Roman" panose="02020603050405020304" pitchFamily="18" charset="0"/>
              </a:rPr>
              <a:t>);</a:t>
            </a:r>
            <a:endParaRPr lang="tr-TR" sz="1200" dirty="0">
              <a:solidFill>
                <a:srgbClr val="000000"/>
              </a:solidFill>
              <a:effectLst/>
              <a:latin typeface="Times New Roman" panose="02020603050405020304" pitchFamily="18" charset="0"/>
              <a:ea typeface="Times New Roman" panose="02020603050405020304" pitchFamily="18" charset="0"/>
            </a:endParaRPr>
          </a:p>
          <a:p>
            <a:pPr marL="228600" indent="-228600">
              <a:buAutoNum type="alphaLcParenR"/>
            </a:pPr>
            <a:r>
              <a:rPr lang="en-GB" sz="1200" b="1" u="sng" dirty="0" err="1">
                <a:solidFill>
                  <a:srgbClr val="000000"/>
                </a:solidFill>
                <a:effectLst/>
                <a:latin typeface="Times New Roman" panose="02020603050405020304" pitchFamily="18" charset="0"/>
                <a:ea typeface="Times New Roman" panose="02020603050405020304" pitchFamily="18" charset="0"/>
              </a:rPr>
              <a:t>Vadesi</a:t>
            </a:r>
            <a:r>
              <a:rPr lang="en-GB" sz="1200" b="1" u="sng" dirty="0">
                <a:solidFill>
                  <a:srgbClr val="000000"/>
                </a:solidFill>
                <a:effectLst/>
                <a:latin typeface="Times New Roman" panose="02020603050405020304" pitchFamily="18" charset="0"/>
                <a:ea typeface="Times New Roman" panose="02020603050405020304" pitchFamily="18" charset="0"/>
              </a:rPr>
              <a:t> </a:t>
            </a:r>
            <a:r>
              <a:rPr lang="en-GB" sz="1200" b="1" u="sng" dirty="0" err="1">
                <a:solidFill>
                  <a:srgbClr val="000000"/>
                </a:solidFill>
                <a:effectLst/>
                <a:latin typeface="Times New Roman" panose="02020603050405020304" pitchFamily="18" charset="0"/>
                <a:ea typeface="Times New Roman" panose="02020603050405020304" pitchFamily="18" charset="0"/>
              </a:rPr>
              <a:t>geldiği</a:t>
            </a:r>
            <a:r>
              <a:rPr lang="en-GB" sz="1200" dirty="0">
                <a:solidFill>
                  <a:srgbClr val="000000"/>
                </a:solidFill>
                <a:effectLst/>
                <a:latin typeface="Times New Roman" panose="02020603050405020304" pitchFamily="18" charset="0"/>
                <a:ea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rPr>
              <a:t>hâlde</a:t>
            </a:r>
            <a:r>
              <a:rPr lang="en-GB" sz="1200" dirty="0">
                <a:solidFill>
                  <a:srgbClr val="000000"/>
                </a:solidFill>
                <a:effectLst/>
                <a:latin typeface="Times New Roman" panose="02020603050405020304" pitchFamily="18" charset="0"/>
                <a:ea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rPr>
              <a:t>ödenmemiş</a:t>
            </a:r>
            <a:r>
              <a:rPr lang="en-GB" sz="1200" b="1" u="sng" dirty="0">
                <a:solidFill>
                  <a:srgbClr val="000000"/>
                </a:solidFill>
                <a:effectLst/>
                <a:latin typeface="Times New Roman" panose="02020603050405020304" pitchFamily="18" charset="0"/>
                <a:ea typeface="Times New Roman" panose="02020603050405020304" pitchFamily="18" charset="0"/>
              </a:rPr>
              <a:t>(1)</a:t>
            </a:r>
            <a:r>
              <a:rPr lang="en-GB" sz="1200" dirty="0">
                <a:solidFill>
                  <a:srgbClr val="000000"/>
                </a:solidFill>
                <a:effectLst/>
                <a:latin typeface="Times New Roman" panose="02020603050405020304" pitchFamily="18" charset="0"/>
                <a:ea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rPr>
              <a:t>ya</a:t>
            </a:r>
            <a:r>
              <a:rPr lang="en-GB" sz="1200" dirty="0">
                <a:solidFill>
                  <a:srgbClr val="000000"/>
                </a:solidFill>
                <a:effectLst/>
                <a:latin typeface="Times New Roman" panose="02020603050405020304" pitchFamily="18" charset="0"/>
                <a:ea typeface="Times New Roman" panose="02020603050405020304" pitchFamily="18" charset="0"/>
              </a:rPr>
              <a:t> da </a:t>
            </a:r>
            <a:r>
              <a:rPr lang="en-GB" sz="1200" b="1" u="sng" dirty="0" err="1">
                <a:solidFill>
                  <a:srgbClr val="000000"/>
                </a:solidFill>
                <a:effectLst/>
                <a:latin typeface="Times New Roman" panose="02020603050405020304" pitchFamily="18" charset="0"/>
                <a:ea typeface="Times New Roman" panose="02020603050405020304" pitchFamily="18" charset="0"/>
              </a:rPr>
              <a:t>ödeme</a:t>
            </a:r>
            <a:r>
              <a:rPr lang="en-GB" sz="1200" b="1" u="sng" dirty="0">
                <a:solidFill>
                  <a:srgbClr val="000000"/>
                </a:solidFill>
                <a:effectLst/>
                <a:latin typeface="Times New Roman" panose="02020603050405020304" pitchFamily="18" charset="0"/>
                <a:ea typeface="Times New Roman" panose="02020603050405020304" pitchFamily="18" charset="0"/>
              </a:rPr>
              <a:t> </a:t>
            </a:r>
            <a:r>
              <a:rPr lang="en-GB" sz="1200" b="1" u="sng" dirty="0" err="1">
                <a:solidFill>
                  <a:srgbClr val="000000"/>
                </a:solidFill>
                <a:effectLst/>
                <a:latin typeface="Times New Roman" panose="02020603050405020304" pitchFamily="18" charset="0"/>
                <a:ea typeface="Times New Roman" panose="02020603050405020304" pitchFamily="18" charset="0"/>
              </a:rPr>
              <a:t>süresi</a:t>
            </a:r>
            <a:r>
              <a:rPr lang="en-GB" sz="1200" dirty="0">
                <a:solidFill>
                  <a:srgbClr val="000000"/>
                </a:solidFill>
                <a:effectLst/>
                <a:latin typeface="Times New Roman" panose="02020603050405020304" pitchFamily="18" charset="0"/>
                <a:ea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rPr>
              <a:t>henüz</a:t>
            </a:r>
            <a:r>
              <a:rPr lang="en-GB" sz="1200" dirty="0">
                <a:solidFill>
                  <a:srgbClr val="000000"/>
                </a:solidFill>
                <a:effectLst/>
                <a:latin typeface="Times New Roman" panose="02020603050405020304" pitchFamily="18" charset="0"/>
                <a:ea typeface="Times New Roman" panose="02020603050405020304" pitchFamily="18" charset="0"/>
              </a:rPr>
              <a:t> </a:t>
            </a:r>
            <a:r>
              <a:rPr lang="en-GB" sz="1200" b="1" dirty="0" err="1">
                <a:solidFill>
                  <a:srgbClr val="C00000"/>
                </a:solidFill>
                <a:effectLst/>
                <a:latin typeface="Times New Roman" panose="02020603050405020304" pitchFamily="18" charset="0"/>
                <a:ea typeface="Times New Roman" panose="02020603050405020304" pitchFamily="18" charset="0"/>
              </a:rPr>
              <a:t>geçmemiş</a:t>
            </a:r>
            <a:r>
              <a:rPr lang="en-GB" sz="1200" b="1" u="sng" dirty="0">
                <a:solidFill>
                  <a:srgbClr val="000000"/>
                </a:solidFill>
                <a:effectLst/>
                <a:latin typeface="Times New Roman" panose="02020603050405020304" pitchFamily="18" charset="0"/>
                <a:ea typeface="Times New Roman" panose="02020603050405020304" pitchFamily="18" charset="0"/>
              </a:rPr>
              <a:t>(2)</a:t>
            </a:r>
            <a:endParaRPr lang="tr-TR" sz="1200" b="1" u="sng" dirty="0">
              <a:solidFill>
                <a:srgbClr val="000000"/>
              </a:solidFill>
              <a:effectLst/>
              <a:latin typeface="Times New Roman" panose="02020603050405020304" pitchFamily="18" charset="0"/>
              <a:ea typeface="Times New Roman" panose="02020603050405020304" pitchFamily="18" charset="0"/>
            </a:endParaRPr>
          </a:p>
          <a:p>
            <a:pPr marL="685800" lvl="1" indent="-228600">
              <a:buAutoNum type="alphaLcParenR"/>
            </a:pPr>
            <a:r>
              <a:rPr lang="en-GB" sz="1800" b="1" dirty="0" err="1">
                <a:solidFill>
                  <a:srgbClr val="C00000"/>
                </a:solidFill>
                <a:effectLst/>
                <a:latin typeface="Times New Roman" panose="02020603050405020304" pitchFamily="18" charset="0"/>
                <a:ea typeface="Times New Roman" panose="02020603050405020304" pitchFamily="18" charset="0"/>
              </a:rPr>
              <a:t>ödenmemiş</a:t>
            </a: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kısmının</a:t>
            </a: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tamamı</a:t>
            </a:r>
            <a:r>
              <a:rPr lang="en-GB" sz="1800" b="1" dirty="0">
                <a:solidFill>
                  <a:srgbClr val="C00000"/>
                </a:solidFill>
                <a:effectLst/>
                <a:latin typeface="Times New Roman" panose="02020603050405020304" pitchFamily="18" charset="0"/>
                <a:ea typeface="Times New Roman" panose="02020603050405020304" pitchFamily="18" charset="0"/>
              </a:rPr>
              <a:t>(1)</a:t>
            </a:r>
            <a:r>
              <a:rPr lang="en-GB" sz="1800" dirty="0">
                <a:solidFill>
                  <a:srgbClr val="C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ile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bunlara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bağlı</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gecikme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faizi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ve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gecikme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zammı</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gibi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fer’i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amme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alacakları</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yerine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Kanunun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yayımı</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tarihine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kadar</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dirty="0">
                <a:solidFill>
                  <a:srgbClr val="C00000"/>
                </a:solidFill>
                <a:effectLst/>
                <a:latin typeface="Times New Roman" panose="02020603050405020304" pitchFamily="18" charset="0"/>
                <a:ea typeface="Times New Roman" panose="02020603050405020304" pitchFamily="18" charset="0"/>
              </a:rPr>
              <a:t>Yİ-ÜFE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aylık</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değişim</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oranları</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esas</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alınarak</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hesaplanacak</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tutarın</a:t>
            </a:r>
            <a:endParaRPr lang="tr-TR" sz="1800" b="1" u="sng" dirty="0">
              <a:solidFill>
                <a:srgbClr val="000000"/>
              </a:solidFill>
              <a:effectLst/>
              <a:latin typeface="Times New Roman" panose="02020603050405020304" pitchFamily="18" charset="0"/>
              <a:ea typeface="Times New Roman" panose="02020603050405020304" pitchFamily="18" charset="0"/>
              <a:cs typeface="+mn-cs"/>
            </a:endParaRPr>
          </a:p>
          <a:p>
            <a:pPr marL="228600" lvl="0" indent="-228600">
              <a:buAutoNum type="alphaLcParenR"/>
            </a:pPr>
            <a:endParaRPr lang="tr-TR" sz="1800" b="1" u="sng" dirty="0">
              <a:solidFill>
                <a:srgbClr val="000000"/>
              </a:solidFill>
              <a:effectLst/>
              <a:latin typeface="Times New Roman" panose="02020603050405020304" pitchFamily="18" charset="0"/>
              <a:ea typeface="Times New Roman" panose="02020603050405020304" pitchFamily="18" charset="0"/>
              <a:cs typeface="+mn-cs"/>
            </a:endParaRPr>
          </a:p>
          <a:p>
            <a:pPr marL="0" lvl="0" indent="0">
              <a:buNone/>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GB" sz="1800" b="1" u="sng"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Ticaret</a:t>
            </a:r>
            <a:r>
              <a:rPr lang="en-GB"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Bakanlığına</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bağlı</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tahsil </a:t>
            </a:r>
            <a:r>
              <a:rPr lang="en-GB"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daireleri</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tarafından</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takip</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edilen</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alacaklardan</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Kanunun</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yayımı</a:t>
            </a:r>
            <a:r>
              <a:rPr lang="en-GB" sz="1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tarihi</a:t>
            </a:r>
            <a:r>
              <a:rPr lang="en-GB" sz="1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itibarıyla</a:t>
            </a:r>
            <a:r>
              <a:rPr lang="en-GB"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tarih</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dâhil</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Times New Roman" panose="02020603050405020304" pitchFamily="18" charset="0"/>
                <a:ea typeface="Times New Roman" panose="02020603050405020304" pitchFamily="18" charset="0"/>
              </a:rPr>
              <a:t>a) </a:t>
            </a:r>
            <a:r>
              <a:rPr lang="en-GB" sz="1800" dirty="0" err="1">
                <a:solidFill>
                  <a:srgbClr val="000000"/>
                </a:solidFill>
                <a:effectLst/>
                <a:latin typeface="Times New Roman" panose="02020603050405020304" pitchFamily="18" charset="0"/>
                <a:ea typeface="Times New Roman" panose="02020603050405020304" pitchFamily="18" charset="0"/>
              </a:rPr>
              <a:t>Vadesi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geldiği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hâlde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ödenmemiş</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ya</a:t>
            </a:r>
            <a:r>
              <a:rPr lang="en-GB" sz="1800" dirty="0">
                <a:solidFill>
                  <a:srgbClr val="000000"/>
                </a:solidFill>
                <a:effectLst/>
                <a:latin typeface="Times New Roman" panose="02020603050405020304" pitchFamily="18" charset="0"/>
                <a:ea typeface="Times New Roman" panose="02020603050405020304" pitchFamily="18" charset="0"/>
              </a:rPr>
              <a:t> da </a:t>
            </a:r>
            <a:r>
              <a:rPr lang="en-GB" sz="1800" dirty="0" err="1">
                <a:solidFill>
                  <a:srgbClr val="000000"/>
                </a:solidFill>
                <a:effectLst/>
                <a:latin typeface="Times New Roman" panose="02020603050405020304" pitchFamily="18" charset="0"/>
                <a:ea typeface="Times New Roman" panose="02020603050405020304" pitchFamily="18" charset="0"/>
              </a:rPr>
              <a:t>ödeme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süresi</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henüz</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geçmemiş</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bulunan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gümrük</a:t>
            </a: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vergiler</a:t>
            </a:r>
            <a:endParaRPr lang="tr-TR" sz="1200" b="1" u="sng" dirty="0">
              <a:solidFill>
                <a:srgbClr val="000000"/>
              </a:solidFill>
              <a:effectLst/>
              <a:latin typeface="Times New Roman" panose="02020603050405020304" pitchFamily="18" charset="0"/>
              <a:ea typeface="Times New Roman" panose="02020603050405020304" pitchFamily="18" charset="0"/>
            </a:endParaRPr>
          </a:p>
          <a:p>
            <a:pPr marL="228600" indent="-228600">
              <a:buAutoNum type="alphaLcParenR"/>
            </a:pPr>
            <a:endParaRPr lang="tr-TR" sz="1200" b="1" u="sng" dirty="0">
              <a:solidFill>
                <a:srgbClr val="000000"/>
              </a:solidFill>
              <a:effectLst/>
              <a:latin typeface="Times New Roman" panose="02020603050405020304" pitchFamily="18" charset="0"/>
              <a:ea typeface="Times New Roman" panose="02020603050405020304" pitchFamily="18" charset="0"/>
            </a:endParaRPr>
          </a:p>
          <a:p>
            <a:pPr marL="228600" indent="-228600">
              <a:buAutoNum type="alphaLcParenR"/>
            </a:pPr>
            <a:endParaRPr lang="tr-TR" dirty="0"/>
          </a:p>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14</a:t>
            </a:fld>
            <a:endParaRPr lang="tr-TR"/>
          </a:p>
        </p:txBody>
      </p:sp>
    </p:spTree>
    <p:extLst>
      <p:ext uri="{BB962C8B-B14F-4D97-AF65-F5344CB8AC3E}">
        <p14:creationId xmlns:p14="http://schemas.microsoft.com/office/powerpoint/2010/main" val="2848482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GB" sz="1800" dirty="0" err="1">
                <a:solidFill>
                  <a:srgbClr val="000000"/>
                </a:solidFill>
                <a:effectLst/>
                <a:latin typeface="Times New Roman" panose="02020603050405020304" pitchFamily="18" charset="0"/>
                <a:ea typeface="Times New Roman" panose="02020603050405020304" pitchFamily="18" charset="0"/>
              </a:rPr>
              <a:t>Vadesi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geldiği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hâlde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ödenmemiş</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ya</a:t>
            </a:r>
            <a:r>
              <a:rPr lang="en-GB" sz="1800" dirty="0">
                <a:solidFill>
                  <a:srgbClr val="000000"/>
                </a:solidFill>
                <a:effectLst/>
                <a:latin typeface="Times New Roman" panose="02020603050405020304" pitchFamily="18" charset="0"/>
                <a:ea typeface="Times New Roman" panose="02020603050405020304" pitchFamily="18" charset="0"/>
              </a:rPr>
              <a:t> da </a:t>
            </a:r>
            <a:r>
              <a:rPr lang="en-GB" sz="1800" b="1" dirty="0" err="1">
                <a:solidFill>
                  <a:srgbClr val="C00000"/>
                </a:solidFill>
                <a:effectLst/>
                <a:latin typeface="Times New Roman" panose="02020603050405020304" pitchFamily="18" charset="0"/>
                <a:ea typeface="Times New Roman" panose="02020603050405020304" pitchFamily="18" charset="0"/>
              </a:rPr>
              <a:t>ödeme</a:t>
            </a: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süresi</a:t>
            </a: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henüz</a:t>
            </a: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geçmemiş</a:t>
            </a:r>
            <a:r>
              <a:rPr lang="en-GB" sz="1800" dirty="0">
                <a:solidFill>
                  <a:srgbClr val="C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bulunan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ve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bir</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vergi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aslına</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bağlı</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olmaksızın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kesilmiş</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vergi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cezaları</a:t>
            </a:r>
            <a:r>
              <a:rPr lang="en-GB" sz="1800" dirty="0">
                <a:solidFill>
                  <a:srgbClr val="C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ile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iştirak</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nedeniyle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kesilmiş</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vergi</a:t>
            </a: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cezaları</a:t>
            </a:r>
            <a:r>
              <a:rPr lang="tr-TR" sz="1800" b="1" dirty="0">
                <a:solidFill>
                  <a:srgbClr val="C00000"/>
                </a:solidFill>
                <a:effectLst/>
                <a:latin typeface="Times New Roman" panose="02020603050405020304" pitchFamily="18" charset="0"/>
                <a:ea typeface="Times New Roman" panose="02020603050405020304" pitchFamily="18" charset="0"/>
              </a:rPr>
              <a:t>;</a:t>
            </a:r>
          </a:p>
          <a:p>
            <a:endParaRPr lang="tr-TR" sz="1800" b="1" dirty="0">
              <a:solidFill>
                <a:srgbClr val="C00000"/>
              </a:solidFill>
              <a:effectLst/>
              <a:latin typeface="Times New Roman" panose="02020603050405020304" pitchFamily="18" charset="0"/>
              <a:ea typeface="Times New Roman" panose="02020603050405020304" pitchFamily="18" charset="0"/>
            </a:endParaRPr>
          </a:p>
          <a:p>
            <a:r>
              <a:rPr lang="en-GB" sz="1800" dirty="0" err="1">
                <a:solidFill>
                  <a:srgbClr val="000000"/>
                </a:solidFill>
                <a:effectLst/>
                <a:latin typeface="Times New Roman" panose="02020603050405020304" pitchFamily="18" charset="0"/>
                <a:ea typeface="Times New Roman" panose="02020603050405020304" pitchFamily="18" charset="0"/>
              </a:rPr>
              <a:t>Vadesi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geldiği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hâlde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ödenmemiş</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ya</a:t>
            </a:r>
            <a:r>
              <a:rPr lang="en-GB" sz="1800" dirty="0">
                <a:solidFill>
                  <a:srgbClr val="000000"/>
                </a:solidFill>
                <a:effectLst/>
                <a:latin typeface="Times New Roman" panose="02020603050405020304" pitchFamily="18" charset="0"/>
                <a:ea typeface="Times New Roman" panose="02020603050405020304" pitchFamily="18" charset="0"/>
              </a:rPr>
              <a:t> da </a:t>
            </a:r>
            <a:r>
              <a:rPr lang="en-GB" sz="1800" dirty="0" err="1">
                <a:solidFill>
                  <a:srgbClr val="000000"/>
                </a:solidFill>
                <a:effectLst/>
                <a:latin typeface="Times New Roman" panose="02020603050405020304" pitchFamily="18" charset="0"/>
                <a:ea typeface="Times New Roman" panose="02020603050405020304" pitchFamily="18" charset="0"/>
              </a:rPr>
              <a:t>ödeme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süresi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henüz</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geçmemiş</a:t>
            </a:r>
            <a:r>
              <a:rPr lang="en-GB" sz="1800" u="sng"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bulunan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ve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bu</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Kanunun</a:t>
            </a:r>
            <a:r>
              <a:rPr lang="en-GB" sz="1800" dirty="0">
                <a:solidFill>
                  <a:srgbClr val="000000"/>
                </a:solidFill>
                <a:effectLst/>
                <a:latin typeface="Times New Roman" panose="02020603050405020304" pitchFamily="18" charset="0"/>
                <a:ea typeface="Times New Roman" panose="02020603050405020304" pitchFamily="18" charset="0"/>
              </a:rPr>
              <a:t> 1 </a:t>
            </a:r>
            <a:r>
              <a:rPr lang="en-GB" sz="1800" dirty="0" err="1">
                <a:solidFill>
                  <a:srgbClr val="000000"/>
                </a:solidFill>
                <a:effectLst/>
                <a:latin typeface="Times New Roman" panose="02020603050405020304" pitchFamily="18" charset="0"/>
                <a:ea typeface="Times New Roman" panose="02020603050405020304" pitchFamily="18" charset="0"/>
              </a:rPr>
              <a:t>inci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maddesinin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birinci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fıkrasının</a:t>
            </a:r>
            <a:r>
              <a:rPr lang="en-GB" sz="1800" dirty="0">
                <a:solidFill>
                  <a:srgbClr val="000000"/>
                </a:solidFill>
                <a:effectLst/>
                <a:latin typeface="Times New Roman" panose="02020603050405020304" pitchFamily="18" charset="0"/>
                <a:ea typeface="Times New Roman" panose="02020603050405020304" pitchFamily="18" charset="0"/>
              </a:rPr>
              <a:t> (a) </a:t>
            </a:r>
            <a:r>
              <a:rPr lang="en-GB" sz="1800" dirty="0" err="1">
                <a:solidFill>
                  <a:srgbClr val="000000"/>
                </a:solidFill>
                <a:effectLst/>
                <a:latin typeface="Times New Roman" panose="02020603050405020304" pitchFamily="18" charset="0"/>
                <a:ea typeface="Times New Roman" panose="02020603050405020304" pitchFamily="18" charset="0"/>
              </a:rPr>
              <a:t>bendinin</a:t>
            </a:r>
            <a:r>
              <a:rPr lang="en-GB" sz="1800" dirty="0">
                <a:solidFill>
                  <a:srgbClr val="000000"/>
                </a:solidFill>
                <a:effectLst/>
                <a:latin typeface="Times New Roman" panose="02020603050405020304" pitchFamily="18" charset="0"/>
                <a:ea typeface="Times New Roman" panose="02020603050405020304" pitchFamily="18" charset="0"/>
              </a:rPr>
              <a:t> (2) </a:t>
            </a:r>
            <a:r>
              <a:rPr lang="en-GB" sz="1800" dirty="0" err="1">
                <a:solidFill>
                  <a:srgbClr val="000000"/>
                </a:solidFill>
                <a:effectLst/>
                <a:latin typeface="Times New Roman" panose="02020603050405020304" pitchFamily="18" charset="0"/>
                <a:ea typeface="Times New Roman" panose="02020603050405020304" pitchFamily="18" charset="0"/>
              </a:rPr>
              <a:t>numaralı</a:t>
            </a:r>
            <a:r>
              <a:rPr lang="en-GB" sz="1800" dirty="0">
                <a:solidFill>
                  <a:srgbClr val="000000"/>
                </a:solidFill>
                <a:effectLst/>
                <a:latin typeface="Times New Roman" panose="02020603050405020304" pitchFamily="18" charset="0"/>
                <a:ea typeface="Times New Roman" panose="02020603050405020304" pitchFamily="18" charset="0"/>
              </a:rPr>
              <a:t> alt </a:t>
            </a:r>
            <a:r>
              <a:rPr lang="en-GB" sz="1800" dirty="0" err="1">
                <a:solidFill>
                  <a:srgbClr val="000000"/>
                </a:solidFill>
                <a:effectLst/>
                <a:latin typeface="Times New Roman" panose="02020603050405020304" pitchFamily="18" charset="0"/>
                <a:ea typeface="Times New Roman" panose="02020603050405020304" pitchFamily="18" charset="0"/>
              </a:rPr>
              <a:t>bendi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kapsamında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olan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idari</a:t>
            </a:r>
            <a:r>
              <a:rPr lang="en-GB" sz="1800" b="1" dirty="0">
                <a:solidFill>
                  <a:srgbClr val="C00000"/>
                </a:solidFill>
                <a:effectLst/>
                <a:latin typeface="Times New Roman" panose="02020603050405020304" pitchFamily="18" charset="0"/>
                <a:ea typeface="Times New Roman" panose="02020603050405020304" pitchFamily="18" charset="0"/>
              </a:rPr>
              <a:t> para </a:t>
            </a:r>
            <a:r>
              <a:rPr lang="en-GB" sz="1800" b="1" dirty="0" err="1">
                <a:solidFill>
                  <a:srgbClr val="C00000"/>
                </a:solidFill>
                <a:effectLst/>
                <a:latin typeface="Times New Roman" panose="02020603050405020304" pitchFamily="18" charset="0"/>
                <a:ea typeface="Times New Roman" panose="02020603050405020304" pitchFamily="18" charset="0"/>
              </a:rPr>
              <a:t>cezalarının</a:t>
            </a:r>
            <a:r>
              <a:rPr lang="en-GB" sz="1800" dirty="0">
                <a:solidFill>
                  <a:srgbClr val="C00000"/>
                </a:solidFill>
                <a:effectLst/>
                <a:latin typeface="Times New Roman" panose="02020603050405020304" pitchFamily="18" charset="0"/>
                <a:ea typeface="Times New Roman" panose="02020603050405020304" pitchFamily="18" charset="0"/>
              </a:rPr>
              <a:t> </a:t>
            </a:r>
            <a:endParaRPr lang="tr-TR" sz="1800" b="1" dirty="0">
              <a:solidFill>
                <a:srgbClr val="C00000"/>
              </a:solidFill>
              <a:effectLst/>
              <a:latin typeface="Times New Roman" panose="02020603050405020304" pitchFamily="18" charset="0"/>
              <a:ea typeface="Times New Roman" panose="02020603050405020304" pitchFamily="18" charset="0"/>
            </a:endParaRPr>
          </a:p>
          <a:p>
            <a:endParaRPr lang="tr-TR" dirty="0"/>
          </a:p>
          <a:p>
            <a:r>
              <a:rPr lang="en-GB" sz="1800" dirty="0">
                <a:solidFill>
                  <a:srgbClr val="000000"/>
                </a:solidFill>
                <a:effectLst/>
                <a:latin typeface="Times New Roman" panose="02020603050405020304" pitchFamily="18" charset="0"/>
                <a:ea typeface="Times New Roman" panose="02020603050405020304" pitchFamily="18" charset="0"/>
              </a:rPr>
              <a:t>b) </a:t>
            </a:r>
            <a:r>
              <a:rPr lang="en-GB" sz="1800" dirty="0" err="1">
                <a:solidFill>
                  <a:srgbClr val="000000"/>
                </a:solidFill>
                <a:effectLst/>
                <a:latin typeface="Times New Roman" panose="02020603050405020304" pitchFamily="18" charset="0"/>
                <a:ea typeface="Times New Roman" panose="02020603050405020304" pitchFamily="18" charset="0"/>
              </a:rPr>
              <a:t>Vadesi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geldiği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hâlde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ödenmemiş</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ya</a:t>
            </a:r>
            <a:r>
              <a:rPr lang="en-GB" sz="1800" dirty="0">
                <a:solidFill>
                  <a:srgbClr val="000000"/>
                </a:solidFill>
                <a:effectLst/>
                <a:latin typeface="Times New Roman" panose="02020603050405020304" pitchFamily="18" charset="0"/>
                <a:ea typeface="Times New Roman" panose="02020603050405020304" pitchFamily="18" charset="0"/>
              </a:rPr>
              <a:t> da </a:t>
            </a:r>
            <a:r>
              <a:rPr lang="en-GB" sz="1800" dirty="0" err="1">
                <a:solidFill>
                  <a:srgbClr val="000000"/>
                </a:solidFill>
                <a:effectLst/>
                <a:latin typeface="Times New Roman" panose="02020603050405020304" pitchFamily="18" charset="0"/>
                <a:ea typeface="Times New Roman" panose="02020603050405020304" pitchFamily="18" charset="0"/>
              </a:rPr>
              <a:t>ödeme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süresi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henüz</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geçmemiş</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bulunan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ve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dirty="0">
                <a:solidFill>
                  <a:srgbClr val="C00000"/>
                </a:solidFill>
                <a:effectLst/>
                <a:latin typeface="Times New Roman" panose="02020603050405020304" pitchFamily="18" charset="0"/>
                <a:ea typeface="Times New Roman" panose="02020603050405020304" pitchFamily="18" charset="0"/>
              </a:rPr>
              <a:t>4458 </a:t>
            </a:r>
            <a:r>
              <a:rPr lang="en-GB" sz="1800" b="1" dirty="0" err="1">
                <a:solidFill>
                  <a:srgbClr val="C00000"/>
                </a:solidFill>
                <a:effectLst/>
                <a:latin typeface="Times New Roman" panose="02020603050405020304" pitchFamily="18" charset="0"/>
                <a:ea typeface="Times New Roman" panose="02020603050405020304" pitchFamily="18" charset="0"/>
              </a:rPr>
              <a:t>sayılı</a:t>
            </a:r>
            <a:r>
              <a:rPr lang="en-GB" sz="1800" dirty="0">
                <a:solidFill>
                  <a:srgbClr val="C00000"/>
                </a:solidFill>
                <a:effectLst/>
                <a:latin typeface="Times New Roman" panose="02020603050405020304" pitchFamily="18" charset="0"/>
                <a:ea typeface="Times New Roman" panose="02020603050405020304" pitchFamily="18" charset="0"/>
              </a:rPr>
              <a:t> </a:t>
            </a:r>
            <a:r>
              <a:rPr lang="en-GB" sz="1800" dirty="0">
                <a:solidFill>
                  <a:srgbClr val="000000"/>
                </a:solidFill>
                <a:effectLst/>
                <a:latin typeface="Times New Roman" panose="02020603050405020304" pitchFamily="18" charset="0"/>
                <a:ea typeface="Times New Roman" panose="02020603050405020304" pitchFamily="18" charset="0"/>
              </a:rPr>
              <a:t>Kanun </a:t>
            </a:r>
            <a:r>
              <a:rPr lang="en-GB" sz="1800" dirty="0" err="1">
                <a:solidFill>
                  <a:srgbClr val="000000"/>
                </a:solidFill>
                <a:effectLst/>
                <a:latin typeface="Times New Roman" panose="02020603050405020304" pitchFamily="18" charset="0"/>
                <a:ea typeface="Times New Roman" panose="02020603050405020304" pitchFamily="18" charset="0"/>
              </a:rPr>
              <a:t>ve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ilgili</a:t>
            </a: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diğer</a:t>
            </a: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kanunlar</a:t>
            </a:r>
            <a:r>
              <a:rPr lang="en-GB" sz="1800" dirty="0">
                <a:solidFill>
                  <a:srgbClr val="C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kapsamında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gümrük</a:t>
            </a: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yükümlülüğü</a:t>
            </a:r>
            <a:r>
              <a:rPr lang="en-GB" sz="1800" dirty="0">
                <a:solidFill>
                  <a:srgbClr val="C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nedeniyle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gümrük</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vergileri</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asıllarına</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bağlı</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olmaksızın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kesilmiş</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idari</a:t>
            </a:r>
            <a:r>
              <a:rPr lang="en-GB" sz="1800" b="1" dirty="0">
                <a:solidFill>
                  <a:srgbClr val="C00000"/>
                </a:solidFill>
                <a:effectLst/>
                <a:latin typeface="Times New Roman" panose="02020603050405020304" pitchFamily="18" charset="0"/>
                <a:ea typeface="Times New Roman" panose="02020603050405020304" pitchFamily="18" charset="0"/>
              </a:rPr>
              <a:t> para </a:t>
            </a:r>
            <a:r>
              <a:rPr lang="en-GB" sz="1800" b="1" dirty="0" err="1">
                <a:solidFill>
                  <a:srgbClr val="C00000"/>
                </a:solidFill>
                <a:effectLst/>
                <a:latin typeface="Times New Roman" panose="02020603050405020304" pitchFamily="18" charset="0"/>
                <a:ea typeface="Times New Roman" panose="02020603050405020304" pitchFamily="18" charset="0"/>
              </a:rPr>
              <a:t>cezaları</a:t>
            </a:r>
            <a:r>
              <a:rPr lang="en-GB" sz="1800" b="1" dirty="0">
                <a:solidFill>
                  <a:srgbClr val="C00000"/>
                </a:solidFill>
                <a:effectLst/>
                <a:latin typeface="Times New Roman" panose="02020603050405020304" pitchFamily="18" charset="0"/>
                <a:ea typeface="Times New Roman" panose="02020603050405020304" pitchFamily="18" charset="0"/>
              </a:rPr>
              <a:t>(1)</a:t>
            </a:r>
            <a:r>
              <a:rPr lang="en-GB" sz="1800" dirty="0">
                <a:solidFill>
                  <a:srgbClr val="C00000"/>
                </a:solidFill>
                <a:effectLst/>
                <a:latin typeface="Times New Roman" panose="02020603050405020304" pitchFamily="18" charset="0"/>
                <a:ea typeface="Times New Roman" panose="02020603050405020304" pitchFamily="18" charset="0"/>
              </a:rPr>
              <a:t> </a:t>
            </a:r>
            <a:endParaRPr lang="tr-TR" sz="1800" dirty="0">
              <a:solidFill>
                <a:srgbClr val="C00000"/>
              </a:solidFill>
              <a:effectLst/>
              <a:latin typeface="Times New Roman" panose="02020603050405020304" pitchFamily="18" charset="0"/>
              <a:ea typeface="Times New Roman" panose="02020603050405020304" pitchFamily="18" charset="0"/>
            </a:endParaRPr>
          </a:p>
          <a:p>
            <a:endParaRPr lang="tr-TR" sz="1800" dirty="0">
              <a:solidFill>
                <a:srgbClr val="C00000"/>
              </a:solidFill>
              <a:effectLst/>
              <a:latin typeface="Times New Roman" panose="02020603050405020304" pitchFamily="18" charset="0"/>
            </a:endParaRPr>
          </a:p>
          <a:p>
            <a:r>
              <a:rPr lang="tr-TR" sz="1800" dirty="0">
                <a:effectLst/>
                <a:latin typeface="Segoe UI" panose="020B0502040204020203" pitchFamily="34" charset="0"/>
              </a:rPr>
              <a:t>Ayrıca Eşyanın gümrüklenmiş değerine bağlı ise</a:t>
            </a:r>
            <a:endParaRPr lang="tr-TR" sz="1800" dirty="0">
              <a:effectLst/>
              <a:latin typeface="Arial" panose="020B0604020202020204" pitchFamily="34" charset="0"/>
            </a:endParaRPr>
          </a:p>
          <a:p>
            <a:r>
              <a:rPr lang="tr-TR" sz="1800" dirty="0">
                <a:effectLst/>
                <a:latin typeface="Segoe UI" panose="020B0502040204020203" pitchFamily="34" charset="0"/>
              </a:rPr>
              <a:t>Vergi aslının tamamı ile </a:t>
            </a:r>
            <a:r>
              <a:rPr lang="tr-TR" sz="1800" dirty="0" err="1">
                <a:effectLst/>
                <a:latin typeface="Segoe UI" panose="020B0502040204020203" pitchFamily="34" charset="0"/>
              </a:rPr>
              <a:t>İPC'nin</a:t>
            </a:r>
            <a:r>
              <a:rPr lang="tr-TR" sz="1800" dirty="0">
                <a:effectLst/>
                <a:latin typeface="Segoe UI" panose="020B0502040204020203" pitchFamily="34" charset="0"/>
              </a:rPr>
              <a:t> %30'u ödenirse; feriler ve cezanın %70 inden vazgeçiliyor.</a:t>
            </a:r>
            <a:endParaRPr lang="tr-TR" sz="1800" dirty="0">
              <a:effectLst/>
              <a:latin typeface="Arial" panose="020B0604020202020204" pitchFamily="34" charset="0"/>
            </a:endParaRPr>
          </a:p>
          <a:p>
            <a:r>
              <a:rPr lang="tr-TR" dirty="0">
                <a:effectLst/>
                <a:latin typeface="Arial" panose="020B0604020202020204" pitchFamily="34" charset="0"/>
              </a:rPr>
              <a:t>(antrepo ve geçici depolama yerle </a:t>
            </a:r>
            <a:r>
              <a:rPr lang="tr-TR" dirty="0" err="1">
                <a:effectLst/>
                <a:latin typeface="Arial" panose="020B0604020202020204" pitchFamily="34" charset="0"/>
              </a:rPr>
              <a:t>rindeki</a:t>
            </a:r>
            <a:r>
              <a:rPr lang="tr-TR" dirty="0">
                <a:effectLst/>
                <a:latin typeface="Arial" panose="020B0604020202020204" pitchFamily="34" charset="0"/>
              </a:rPr>
              <a:t> eşyanın gümrük idaresinin izni olmadan değiştirilmesi ya da bu yerlerden çıkarılmasında uygulanan ceza gibi)</a:t>
            </a:r>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15</a:t>
            </a:fld>
            <a:endParaRPr lang="tr-TR"/>
          </a:p>
        </p:txBody>
      </p:sp>
    </p:spTree>
    <p:extLst>
      <p:ext uri="{BB962C8B-B14F-4D97-AF65-F5344CB8AC3E}">
        <p14:creationId xmlns:p14="http://schemas.microsoft.com/office/powerpoint/2010/main" val="298299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697320" lvl="1" indent="-285480" algn="just">
              <a:lnSpc>
                <a:spcPct val="100000"/>
              </a:lnSpc>
              <a:spcBef>
                <a:spcPts val="360"/>
              </a:spcBef>
              <a:buClr>
                <a:srgbClr val="000000"/>
              </a:buClr>
              <a:buFont typeface="Arial"/>
              <a:buChar char="•"/>
            </a:pPr>
            <a:r>
              <a:rPr lang="tr-TR" sz="1200" b="1" strike="noStrike" spc="-1" dirty="0">
                <a:solidFill>
                  <a:srgbClr val="000000"/>
                </a:solidFill>
                <a:uFill>
                  <a:solidFill>
                    <a:srgbClr val="FFFFFF"/>
                  </a:solidFill>
                </a:uFill>
                <a:latin typeface="Calibri"/>
              </a:rPr>
              <a:t>TOBB, TESK, TÜRMOB</a:t>
            </a:r>
            <a:endParaRPr lang="tr-TR" sz="1200" b="0" strike="noStrike" spc="-1" dirty="0">
              <a:solidFill>
                <a:srgbClr val="000000"/>
              </a:solidFill>
              <a:uFill>
                <a:solidFill>
                  <a:srgbClr val="FFFFFF"/>
                </a:solidFill>
              </a:uFill>
              <a:latin typeface="Arial"/>
            </a:endParaRPr>
          </a:p>
          <a:p>
            <a:pPr marL="697320" lvl="1" indent="-285480" algn="just">
              <a:lnSpc>
                <a:spcPct val="100000"/>
              </a:lnSpc>
              <a:spcBef>
                <a:spcPts val="360"/>
              </a:spcBef>
              <a:buClr>
                <a:srgbClr val="000000"/>
              </a:buClr>
              <a:buFont typeface="Arial"/>
              <a:buChar char="•"/>
            </a:pPr>
            <a:r>
              <a:rPr lang="tr-TR" sz="1200" b="1" strike="noStrike" spc="-1" dirty="0">
                <a:solidFill>
                  <a:srgbClr val="000000"/>
                </a:solidFill>
                <a:uFill>
                  <a:solidFill>
                    <a:srgbClr val="FFFFFF"/>
                  </a:solidFill>
                </a:uFill>
                <a:latin typeface="Calibri"/>
              </a:rPr>
              <a:t>Türkiye Barolar Birliğine</a:t>
            </a:r>
            <a:endParaRPr lang="tr-TR" sz="1200" b="0" strike="noStrike" spc="-1" dirty="0">
              <a:solidFill>
                <a:srgbClr val="000000"/>
              </a:solidFill>
              <a:uFill>
                <a:solidFill>
                  <a:srgbClr val="FFFFFF"/>
                </a:solidFill>
              </a:uFill>
              <a:latin typeface="Arial"/>
            </a:endParaRPr>
          </a:p>
          <a:p>
            <a:pPr marL="697320" lvl="1" indent="-285480" algn="just">
              <a:lnSpc>
                <a:spcPct val="100000"/>
              </a:lnSpc>
              <a:spcBef>
                <a:spcPts val="360"/>
              </a:spcBef>
              <a:buClr>
                <a:srgbClr val="000000"/>
              </a:buClr>
              <a:buFont typeface="Arial"/>
              <a:buChar char="•"/>
            </a:pPr>
            <a:r>
              <a:rPr lang="tr-TR" sz="1200" b="1" strike="noStrike" spc="-1" dirty="0">
                <a:solidFill>
                  <a:srgbClr val="000000"/>
                </a:solidFill>
                <a:uFill>
                  <a:solidFill>
                    <a:srgbClr val="FFFFFF"/>
                  </a:solidFill>
                </a:uFill>
                <a:latin typeface="Calibri"/>
              </a:rPr>
              <a:t>Türk Mühendis ve Mimar Odaları Birliğine</a:t>
            </a:r>
            <a:endParaRPr lang="tr-TR" sz="1200" b="0" strike="noStrike" spc="-1" dirty="0">
              <a:solidFill>
                <a:srgbClr val="000000"/>
              </a:solidFill>
              <a:uFill>
                <a:solidFill>
                  <a:srgbClr val="FFFFFF"/>
                </a:solidFill>
              </a:uFill>
              <a:latin typeface="Arial"/>
            </a:endParaRPr>
          </a:p>
          <a:p>
            <a:pPr marL="697320" lvl="1" indent="-285480" algn="just">
              <a:lnSpc>
                <a:spcPct val="100000"/>
              </a:lnSpc>
              <a:spcBef>
                <a:spcPts val="360"/>
              </a:spcBef>
              <a:buClr>
                <a:srgbClr val="000000"/>
              </a:buClr>
              <a:buFont typeface="Arial"/>
              <a:buChar char="•"/>
            </a:pPr>
            <a:r>
              <a:rPr lang="tr-TR" sz="1200" b="1" strike="noStrike" spc="-1" dirty="0">
                <a:solidFill>
                  <a:srgbClr val="000000"/>
                </a:solidFill>
                <a:uFill>
                  <a:solidFill>
                    <a:srgbClr val="FFFFFF"/>
                  </a:solidFill>
                </a:uFill>
                <a:latin typeface="Calibri"/>
              </a:rPr>
              <a:t>Türk Tabipler Birliğine</a:t>
            </a:r>
            <a:endParaRPr lang="tr-TR" sz="1200" b="0" strike="noStrike" spc="-1" dirty="0">
              <a:solidFill>
                <a:srgbClr val="000000"/>
              </a:solidFill>
              <a:uFill>
                <a:solidFill>
                  <a:srgbClr val="FFFFFF"/>
                </a:solidFill>
              </a:uFill>
              <a:latin typeface="Arial"/>
            </a:endParaRPr>
          </a:p>
          <a:p>
            <a:pPr marL="697320" lvl="1" indent="-285480" algn="just">
              <a:lnSpc>
                <a:spcPct val="100000"/>
              </a:lnSpc>
              <a:spcBef>
                <a:spcPts val="360"/>
              </a:spcBef>
              <a:buClr>
                <a:srgbClr val="000000"/>
              </a:buClr>
              <a:buFont typeface="Arial"/>
              <a:buChar char="•"/>
            </a:pPr>
            <a:r>
              <a:rPr lang="tr-TR" sz="1200" b="1" strike="noStrike" spc="-1" dirty="0">
                <a:solidFill>
                  <a:srgbClr val="000000"/>
                </a:solidFill>
                <a:uFill>
                  <a:solidFill>
                    <a:srgbClr val="FFFFFF"/>
                  </a:solidFill>
                </a:uFill>
                <a:latin typeface="Calibri"/>
              </a:rPr>
              <a:t>Türk Diş Hekimleri Birliğine</a:t>
            </a:r>
            <a:endParaRPr lang="tr-TR" sz="1200" b="0" strike="noStrike" spc="-1" dirty="0">
              <a:solidFill>
                <a:srgbClr val="000000"/>
              </a:solidFill>
              <a:uFill>
                <a:solidFill>
                  <a:srgbClr val="FFFFFF"/>
                </a:solidFill>
              </a:uFill>
              <a:latin typeface="Arial"/>
            </a:endParaRPr>
          </a:p>
          <a:p>
            <a:pPr marL="697320" lvl="1" indent="-285480" algn="just">
              <a:lnSpc>
                <a:spcPct val="100000"/>
              </a:lnSpc>
              <a:spcBef>
                <a:spcPts val="360"/>
              </a:spcBef>
              <a:buClr>
                <a:srgbClr val="000000"/>
              </a:buClr>
              <a:buFont typeface="Arial"/>
              <a:buChar char="•"/>
            </a:pPr>
            <a:r>
              <a:rPr lang="tr-TR" sz="1200" b="1" strike="noStrike" spc="-1" dirty="0">
                <a:solidFill>
                  <a:srgbClr val="000000"/>
                </a:solidFill>
                <a:uFill>
                  <a:solidFill>
                    <a:srgbClr val="FFFFFF"/>
                  </a:solidFill>
                </a:uFill>
                <a:latin typeface="Calibri"/>
              </a:rPr>
              <a:t>Türk Veteriner Hekimleri Birliğine</a:t>
            </a:r>
          </a:p>
          <a:p>
            <a:pPr marL="697320" lvl="1" indent="-285480" algn="just">
              <a:lnSpc>
                <a:spcPct val="100000"/>
              </a:lnSpc>
              <a:spcBef>
                <a:spcPts val="360"/>
              </a:spcBef>
              <a:buClr>
                <a:srgbClr val="000000"/>
              </a:buClr>
              <a:buFont typeface="Arial"/>
              <a:buChar char="•"/>
            </a:pPr>
            <a:endParaRPr lang="tr-TR" sz="1200" b="1" strike="noStrike" spc="-1" dirty="0">
              <a:solidFill>
                <a:srgbClr val="000000"/>
              </a:solidFill>
              <a:uFill>
                <a:solidFill>
                  <a:srgbClr val="FFFFFF"/>
                </a:solidFill>
              </a:uFill>
              <a:latin typeface="Calibri"/>
            </a:endParaRPr>
          </a:p>
          <a:p>
            <a:pPr marL="411840" lvl="1" indent="0" algn="just">
              <a:lnSpc>
                <a:spcPct val="100000"/>
              </a:lnSpc>
              <a:spcBef>
                <a:spcPts val="360"/>
              </a:spcBef>
              <a:buClr>
                <a:srgbClr val="000000"/>
              </a:buClr>
              <a:buFont typeface="Arial"/>
              <a:buNone/>
            </a:pPr>
            <a:r>
              <a:rPr lang="tr-TR"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icra</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takibi</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başlatılmış</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alacaklar</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için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borçlunun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bu</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fıkra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hükümlerinden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yararlanmak</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üzere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başvuruda</a:t>
            </a: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bulunması</a:t>
            </a: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hâlinde</a:t>
            </a:r>
            <a:r>
              <a:rPr lang="en-GB" sz="1800" dirty="0">
                <a:solidFill>
                  <a:srgbClr val="C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davalar</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ve</a:t>
            </a:r>
            <a:r>
              <a:rPr lang="en-GB" sz="1800" b="1" u="sng" dirty="0">
                <a:solidFill>
                  <a:srgbClr val="000000"/>
                </a:solidFill>
                <a:effectLst/>
                <a:latin typeface="Times New Roman" panose="02020603050405020304" pitchFamily="18" charset="0"/>
                <a:ea typeface="Times New Roman" panose="02020603050405020304" pitchFamily="18" charset="0"/>
              </a:rPr>
              <a:t>/</a:t>
            </a:r>
            <a:r>
              <a:rPr lang="en-GB" sz="1800" b="1" u="sng" dirty="0" err="1">
                <a:solidFill>
                  <a:srgbClr val="000000"/>
                </a:solidFill>
                <a:effectLst/>
                <a:latin typeface="Times New Roman" panose="02020603050405020304" pitchFamily="18" charset="0"/>
                <a:ea typeface="Times New Roman" panose="02020603050405020304" pitchFamily="18" charset="0"/>
              </a:rPr>
              <a:t>veya</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icra</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takipleri</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sonlandırılır</a:t>
            </a:r>
            <a:r>
              <a:rPr lang="en-GB" sz="1800" dirty="0">
                <a:solidFill>
                  <a:srgbClr val="000000"/>
                </a:solidFill>
                <a:effectLst/>
                <a:latin typeface="Times New Roman" panose="02020603050405020304" pitchFamily="18" charset="0"/>
                <a:ea typeface="Times New Roman" panose="02020603050405020304" pitchFamily="18" charset="0"/>
              </a:rPr>
              <a:t>.</a:t>
            </a:r>
            <a:endParaRPr lang="tr-TR" sz="1200" b="1" strike="noStrike" spc="-1" dirty="0">
              <a:solidFill>
                <a:srgbClr val="000000"/>
              </a:solidFill>
              <a:effectLst/>
              <a:uFill>
                <a:solidFill>
                  <a:srgbClr val="FFFFFF"/>
                </a:solidFill>
              </a:uFill>
              <a:latin typeface="Calibri"/>
              <a:ea typeface="Times New Roman" panose="02020603050405020304" pitchFamily="18" charset="0"/>
            </a:endParaRPr>
          </a:p>
          <a:p>
            <a:pPr marL="411840" lvl="1" indent="0" algn="just">
              <a:lnSpc>
                <a:spcPct val="100000"/>
              </a:lnSpc>
              <a:spcBef>
                <a:spcPts val="360"/>
              </a:spcBef>
              <a:buClr>
                <a:srgbClr val="000000"/>
              </a:buClr>
              <a:buFont typeface="Arial"/>
              <a:buNone/>
            </a:pPr>
            <a:r>
              <a:rPr lang="tr-TR" sz="1800" b="1" u="sng" dirty="0">
                <a:solidFill>
                  <a:srgbClr val="000000"/>
                </a:solidFill>
                <a:effectLst/>
                <a:latin typeface="Times New Roman" panose="02020603050405020304" pitchFamily="18" charset="0"/>
                <a:ea typeface="Times New Roman" panose="02020603050405020304" pitchFamily="18" charset="0"/>
              </a:rPr>
              <a:t>*</a:t>
            </a:r>
            <a:r>
              <a:rPr lang="en-GB" sz="1800" b="1" u="sng" dirty="0" err="1">
                <a:solidFill>
                  <a:srgbClr val="000000"/>
                </a:solidFill>
                <a:effectLst/>
                <a:latin typeface="Times New Roman" panose="02020603050405020304" pitchFamily="18" charset="0"/>
                <a:ea typeface="Times New Roman" panose="02020603050405020304" pitchFamily="18" charset="0"/>
              </a:rPr>
              <a:t>Vergi</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mükellefiyeti</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sona</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erdiği</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hâlde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oda</a:t>
            </a:r>
            <a:r>
              <a:rPr lang="en-GB" sz="1800" dirty="0">
                <a:solidFill>
                  <a:srgbClr val="000000"/>
                </a:solidFill>
                <a:effectLst/>
                <a:latin typeface="Times New Roman" panose="02020603050405020304" pitchFamily="18" charset="0"/>
                <a:ea typeface="Times New Roman" panose="02020603050405020304" pitchFamily="18" charset="0"/>
              </a:rPr>
              <a:t>/</a:t>
            </a:r>
            <a:r>
              <a:rPr lang="en-GB" sz="1800" dirty="0" err="1">
                <a:solidFill>
                  <a:srgbClr val="000000"/>
                </a:solidFill>
                <a:effectLst/>
                <a:latin typeface="Times New Roman" panose="02020603050405020304" pitchFamily="18" charset="0"/>
                <a:ea typeface="Times New Roman" panose="02020603050405020304" pitchFamily="18" charset="0"/>
              </a:rPr>
              <a:t>borsa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kayıtları</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devam</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eden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üyelerin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vergi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mükellefiyetinin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sona</a:t>
            </a: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erdiği</a:t>
            </a: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tarihe</a:t>
            </a: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kadar</a:t>
            </a:r>
            <a:r>
              <a:rPr lang="en-GB" sz="1800" dirty="0">
                <a:solidFill>
                  <a:srgbClr val="C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ödenmeyen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borçları</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için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bu</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fıkra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hükümleri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uygulanır</a:t>
            </a:r>
            <a:r>
              <a:rPr lang="en-GB" sz="1800" dirty="0">
                <a:solidFill>
                  <a:srgbClr val="000000"/>
                </a:solidFill>
                <a:effectLst/>
                <a:latin typeface="Times New Roman" panose="02020603050405020304" pitchFamily="18" charset="0"/>
                <a:ea typeface="Times New Roman" panose="02020603050405020304" pitchFamily="18" charset="0"/>
              </a:rPr>
              <a:t>.</a:t>
            </a:r>
            <a:endParaRPr lang="tr-TR" sz="1800" dirty="0">
              <a:solidFill>
                <a:srgbClr val="000000"/>
              </a:solidFill>
              <a:effectLst/>
              <a:latin typeface="Times New Roman" panose="02020603050405020304" pitchFamily="18" charset="0"/>
              <a:ea typeface="Times New Roman" panose="02020603050405020304" pitchFamily="18" charset="0"/>
            </a:endParaRPr>
          </a:p>
          <a:p>
            <a:pPr marL="411840" lvl="1" indent="0" algn="just">
              <a:lnSpc>
                <a:spcPct val="100000"/>
              </a:lnSpc>
              <a:spcBef>
                <a:spcPts val="360"/>
              </a:spcBef>
              <a:buClr>
                <a:srgbClr val="000000"/>
              </a:buClr>
              <a:buFont typeface="Arial"/>
              <a:buNone/>
            </a:pPr>
            <a:r>
              <a:rPr lang="tr-TR" sz="1800" b="1" strike="noStrike" spc="-1" dirty="0">
                <a:solidFill>
                  <a:srgbClr val="000000"/>
                </a:solidFill>
                <a:effectLst/>
                <a:uFill>
                  <a:solidFill>
                    <a:srgbClr val="FFFFFF"/>
                  </a:solidFill>
                </a:uFill>
                <a:latin typeface="Times New Roman" panose="02020603050405020304" pitchFamily="18" charset="0"/>
              </a:rPr>
              <a:t>*</a:t>
            </a:r>
            <a:r>
              <a:rPr lang="en-GB" sz="1800" dirty="0" err="1">
                <a:solidFill>
                  <a:srgbClr val="000000"/>
                </a:solidFill>
                <a:effectLst/>
                <a:latin typeface="Times New Roman" panose="02020603050405020304" pitchFamily="18" charset="0"/>
                <a:ea typeface="Times New Roman" panose="02020603050405020304" pitchFamily="18" charset="0"/>
              </a:rPr>
              <a:t>Vergi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mükellefiyetinin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sona</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erdiği</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tarihten</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sonra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tahakkuk</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etmiş</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aidat</a:t>
            </a: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borçlarının</a:t>
            </a: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asılları</a:t>
            </a:r>
            <a:r>
              <a:rPr lang="en-GB" sz="1800" dirty="0">
                <a:solidFill>
                  <a:srgbClr val="C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ile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birlikte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fer’i</a:t>
            </a:r>
            <a:r>
              <a:rPr lang="en-GB" sz="1800" dirty="0">
                <a:solidFill>
                  <a:srgbClr val="C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borçlarının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tamamının</a:t>
            </a: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tahsilinden</a:t>
            </a: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vazgeçilir</a:t>
            </a:r>
            <a:r>
              <a:rPr lang="en-GB" sz="1800" dirty="0">
                <a:solidFill>
                  <a:srgbClr val="000000"/>
                </a:solidFill>
                <a:effectLst/>
                <a:latin typeface="Times New Roman" panose="02020603050405020304" pitchFamily="18" charset="0"/>
                <a:ea typeface="Times New Roman" panose="02020603050405020304" pitchFamily="18" charset="0"/>
              </a:rPr>
              <a:t>.</a:t>
            </a:r>
            <a:endParaRPr lang="tr-TR" sz="1200" b="1" strike="noStrike" spc="-1" dirty="0">
              <a:solidFill>
                <a:srgbClr val="000000"/>
              </a:solidFill>
              <a:uFill>
                <a:solidFill>
                  <a:srgbClr val="FFFFFF"/>
                </a:solidFill>
              </a:uFill>
              <a:latin typeface="Calibri"/>
            </a:endParaRPr>
          </a:p>
        </p:txBody>
      </p:sp>
      <p:sp>
        <p:nvSpPr>
          <p:cNvPr id="4" name="Slayt Numarası Yer Tutucusu 3"/>
          <p:cNvSpPr>
            <a:spLocks noGrp="1"/>
          </p:cNvSpPr>
          <p:nvPr>
            <p:ph type="sldNum" sz="quarter" idx="10"/>
          </p:nvPr>
        </p:nvSpPr>
        <p:spPr/>
        <p:txBody>
          <a:bodyPr/>
          <a:lstStyle/>
          <a:p>
            <a:fld id="{058773E4-AB56-40A6-A404-11FF6EB688EC}" type="slidenum">
              <a:rPr lang="tr-TR" smtClean="0"/>
              <a:t>16</a:t>
            </a:fld>
            <a:endParaRPr lang="tr-TR"/>
          </a:p>
        </p:txBody>
      </p:sp>
    </p:spTree>
    <p:extLst>
      <p:ext uri="{BB962C8B-B14F-4D97-AF65-F5344CB8AC3E}">
        <p14:creationId xmlns:p14="http://schemas.microsoft.com/office/powerpoint/2010/main" val="694735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17</a:t>
            </a:fld>
            <a:endParaRPr lang="tr-TR"/>
          </a:p>
        </p:txBody>
      </p:sp>
    </p:spTree>
    <p:extLst>
      <p:ext uri="{BB962C8B-B14F-4D97-AF65-F5344CB8AC3E}">
        <p14:creationId xmlns:p14="http://schemas.microsoft.com/office/powerpoint/2010/main" val="1806639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spcAft>
                <a:spcPts val="750"/>
              </a:spcAft>
            </a:pPr>
            <a:r>
              <a:rPr lang="tr-TR" sz="1200" b="1" u="sng" dirty="0" err="1">
                <a:effectLst/>
              </a:rPr>
              <a:t>ihtirazi</a:t>
            </a:r>
            <a:r>
              <a:rPr lang="tr-TR" sz="1200" b="1" u="sng" dirty="0">
                <a:effectLst/>
              </a:rPr>
              <a:t> kayıtla verilen beyannameler</a:t>
            </a:r>
            <a:r>
              <a:rPr lang="tr-TR" sz="1200" b="1" u="none" dirty="0">
                <a:effectLst/>
              </a:rPr>
              <a:t> </a:t>
            </a:r>
            <a:r>
              <a:rPr lang="tr-TR" sz="1200" dirty="0">
                <a:effectLst/>
              </a:rPr>
              <a:t>üzerine tahakkuk eden alacaklar da kesinleşmiş alacak olarak yapılandırılacaktır.</a:t>
            </a:r>
          </a:p>
          <a:p>
            <a:pPr algn="just">
              <a:spcAft>
                <a:spcPts val="750"/>
              </a:spcAft>
            </a:pPr>
            <a:r>
              <a:rPr lang="tr-TR" sz="1200" dirty="0">
                <a:effectLst/>
              </a:rPr>
              <a:t>Buna göre, Kanunun yayımı tarihi itibarıyla </a:t>
            </a:r>
            <a:r>
              <a:rPr lang="tr-TR" sz="1200" dirty="0" err="1">
                <a:effectLst/>
              </a:rPr>
              <a:t>ihtirazi</a:t>
            </a:r>
            <a:r>
              <a:rPr lang="tr-TR" sz="1200" dirty="0">
                <a:effectLst/>
              </a:rPr>
              <a:t> kayıtla beyan edilmiş ancak ödenmemiş vergiler dava konusu yapılıp yapılmadığına bakılmaksızın “kesinleşmiş alacak” kapsamında yapılandırılacaktır. Bu takdirde, ihtilafa ilişkin yargı mercilerince verilmiş kararlar dikkate alınmadan mükelleflerin beyanı üzerine tahakkuk eden tutar esas alınarak Kanun hükmünden yararlanılacaktır.</a:t>
            </a:r>
          </a:p>
          <a:p>
            <a:pPr algn="just">
              <a:spcAft>
                <a:spcPts val="750"/>
              </a:spcAft>
            </a:pPr>
            <a:endParaRPr lang="tr-TR" sz="1200" dirty="0">
              <a:effectLst/>
            </a:endParaRPr>
          </a:p>
          <a:p>
            <a:pPr algn="just">
              <a:spcAft>
                <a:spcPts val="750"/>
              </a:spcAft>
            </a:pPr>
            <a:r>
              <a:rPr lang="tr-TR" sz="1800" dirty="0">
                <a:solidFill>
                  <a:srgbClr val="000000"/>
                </a:solidFill>
                <a:effectLst/>
                <a:latin typeface="Times New Roman" panose="02020603050405020304" pitchFamily="18" charset="0"/>
                <a:ea typeface="Times New Roman" panose="02020603050405020304" pitchFamily="18" charset="0"/>
              </a:rPr>
              <a:t>Herhangi bir yargı merciine, 213 sayılı Kanunun 124 üncü maddesi kapsamında ilgili idareye, dilekçe ve başvuru hakkı kapsamında Kamu Denetçiliği Kurumu ve Türkiye Büyük Millet Meclisi Dilekçe Komisyonu dâhil herhangi bir mercie başvurulması, başvurulsa dahi bu başvurular üzerine herhangi bir işlem yapılması mümkün bulunmamaktadır.</a:t>
            </a:r>
          </a:p>
          <a:p>
            <a:pPr algn="just">
              <a:spcAft>
                <a:spcPts val="750"/>
              </a:spcAft>
            </a:pPr>
            <a:endParaRPr lang="tr-TR" sz="1800" dirty="0">
              <a:solidFill>
                <a:srgbClr val="000000"/>
              </a:solidFill>
              <a:effectLst/>
              <a:latin typeface="Times New Roman" panose="02020603050405020304" pitchFamily="18" charset="0"/>
            </a:endParaRPr>
          </a:p>
          <a:p>
            <a:pPr algn="just">
              <a:spcAft>
                <a:spcPts val="750"/>
              </a:spcAft>
            </a:pPr>
            <a:r>
              <a:rPr lang="tr-TR" sz="1800" dirty="0">
                <a:solidFill>
                  <a:srgbClr val="000000"/>
                </a:solidFill>
                <a:effectLst/>
                <a:latin typeface="Times New Roman" panose="02020603050405020304" pitchFamily="18" charset="0"/>
                <a:ea typeface="Times New Roman" panose="02020603050405020304" pitchFamily="18" charset="0"/>
              </a:rPr>
              <a:t>Vazgeçilen davalarda verilen kararlarla hükmedilmiş yargılama giderleri ve avukatlık ücreti ile </a:t>
            </a:r>
            <a:r>
              <a:rPr lang="tr-TR" sz="1800" dirty="0" err="1">
                <a:solidFill>
                  <a:srgbClr val="000000"/>
                </a:solidFill>
                <a:effectLst/>
                <a:latin typeface="Times New Roman" panose="02020603050405020304" pitchFamily="18" charset="0"/>
                <a:ea typeface="Times New Roman" panose="02020603050405020304" pitchFamily="18" charset="0"/>
              </a:rPr>
              <a:t>fer’ilerinin</a:t>
            </a:r>
            <a:r>
              <a:rPr lang="tr-TR" sz="1800" dirty="0">
                <a:solidFill>
                  <a:srgbClr val="000000"/>
                </a:solidFill>
                <a:effectLst/>
                <a:latin typeface="Times New Roman" panose="02020603050405020304" pitchFamily="18" charset="0"/>
                <a:ea typeface="Times New Roman" panose="02020603050405020304" pitchFamily="18" charset="0"/>
              </a:rPr>
              <a:t> bulunması hâlinde bu tutarlar karşılıklı olarak talep edilmeyecek, bu alacaklar için icra takibi yapılamayacak ve vazgeçme tarihinden önce ödenmiş olan yargılama giderleri ve avukatlık ücretleri geri alınmayacaktır.</a:t>
            </a:r>
            <a:endParaRPr lang="tr-TR" sz="1200" dirty="0">
              <a:effectLst/>
            </a:endParaRPr>
          </a:p>
          <a:p>
            <a:endParaRPr lang="tr-TR" sz="1200" dirty="0"/>
          </a:p>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18</a:t>
            </a:fld>
            <a:endParaRPr lang="tr-TR"/>
          </a:p>
        </p:txBody>
      </p:sp>
    </p:spTree>
    <p:extLst>
      <p:ext uri="{BB962C8B-B14F-4D97-AF65-F5344CB8AC3E}">
        <p14:creationId xmlns:p14="http://schemas.microsoft.com/office/powerpoint/2010/main" val="545245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nSpc>
                <a:spcPct val="107000"/>
              </a:lnSpc>
              <a:spcAft>
                <a:spcPts val="800"/>
              </a:spcAft>
            </a:pPr>
            <a:r>
              <a:rPr lang="tr-TR" sz="1000" dirty="0"/>
              <a:t>Geçmiş tecrübelerden; başvuru süresi içinde,</a:t>
            </a:r>
          </a:p>
          <a:p>
            <a:pPr>
              <a:lnSpc>
                <a:spcPct val="107000"/>
              </a:lnSpc>
              <a:spcAft>
                <a:spcPts val="800"/>
              </a:spcAft>
            </a:pPr>
            <a:r>
              <a:rPr lang="tr-TR" sz="1200" dirty="0">
                <a:effectLst/>
                <a:latin typeface="Calibri" panose="020F0502020204030204" pitchFamily="34" charset="0"/>
                <a:ea typeface="Calibri" panose="020F0502020204030204" pitchFamily="34" charset="0"/>
                <a:cs typeface="Times New Roman" panose="02020603050405020304" pitchFamily="18" charset="0"/>
              </a:rPr>
              <a:t>Başvurduktan sonra vazgeçmek mümkün</a:t>
            </a:r>
          </a:p>
          <a:p>
            <a:pPr>
              <a:lnSpc>
                <a:spcPct val="107000"/>
              </a:lnSpc>
              <a:spcAft>
                <a:spcPts val="800"/>
              </a:spcAft>
            </a:pPr>
            <a:r>
              <a:rPr lang="tr-TR" sz="1200" dirty="0">
                <a:effectLst/>
                <a:latin typeface="Calibri" panose="020F0502020204030204" pitchFamily="34" charset="0"/>
                <a:ea typeface="Calibri" panose="020F0502020204030204" pitchFamily="34" charset="0"/>
                <a:cs typeface="Times New Roman" panose="02020603050405020304" pitchFamily="18" charset="0"/>
              </a:rPr>
              <a:t>Peşin ödemeden taksite</a:t>
            </a:r>
          </a:p>
          <a:p>
            <a:r>
              <a:rPr lang="tr-TR" sz="1200" dirty="0">
                <a:effectLst/>
                <a:latin typeface="Calibri" panose="020F0502020204030204" pitchFamily="34" charset="0"/>
                <a:ea typeface="Calibri" panose="020F0502020204030204" pitchFamily="34" charset="0"/>
                <a:cs typeface="Times New Roman" panose="02020603050405020304" pitchFamily="18" charset="0"/>
              </a:rPr>
              <a:t>Taksitten peşin ödemeye dönülebilir.</a:t>
            </a:r>
            <a:endParaRPr lang="tr-TR" sz="1000"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19</a:t>
            </a:fld>
            <a:endParaRPr lang="tr-TR"/>
          </a:p>
        </p:txBody>
      </p:sp>
    </p:spTree>
    <p:extLst>
      <p:ext uri="{BB962C8B-B14F-4D97-AF65-F5344CB8AC3E}">
        <p14:creationId xmlns:p14="http://schemas.microsoft.com/office/powerpoint/2010/main" val="4134357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t>Bunlar dışındaki farklara ilgili bölümlerde değinilecektir.</a:t>
            </a:r>
          </a:p>
          <a:p>
            <a:endParaRPr lang="tr-TR" dirty="0"/>
          </a:p>
        </p:txBody>
      </p:sp>
      <p:sp>
        <p:nvSpPr>
          <p:cNvPr id="4" name="3 Slayt Numarası Yer Tutucusu"/>
          <p:cNvSpPr>
            <a:spLocks noGrp="1"/>
          </p:cNvSpPr>
          <p:nvPr>
            <p:ph type="sldNum" sz="quarter" idx="10"/>
          </p:nvPr>
        </p:nvSpPr>
        <p:spPr/>
        <p:txBody>
          <a:bodyPr/>
          <a:lstStyle/>
          <a:p>
            <a:fld id="{5BC80B92-311F-41B5-BA4E-732E8A3340DC}" type="slidenum">
              <a:rPr lang="tr-TR" smtClean="0">
                <a:solidFill>
                  <a:prstClr val="black"/>
                </a:solidFill>
              </a:rPr>
              <a:pPr/>
              <a:t>2</a:t>
            </a:fld>
            <a:endParaRPr lang="tr-TR">
              <a:solidFill>
                <a:prstClr val="black"/>
              </a:solidFill>
            </a:endParaRPr>
          </a:p>
        </p:txBody>
      </p:sp>
    </p:spTree>
    <p:extLst>
      <p:ext uri="{BB962C8B-B14F-4D97-AF65-F5344CB8AC3E}">
        <p14:creationId xmlns:p14="http://schemas.microsoft.com/office/powerpoint/2010/main" val="2741201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nSpc>
                <a:spcPct val="107000"/>
              </a:lnSpc>
              <a:spcAft>
                <a:spcPts val="800"/>
              </a:spcAft>
            </a:pPr>
            <a:r>
              <a:rPr lang="tr-TR" sz="1800" dirty="0">
                <a:solidFill>
                  <a:srgbClr val="000000"/>
                </a:solidFill>
                <a:effectLst/>
                <a:latin typeface="Times New Roman" panose="02020603050405020304" pitchFamily="18" charset="0"/>
                <a:ea typeface="Times New Roman" panose="02020603050405020304" pitchFamily="18" charset="0"/>
              </a:rPr>
              <a:t>7440 sayılı Kanun kapsamında borçları yapılandırılan borçlular tarafından, borç durumunu gösterir belge istenilmesi hâlinde, Kanunun 2 </a:t>
            </a:r>
            <a:r>
              <a:rPr lang="tr-TR" sz="1800" dirty="0" err="1">
                <a:solidFill>
                  <a:srgbClr val="000000"/>
                </a:solidFill>
                <a:effectLst/>
                <a:latin typeface="Times New Roman" panose="02020603050405020304" pitchFamily="18" charset="0"/>
                <a:ea typeface="Times New Roman" panose="02020603050405020304" pitchFamily="18" charset="0"/>
              </a:rPr>
              <a:t>nci</a:t>
            </a:r>
            <a:r>
              <a:rPr lang="tr-TR" sz="1800" dirty="0">
                <a:solidFill>
                  <a:srgbClr val="000000"/>
                </a:solidFill>
                <a:effectLst/>
                <a:latin typeface="Times New Roman" panose="02020603050405020304" pitchFamily="18" charset="0"/>
                <a:ea typeface="Times New Roman" panose="02020603050405020304" pitchFamily="18" charset="0"/>
              </a:rPr>
              <a:t> maddesine göre yapılandırılan borcun (katsayı tutarı dâhil) en az %10’unun ödenmiş olması şartıyla, Kanun hükümleri ihlal edilmediği sürece bu borçlar belgede gösterilmeyecektir.</a:t>
            </a:r>
          </a:p>
          <a:p>
            <a:pPr>
              <a:lnSpc>
                <a:spcPct val="107000"/>
              </a:lnSpc>
              <a:spcAft>
                <a:spcPts val="800"/>
              </a:spcAft>
            </a:pPr>
            <a:endParaRPr lang="tr-TR" sz="1800" dirty="0">
              <a:solidFill>
                <a:srgbClr val="000000"/>
              </a:solidFill>
              <a:effectLst/>
              <a:latin typeface="Times New Roman" panose="02020603050405020304" pitchFamily="18" charset="0"/>
            </a:endParaRPr>
          </a:p>
          <a:p>
            <a:pPr>
              <a:lnSpc>
                <a:spcPct val="107000"/>
              </a:lnSpc>
              <a:spcAft>
                <a:spcPts val="800"/>
              </a:spcAft>
            </a:pPr>
            <a:endParaRPr lang="tr-TR" sz="1000"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20</a:t>
            </a:fld>
            <a:endParaRPr lang="tr-TR"/>
          </a:p>
        </p:txBody>
      </p:sp>
    </p:spTree>
    <p:extLst>
      <p:ext uri="{BB962C8B-B14F-4D97-AF65-F5344CB8AC3E}">
        <p14:creationId xmlns:p14="http://schemas.microsoft.com/office/powerpoint/2010/main" val="3315999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nSpc>
                <a:spcPct val="107000"/>
              </a:lnSpc>
              <a:spcAft>
                <a:spcPts val="800"/>
              </a:spcAft>
            </a:pPr>
            <a:r>
              <a:rPr lang="en-GB" sz="1000" b="1" u="sng" dirty="0" err="1">
                <a:solidFill>
                  <a:srgbClr val="000000"/>
                </a:solidFill>
                <a:effectLst/>
                <a:latin typeface="Times New Roman" panose="02020603050405020304" pitchFamily="18" charset="0"/>
                <a:ea typeface="Times New Roman" panose="02020603050405020304" pitchFamily="18" charset="0"/>
              </a:rPr>
              <a:t>Peşin</a:t>
            </a:r>
            <a:r>
              <a:rPr lang="en-GB" sz="1000" b="1" u="sng" dirty="0">
                <a:solidFill>
                  <a:srgbClr val="000000"/>
                </a:solidFill>
                <a:effectLst/>
                <a:latin typeface="Times New Roman" panose="02020603050405020304" pitchFamily="18" charset="0"/>
                <a:ea typeface="Times New Roman" panose="02020603050405020304" pitchFamily="18" charset="0"/>
              </a:rPr>
              <a:t> </a:t>
            </a:r>
            <a:r>
              <a:rPr lang="en-GB" sz="1000" b="1" u="sng" dirty="0" err="1">
                <a:solidFill>
                  <a:srgbClr val="000000"/>
                </a:solidFill>
                <a:effectLst/>
                <a:latin typeface="Times New Roman" panose="02020603050405020304" pitchFamily="18" charset="0"/>
                <a:ea typeface="Times New Roman" panose="02020603050405020304" pitchFamily="18" charset="0"/>
              </a:rPr>
              <a:t>veya</a:t>
            </a:r>
            <a:r>
              <a:rPr lang="en-GB" sz="1000" b="1" u="sng" dirty="0">
                <a:solidFill>
                  <a:srgbClr val="000000"/>
                </a:solidFill>
                <a:effectLst/>
                <a:latin typeface="Times New Roman" panose="02020603050405020304" pitchFamily="18" charset="0"/>
                <a:ea typeface="Times New Roman" panose="02020603050405020304" pitchFamily="18" charset="0"/>
              </a:rPr>
              <a:t> </a:t>
            </a:r>
            <a:r>
              <a:rPr lang="en-GB" sz="1000" b="1" u="sng" dirty="0" err="1">
                <a:solidFill>
                  <a:srgbClr val="000000"/>
                </a:solidFill>
                <a:effectLst/>
                <a:latin typeface="Times New Roman" panose="02020603050405020304" pitchFamily="18" charset="0"/>
                <a:ea typeface="Times New Roman" panose="02020603050405020304" pitchFamily="18" charset="0"/>
              </a:rPr>
              <a:t>taksitli</a:t>
            </a:r>
            <a:r>
              <a:rPr lang="en-GB" sz="1000" dirty="0">
                <a:solidFill>
                  <a:srgbClr val="000000"/>
                </a:solidFill>
                <a:effectLst/>
                <a:latin typeface="Times New Roman" panose="02020603050405020304" pitchFamily="18" charset="0"/>
                <a:ea typeface="Times New Roman" panose="02020603050405020304" pitchFamily="18" charset="0"/>
              </a:rPr>
              <a:t> </a:t>
            </a:r>
            <a:r>
              <a:rPr lang="en-GB" sz="1000" dirty="0" err="1">
                <a:solidFill>
                  <a:srgbClr val="000000"/>
                </a:solidFill>
                <a:effectLst/>
                <a:latin typeface="Times New Roman" panose="02020603050405020304" pitchFamily="18" charset="0"/>
                <a:ea typeface="Times New Roman" panose="02020603050405020304" pitchFamily="18" charset="0"/>
              </a:rPr>
              <a:t>ödeme</a:t>
            </a:r>
            <a:r>
              <a:rPr lang="en-GB" sz="1000" dirty="0">
                <a:solidFill>
                  <a:srgbClr val="000000"/>
                </a:solidFill>
                <a:effectLst/>
                <a:latin typeface="Times New Roman" panose="02020603050405020304" pitchFamily="18" charset="0"/>
                <a:ea typeface="Times New Roman" panose="02020603050405020304" pitchFamily="18" charset="0"/>
              </a:rPr>
              <a:t> </a:t>
            </a:r>
            <a:r>
              <a:rPr lang="en-GB" sz="1000" dirty="0" err="1">
                <a:solidFill>
                  <a:srgbClr val="000000"/>
                </a:solidFill>
                <a:effectLst/>
                <a:latin typeface="Times New Roman" panose="02020603050405020304" pitchFamily="18" charset="0"/>
                <a:ea typeface="Times New Roman" panose="02020603050405020304" pitchFamily="18" charset="0"/>
              </a:rPr>
              <a:t>seçeneğinin</a:t>
            </a:r>
            <a:r>
              <a:rPr lang="en-GB" sz="1000" dirty="0">
                <a:solidFill>
                  <a:srgbClr val="000000"/>
                </a:solidFill>
                <a:effectLst/>
                <a:latin typeface="Times New Roman" panose="02020603050405020304" pitchFamily="18" charset="0"/>
                <a:ea typeface="Times New Roman" panose="02020603050405020304" pitchFamily="18" charset="0"/>
              </a:rPr>
              <a:t> </a:t>
            </a:r>
            <a:r>
              <a:rPr lang="en-GB" sz="1000" dirty="0" err="1">
                <a:solidFill>
                  <a:srgbClr val="000000"/>
                </a:solidFill>
                <a:effectLst/>
                <a:latin typeface="Times New Roman" panose="02020603050405020304" pitchFamily="18" charset="0"/>
                <a:ea typeface="Times New Roman" panose="02020603050405020304" pitchFamily="18" charset="0"/>
              </a:rPr>
              <a:t>tercih</a:t>
            </a:r>
            <a:r>
              <a:rPr lang="en-GB" sz="1000" dirty="0">
                <a:solidFill>
                  <a:srgbClr val="000000"/>
                </a:solidFill>
                <a:effectLst/>
                <a:latin typeface="Times New Roman" panose="02020603050405020304" pitchFamily="18" charset="0"/>
                <a:ea typeface="Times New Roman" panose="02020603050405020304" pitchFamily="18" charset="0"/>
              </a:rPr>
              <a:t> </a:t>
            </a:r>
            <a:r>
              <a:rPr lang="en-GB" sz="1000" dirty="0" err="1">
                <a:solidFill>
                  <a:srgbClr val="000000"/>
                </a:solidFill>
                <a:effectLst/>
                <a:latin typeface="Times New Roman" panose="02020603050405020304" pitchFamily="18" charset="0"/>
                <a:ea typeface="Times New Roman" panose="02020603050405020304" pitchFamily="18" charset="0"/>
              </a:rPr>
              <a:t>edilmesi</a:t>
            </a:r>
            <a:r>
              <a:rPr lang="en-GB" sz="1000" dirty="0">
                <a:solidFill>
                  <a:srgbClr val="000000"/>
                </a:solidFill>
                <a:effectLst/>
                <a:latin typeface="Times New Roman" panose="02020603050405020304" pitchFamily="18" charset="0"/>
                <a:ea typeface="Times New Roman" panose="02020603050405020304" pitchFamily="18" charset="0"/>
              </a:rPr>
              <a:t> </a:t>
            </a:r>
            <a:r>
              <a:rPr lang="en-GB" sz="1000" dirty="0" err="1">
                <a:solidFill>
                  <a:srgbClr val="000000"/>
                </a:solidFill>
                <a:effectLst/>
                <a:latin typeface="Times New Roman" panose="02020603050405020304" pitchFamily="18" charset="0"/>
                <a:ea typeface="Times New Roman" panose="02020603050405020304" pitchFamily="18" charset="0"/>
              </a:rPr>
              <a:t>ve</a:t>
            </a:r>
            <a:r>
              <a:rPr lang="en-GB" sz="1000" dirty="0">
                <a:solidFill>
                  <a:srgbClr val="000000"/>
                </a:solidFill>
                <a:effectLst/>
                <a:latin typeface="Times New Roman" panose="02020603050405020304" pitchFamily="18" charset="0"/>
                <a:ea typeface="Times New Roman" panose="02020603050405020304" pitchFamily="18" charset="0"/>
              </a:rPr>
              <a:t> </a:t>
            </a:r>
            <a:r>
              <a:rPr lang="en-GB" sz="1000" b="1" dirty="0">
                <a:solidFill>
                  <a:srgbClr val="C00000"/>
                </a:solidFill>
                <a:effectLst/>
                <a:latin typeface="Times New Roman" panose="02020603050405020304" pitchFamily="18" charset="0"/>
                <a:ea typeface="Times New Roman" panose="02020603050405020304" pitchFamily="18" charset="0"/>
              </a:rPr>
              <a:t>ilk </a:t>
            </a:r>
            <a:r>
              <a:rPr lang="en-GB" sz="1000" b="1" dirty="0" err="1">
                <a:solidFill>
                  <a:srgbClr val="C00000"/>
                </a:solidFill>
                <a:effectLst/>
                <a:latin typeface="Times New Roman" panose="02020603050405020304" pitchFamily="18" charset="0"/>
                <a:ea typeface="Times New Roman" panose="02020603050405020304" pitchFamily="18" charset="0"/>
              </a:rPr>
              <a:t>taksit</a:t>
            </a:r>
            <a:r>
              <a:rPr lang="en-GB" sz="1000" dirty="0">
                <a:solidFill>
                  <a:srgbClr val="C00000"/>
                </a:solidFill>
                <a:effectLst/>
                <a:latin typeface="Times New Roman" panose="02020603050405020304" pitchFamily="18" charset="0"/>
                <a:ea typeface="Times New Roman" panose="02020603050405020304" pitchFamily="18" charset="0"/>
              </a:rPr>
              <a:t> </a:t>
            </a:r>
            <a:r>
              <a:rPr lang="en-GB" sz="1000" dirty="0" err="1">
                <a:solidFill>
                  <a:srgbClr val="000000"/>
                </a:solidFill>
                <a:effectLst/>
                <a:latin typeface="Times New Roman" panose="02020603050405020304" pitchFamily="18" charset="0"/>
                <a:ea typeface="Times New Roman" panose="02020603050405020304" pitchFamily="18" charset="0"/>
              </a:rPr>
              <a:t>ödeme</a:t>
            </a:r>
            <a:r>
              <a:rPr lang="en-GB" sz="1000" dirty="0">
                <a:solidFill>
                  <a:srgbClr val="000000"/>
                </a:solidFill>
                <a:effectLst/>
                <a:latin typeface="Times New Roman" panose="02020603050405020304" pitchFamily="18" charset="0"/>
                <a:ea typeface="Times New Roman" panose="02020603050405020304" pitchFamily="18" charset="0"/>
              </a:rPr>
              <a:t> </a:t>
            </a:r>
            <a:r>
              <a:rPr lang="en-GB" sz="1000" dirty="0" err="1">
                <a:solidFill>
                  <a:srgbClr val="000000"/>
                </a:solidFill>
                <a:effectLst/>
                <a:latin typeface="Times New Roman" panose="02020603050405020304" pitchFamily="18" charset="0"/>
                <a:ea typeface="Times New Roman" panose="02020603050405020304" pitchFamily="18" charset="0"/>
              </a:rPr>
              <a:t>süresi</a:t>
            </a:r>
            <a:r>
              <a:rPr lang="en-GB" sz="1000" dirty="0">
                <a:solidFill>
                  <a:srgbClr val="000000"/>
                </a:solidFill>
                <a:effectLst/>
                <a:latin typeface="Times New Roman" panose="02020603050405020304" pitchFamily="18" charset="0"/>
                <a:ea typeface="Times New Roman" panose="02020603050405020304" pitchFamily="18" charset="0"/>
              </a:rPr>
              <a:t> </a:t>
            </a:r>
            <a:r>
              <a:rPr lang="en-GB" sz="1000" dirty="0" err="1">
                <a:solidFill>
                  <a:srgbClr val="000000"/>
                </a:solidFill>
                <a:effectLst/>
                <a:latin typeface="Times New Roman" panose="02020603050405020304" pitchFamily="18" charset="0"/>
                <a:ea typeface="Times New Roman" panose="02020603050405020304" pitchFamily="18" charset="0"/>
              </a:rPr>
              <a:t>içinde</a:t>
            </a:r>
            <a:r>
              <a:rPr lang="en-GB" sz="1000" dirty="0">
                <a:solidFill>
                  <a:srgbClr val="000000"/>
                </a:solidFill>
                <a:effectLst/>
                <a:latin typeface="Times New Roman" panose="02020603050405020304" pitchFamily="18" charset="0"/>
                <a:ea typeface="Times New Roman" panose="02020603050405020304" pitchFamily="18" charset="0"/>
              </a:rPr>
              <a:t> </a:t>
            </a:r>
            <a:r>
              <a:rPr lang="en-GB" sz="1000" b="1" dirty="0" err="1">
                <a:solidFill>
                  <a:srgbClr val="C00000"/>
                </a:solidFill>
                <a:effectLst/>
                <a:latin typeface="Times New Roman" panose="02020603050405020304" pitchFamily="18" charset="0"/>
                <a:ea typeface="Times New Roman" panose="02020603050405020304" pitchFamily="18" charset="0"/>
              </a:rPr>
              <a:t>ödenmesi</a:t>
            </a:r>
            <a:r>
              <a:rPr lang="en-GB" sz="1000" b="1" dirty="0">
                <a:solidFill>
                  <a:srgbClr val="C00000"/>
                </a:solidFill>
                <a:effectLst/>
                <a:latin typeface="Times New Roman" panose="02020603050405020304" pitchFamily="18" charset="0"/>
                <a:ea typeface="Times New Roman" panose="02020603050405020304" pitchFamily="18" charset="0"/>
              </a:rPr>
              <a:t> </a:t>
            </a:r>
            <a:r>
              <a:rPr lang="en-GB" sz="1000" b="1" dirty="0" err="1">
                <a:solidFill>
                  <a:srgbClr val="C00000"/>
                </a:solidFill>
                <a:effectLst/>
                <a:latin typeface="Times New Roman" panose="02020603050405020304" pitchFamily="18" charset="0"/>
                <a:ea typeface="Times New Roman" panose="02020603050405020304" pitchFamily="18" charset="0"/>
              </a:rPr>
              <a:t>gereken</a:t>
            </a:r>
            <a:r>
              <a:rPr lang="en-GB" sz="1000" b="1" dirty="0">
                <a:solidFill>
                  <a:srgbClr val="C00000"/>
                </a:solidFill>
                <a:effectLst/>
                <a:latin typeface="Times New Roman" panose="02020603050405020304" pitchFamily="18" charset="0"/>
                <a:ea typeface="Times New Roman" panose="02020603050405020304" pitchFamily="18" charset="0"/>
              </a:rPr>
              <a:t> </a:t>
            </a:r>
            <a:r>
              <a:rPr lang="en-GB" sz="1000" b="1" dirty="0" err="1">
                <a:solidFill>
                  <a:srgbClr val="C00000"/>
                </a:solidFill>
                <a:effectLst/>
                <a:latin typeface="Times New Roman" panose="02020603050405020304" pitchFamily="18" charset="0"/>
                <a:ea typeface="Times New Roman" panose="02020603050405020304" pitchFamily="18" charset="0"/>
              </a:rPr>
              <a:t>tutarların</a:t>
            </a:r>
            <a:r>
              <a:rPr lang="en-GB" sz="1000" b="1" dirty="0">
                <a:solidFill>
                  <a:srgbClr val="C00000"/>
                </a:solidFill>
                <a:effectLst/>
                <a:latin typeface="Times New Roman" panose="02020603050405020304" pitchFamily="18" charset="0"/>
                <a:ea typeface="Times New Roman" panose="02020603050405020304" pitchFamily="18" charset="0"/>
              </a:rPr>
              <a:t> </a:t>
            </a:r>
            <a:r>
              <a:rPr lang="en-GB" sz="1000" b="1" dirty="0" err="1">
                <a:solidFill>
                  <a:srgbClr val="C00000"/>
                </a:solidFill>
                <a:effectLst/>
                <a:latin typeface="Times New Roman" panose="02020603050405020304" pitchFamily="18" charset="0"/>
                <a:ea typeface="Times New Roman" panose="02020603050405020304" pitchFamily="18" charset="0"/>
              </a:rPr>
              <a:t>ödenmemesi</a:t>
            </a:r>
            <a:r>
              <a:rPr lang="en-GB" sz="1000" dirty="0">
                <a:solidFill>
                  <a:srgbClr val="C00000"/>
                </a:solidFill>
                <a:effectLst/>
                <a:latin typeface="Times New Roman" panose="02020603050405020304" pitchFamily="18" charset="0"/>
                <a:ea typeface="Times New Roman" panose="02020603050405020304" pitchFamily="18" charset="0"/>
              </a:rPr>
              <a:t> </a:t>
            </a:r>
            <a:r>
              <a:rPr lang="en-GB" sz="1000" dirty="0" err="1">
                <a:solidFill>
                  <a:srgbClr val="000000"/>
                </a:solidFill>
                <a:effectLst/>
                <a:latin typeface="Times New Roman" panose="02020603050405020304" pitchFamily="18" charset="0"/>
                <a:ea typeface="Times New Roman" panose="02020603050405020304" pitchFamily="18" charset="0"/>
              </a:rPr>
              <a:t>veya</a:t>
            </a:r>
            <a:r>
              <a:rPr lang="en-GB" sz="1000" dirty="0">
                <a:solidFill>
                  <a:srgbClr val="000000"/>
                </a:solidFill>
                <a:effectLst/>
                <a:latin typeface="Times New Roman" panose="02020603050405020304" pitchFamily="18" charset="0"/>
                <a:ea typeface="Times New Roman" panose="02020603050405020304" pitchFamily="18" charset="0"/>
              </a:rPr>
              <a:t> </a:t>
            </a:r>
            <a:r>
              <a:rPr lang="en-GB" sz="1000" dirty="0" err="1">
                <a:solidFill>
                  <a:srgbClr val="000000"/>
                </a:solidFill>
                <a:effectLst/>
                <a:latin typeface="Times New Roman" panose="02020603050405020304" pitchFamily="18" charset="0"/>
                <a:ea typeface="Times New Roman" panose="02020603050405020304" pitchFamily="18" charset="0"/>
              </a:rPr>
              <a:t>eksik</a:t>
            </a:r>
            <a:r>
              <a:rPr lang="en-GB" sz="1000" dirty="0">
                <a:solidFill>
                  <a:srgbClr val="000000"/>
                </a:solidFill>
                <a:effectLst/>
                <a:latin typeface="Times New Roman" panose="02020603050405020304" pitchFamily="18" charset="0"/>
                <a:ea typeface="Times New Roman" panose="02020603050405020304" pitchFamily="18" charset="0"/>
              </a:rPr>
              <a:t> </a:t>
            </a:r>
            <a:r>
              <a:rPr lang="en-GB" sz="1000" dirty="0" err="1">
                <a:solidFill>
                  <a:srgbClr val="000000"/>
                </a:solidFill>
                <a:effectLst/>
                <a:latin typeface="Times New Roman" panose="02020603050405020304" pitchFamily="18" charset="0"/>
                <a:ea typeface="Times New Roman" panose="02020603050405020304" pitchFamily="18" charset="0"/>
              </a:rPr>
              <a:t>ödenmesi</a:t>
            </a:r>
            <a:r>
              <a:rPr lang="en-GB" sz="1000" dirty="0">
                <a:solidFill>
                  <a:srgbClr val="000000"/>
                </a:solidFill>
                <a:effectLst/>
                <a:latin typeface="Times New Roman" panose="02020603050405020304" pitchFamily="18" charset="0"/>
                <a:ea typeface="Times New Roman" panose="02020603050405020304" pitchFamily="18" charset="0"/>
              </a:rPr>
              <a:t> </a:t>
            </a:r>
            <a:r>
              <a:rPr lang="en-GB" sz="1000" dirty="0" err="1">
                <a:solidFill>
                  <a:srgbClr val="000000"/>
                </a:solidFill>
                <a:effectLst/>
                <a:latin typeface="Times New Roman" panose="02020603050405020304" pitchFamily="18" charset="0"/>
                <a:ea typeface="Times New Roman" panose="02020603050405020304" pitchFamily="18" charset="0"/>
              </a:rPr>
              <a:t>hâlinde</a:t>
            </a:r>
            <a:r>
              <a:rPr lang="en-GB" sz="1000" dirty="0">
                <a:solidFill>
                  <a:srgbClr val="000000"/>
                </a:solidFill>
                <a:effectLst/>
                <a:latin typeface="Times New Roman" panose="02020603050405020304" pitchFamily="18" charset="0"/>
                <a:ea typeface="Times New Roman" panose="02020603050405020304" pitchFamily="18" charset="0"/>
              </a:rPr>
              <a:t>, </a:t>
            </a:r>
            <a:r>
              <a:rPr lang="en-GB" sz="1000" dirty="0" err="1">
                <a:solidFill>
                  <a:srgbClr val="000000"/>
                </a:solidFill>
                <a:effectLst/>
                <a:latin typeface="Times New Roman" panose="02020603050405020304" pitchFamily="18" charset="0"/>
                <a:ea typeface="Times New Roman" panose="02020603050405020304" pitchFamily="18" charset="0"/>
              </a:rPr>
              <a:t>hesaplanan</a:t>
            </a:r>
            <a:r>
              <a:rPr lang="en-GB" sz="1000" dirty="0">
                <a:solidFill>
                  <a:srgbClr val="000000"/>
                </a:solidFill>
                <a:effectLst/>
                <a:latin typeface="Times New Roman" panose="02020603050405020304" pitchFamily="18" charset="0"/>
                <a:ea typeface="Times New Roman" panose="02020603050405020304" pitchFamily="18" charset="0"/>
              </a:rPr>
              <a:t> </a:t>
            </a:r>
            <a:r>
              <a:rPr lang="en-GB" sz="1000" dirty="0" err="1">
                <a:solidFill>
                  <a:srgbClr val="000000"/>
                </a:solidFill>
                <a:effectLst/>
                <a:latin typeface="Times New Roman" panose="02020603050405020304" pitchFamily="18" charset="0"/>
                <a:ea typeface="Times New Roman" panose="02020603050405020304" pitchFamily="18" charset="0"/>
              </a:rPr>
              <a:t>tutarların</a:t>
            </a:r>
            <a:r>
              <a:rPr lang="en-GB" sz="1000" dirty="0">
                <a:solidFill>
                  <a:srgbClr val="000000"/>
                </a:solidFill>
                <a:effectLst/>
                <a:latin typeface="Times New Roman" panose="02020603050405020304" pitchFamily="18" charset="0"/>
                <a:ea typeface="Times New Roman" panose="02020603050405020304" pitchFamily="18" charset="0"/>
              </a:rPr>
              <a:t> </a:t>
            </a:r>
            <a:r>
              <a:rPr lang="en-GB" sz="1000" b="1" u="sng" dirty="0" err="1">
                <a:solidFill>
                  <a:srgbClr val="000000"/>
                </a:solidFill>
                <a:effectLst/>
                <a:latin typeface="Times New Roman" panose="02020603050405020304" pitchFamily="18" charset="0"/>
                <a:ea typeface="Times New Roman" panose="02020603050405020304" pitchFamily="18" charset="0"/>
              </a:rPr>
              <a:t>tamamının</a:t>
            </a:r>
            <a:r>
              <a:rPr lang="en-GB" sz="1000" dirty="0">
                <a:solidFill>
                  <a:srgbClr val="000000"/>
                </a:solidFill>
                <a:effectLst/>
                <a:latin typeface="Times New Roman" panose="02020603050405020304" pitchFamily="18" charset="0"/>
                <a:ea typeface="Times New Roman" panose="02020603050405020304" pitchFamily="18" charset="0"/>
              </a:rPr>
              <a:t> ilk </a:t>
            </a:r>
            <a:r>
              <a:rPr lang="en-GB" sz="1000" dirty="0" err="1">
                <a:solidFill>
                  <a:srgbClr val="000000"/>
                </a:solidFill>
                <a:effectLst/>
                <a:latin typeface="Times New Roman" panose="02020603050405020304" pitchFamily="18" charset="0"/>
                <a:ea typeface="Times New Roman" panose="02020603050405020304" pitchFamily="18" charset="0"/>
              </a:rPr>
              <a:t>taksiti</a:t>
            </a:r>
            <a:r>
              <a:rPr lang="en-GB" sz="1000" dirty="0">
                <a:solidFill>
                  <a:srgbClr val="000000"/>
                </a:solidFill>
                <a:effectLst/>
                <a:latin typeface="Times New Roman" panose="02020603050405020304" pitchFamily="18" charset="0"/>
                <a:ea typeface="Times New Roman" panose="02020603050405020304" pitchFamily="18" charset="0"/>
              </a:rPr>
              <a:t> </a:t>
            </a:r>
            <a:r>
              <a:rPr lang="en-GB" sz="1000" b="1" u="sng" dirty="0" err="1">
                <a:solidFill>
                  <a:srgbClr val="000000"/>
                </a:solidFill>
                <a:effectLst/>
                <a:latin typeface="Times New Roman" panose="02020603050405020304" pitchFamily="18" charset="0"/>
                <a:ea typeface="Times New Roman" panose="02020603050405020304" pitchFamily="18" charset="0"/>
              </a:rPr>
              <a:t>izleyen</a:t>
            </a:r>
            <a:r>
              <a:rPr lang="en-GB" sz="1000" b="1" u="sng" dirty="0">
                <a:solidFill>
                  <a:srgbClr val="000000"/>
                </a:solidFill>
                <a:effectLst/>
                <a:latin typeface="Times New Roman" panose="02020603050405020304" pitchFamily="18" charset="0"/>
                <a:ea typeface="Times New Roman" panose="02020603050405020304" pitchFamily="18" charset="0"/>
              </a:rPr>
              <a:t> </a:t>
            </a:r>
            <a:r>
              <a:rPr lang="en-GB" sz="1000" b="1" u="sng" dirty="0" err="1">
                <a:solidFill>
                  <a:srgbClr val="000000"/>
                </a:solidFill>
                <a:effectLst/>
                <a:latin typeface="Times New Roman" panose="02020603050405020304" pitchFamily="18" charset="0"/>
                <a:ea typeface="Times New Roman" panose="02020603050405020304" pitchFamily="18" charset="0"/>
              </a:rPr>
              <a:t>ayın</a:t>
            </a:r>
            <a:r>
              <a:rPr lang="en-GB" sz="1000" b="1" u="sng" dirty="0">
                <a:solidFill>
                  <a:srgbClr val="000000"/>
                </a:solidFill>
                <a:effectLst/>
                <a:latin typeface="Times New Roman" panose="02020603050405020304" pitchFamily="18" charset="0"/>
                <a:ea typeface="Times New Roman" panose="02020603050405020304" pitchFamily="18" charset="0"/>
              </a:rPr>
              <a:t> </a:t>
            </a:r>
            <a:r>
              <a:rPr lang="en-GB" sz="1000" b="1" u="sng" dirty="0" err="1">
                <a:solidFill>
                  <a:srgbClr val="000000"/>
                </a:solidFill>
                <a:effectLst/>
                <a:latin typeface="Times New Roman" panose="02020603050405020304" pitchFamily="18" charset="0"/>
                <a:ea typeface="Times New Roman" panose="02020603050405020304" pitchFamily="18" charset="0"/>
              </a:rPr>
              <a:t>sonuna</a:t>
            </a:r>
            <a:r>
              <a:rPr lang="en-GB" sz="1000" dirty="0">
                <a:solidFill>
                  <a:srgbClr val="000000"/>
                </a:solidFill>
                <a:effectLst/>
                <a:latin typeface="Times New Roman" panose="02020603050405020304" pitchFamily="18" charset="0"/>
                <a:ea typeface="Times New Roman" panose="02020603050405020304" pitchFamily="18" charset="0"/>
              </a:rPr>
              <a:t> </a:t>
            </a:r>
            <a:r>
              <a:rPr lang="en-GB" sz="1000" dirty="0" err="1">
                <a:solidFill>
                  <a:srgbClr val="000000"/>
                </a:solidFill>
                <a:effectLst/>
                <a:latin typeface="Times New Roman" panose="02020603050405020304" pitchFamily="18" charset="0"/>
                <a:ea typeface="Times New Roman" panose="02020603050405020304" pitchFamily="18" charset="0"/>
              </a:rPr>
              <a:t>kadar</a:t>
            </a:r>
            <a:r>
              <a:rPr lang="en-GB" sz="1000" dirty="0">
                <a:solidFill>
                  <a:srgbClr val="000000"/>
                </a:solidFill>
                <a:effectLst/>
                <a:latin typeface="Times New Roman" panose="02020603050405020304" pitchFamily="18" charset="0"/>
                <a:ea typeface="Times New Roman" panose="02020603050405020304" pitchFamily="18" charset="0"/>
              </a:rPr>
              <a:t> </a:t>
            </a:r>
            <a:r>
              <a:rPr lang="en-GB" sz="1000" dirty="0" err="1">
                <a:solidFill>
                  <a:srgbClr val="000000"/>
                </a:solidFill>
                <a:effectLst/>
                <a:latin typeface="Times New Roman" panose="02020603050405020304" pitchFamily="18" charset="0"/>
                <a:ea typeface="Times New Roman" panose="02020603050405020304" pitchFamily="18" charset="0"/>
              </a:rPr>
              <a:t>geç</a:t>
            </a:r>
            <a:r>
              <a:rPr lang="en-GB" sz="1000" dirty="0">
                <a:solidFill>
                  <a:srgbClr val="000000"/>
                </a:solidFill>
                <a:effectLst/>
                <a:latin typeface="Times New Roman" panose="02020603050405020304" pitchFamily="18" charset="0"/>
                <a:ea typeface="Times New Roman" panose="02020603050405020304" pitchFamily="18" charset="0"/>
              </a:rPr>
              <a:t> </a:t>
            </a:r>
            <a:r>
              <a:rPr lang="en-GB" sz="1000" dirty="0" err="1">
                <a:solidFill>
                  <a:srgbClr val="000000"/>
                </a:solidFill>
                <a:effectLst/>
                <a:latin typeface="Times New Roman" panose="02020603050405020304" pitchFamily="18" charset="0"/>
                <a:ea typeface="Times New Roman" panose="02020603050405020304" pitchFamily="18" charset="0"/>
              </a:rPr>
              <a:t>ödeme</a:t>
            </a:r>
            <a:r>
              <a:rPr lang="en-GB" sz="1000" dirty="0">
                <a:solidFill>
                  <a:srgbClr val="000000"/>
                </a:solidFill>
                <a:effectLst/>
                <a:latin typeface="Times New Roman" panose="02020603050405020304" pitchFamily="18" charset="0"/>
                <a:ea typeface="Times New Roman" panose="02020603050405020304" pitchFamily="18" charset="0"/>
              </a:rPr>
              <a:t> </a:t>
            </a:r>
            <a:r>
              <a:rPr lang="en-GB" sz="1000" dirty="0" err="1">
                <a:solidFill>
                  <a:srgbClr val="000000"/>
                </a:solidFill>
                <a:effectLst/>
                <a:latin typeface="Times New Roman" panose="02020603050405020304" pitchFamily="18" charset="0"/>
                <a:ea typeface="Times New Roman" panose="02020603050405020304" pitchFamily="18" charset="0"/>
              </a:rPr>
              <a:t>zammı</a:t>
            </a:r>
            <a:r>
              <a:rPr lang="en-GB" sz="1000" dirty="0">
                <a:solidFill>
                  <a:srgbClr val="000000"/>
                </a:solidFill>
                <a:effectLst/>
                <a:latin typeface="Times New Roman" panose="02020603050405020304" pitchFamily="18" charset="0"/>
                <a:ea typeface="Times New Roman" panose="02020603050405020304" pitchFamily="18" charset="0"/>
              </a:rPr>
              <a:t> </a:t>
            </a:r>
            <a:r>
              <a:rPr lang="en-GB" sz="1000" dirty="0" err="1">
                <a:solidFill>
                  <a:srgbClr val="000000"/>
                </a:solidFill>
                <a:effectLst/>
                <a:latin typeface="Times New Roman" panose="02020603050405020304" pitchFamily="18" charset="0"/>
                <a:ea typeface="Times New Roman" panose="02020603050405020304" pitchFamily="18" charset="0"/>
              </a:rPr>
              <a:t>ile</a:t>
            </a:r>
            <a:r>
              <a:rPr lang="en-GB" sz="1000" dirty="0">
                <a:solidFill>
                  <a:srgbClr val="000000"/>
                </a:solidFill>
                <a:effectLst/>
                <a:latin typeface="Times New Roman" panose="02020603050405020304" pitchFamily="18" charset="0"/>
                <a:ea typeface="Times New Roman" panose="02020603050405020304" pitchFamily="18" charset="0"/>
              </a:rPr>
              <a:t> </a:t>
            </a:r>
            <a:r>
              <a:rPr lang="en-GB" sz="1000" dirty="0" err="1">
                <a:solidFill>
                  <a:srgbClr val="000000"/>
                </a:solidFill>
                <a:effectLst/>
                <a:latin typeface="Times New Roman" panose="02020603050405020304" pitchFamily="18" charset="0"/>
                <a:ea typeface="Times New Roman" panose="02020603050405020304" pitchFamily="18" charset="0"/>
              </a:rPr>
              <a:t>birlikte</a:t>
            </a:r>
            <a:r>
              <a:rPr lang="en-GB" sz="1000" dirty="0">
                <a:solidFill>
                  <a:srgbClr val="000000"/>
                </a:solidFill>
                <a:effectLst/>
                <a:latin typeface="Times New Roman" panose="02020603050405020304" pitchFamily="18" charset="0"/>
                <a:ea typeface="Times New Roman" panose="02020603050405020304" pitchFamily="18" charset="0"/>
              </a:rPr>
              <a:t> </a:t>
            </a:r>
            <a:r>
              <a:rPr lang="en-GB" sz="1000" dirty="0" err="1">
                <a:solidFill>
                  <a:srgbClr val="000000"/>
                </a:solidFill>
                <a:effectLst/>
                <a:latin typeface="Times New Roman" panose="02020603050405020304" pitchFamily="18" charset="0"/>
                <a:ea typeface="Times New Roman" panose="02020603050405020304" pitchFamily="18" charset="0"/>
              </a:rPr>
              <a:t>ödenmesi</a:t>
            </a:r>
            <a:r>
              <a:rPr lang="en-GB" sz="1000" dirty="0">
                <a:solidFill>
                  <a:srgbClr val="000000"/>
                </a:solidFill>
                <a:effectLst/>
                <a:latin typeface="Times New Roman" panose="02020603050405020304" pitchFamily="18" charset="0"/>
                <a:ea typeface="Times New Roman" panose="02020603050405020304" pitchFamily="18" charset="0"/>
              </a:rPr>
              <a:t> </a:t>
            </a:r>
            <a:r>
              <a:rPr lang="en-GB" sz="1000" dirty="0" err="1">
                <a:solidFill>
                  <a:srgbClr val="000000"/>
                </a:solidFill>
                <a:effectLst/>
                <a:latin typeface="Times New Roman" panose="02020603050405020304" pitchFamily="18" charset="0"/>
                <a:ea typeface="Times New Roman" panose="02020603050405020304" pitchFamily="18" charset="0"/>
              </a:rPr>
              <a:t>şartıyla</a:t>
            </a:r>
            <a:r>
              <a:rPr lang="en-GB" sz="1000" dirty="0">
                <a:solidFill>
                  <a:srgbClr val="000000"/>
                </a:solidFill>
                <a:effectLst/>
                <a:latin typeface="Times New Roman" panose="02020603050405020304" pitchFamily="18" charset="0"/>
                <a:ea typeface="Times New Roman" panose="02020603050405020304" pitchFamily="18" charset="0"/>
              </a:rPr>
              <a:t> </a:t>
            </a:r>
            <a:r>
              <a:rPr lang="en-GB" sz="1000" b="1" u="sng" dirty="0" err="1">
                <a:solidFill>
                  <a:srgbClr val="000000"/>
                </a:solidFill>
                <a:effectLst/>
                <a:latin typeface="Times New Roman" panose="02020603050405020304" pitchFamily="18" charset="0"/>
                <a:ea typeface="Times New Roman" panose="02020603050405020304" pitchFamily="18" charset="0"/>
              </a:rPr>
              <a:t>katsayı</a:t>
            </a:r>
            <a:r>
              <a:rPr lang="en-GB" sz="1000" u="sng" dirty="0">
                <a:solidFill>
                  <a:srgbClr val="000000"/>
                </a:solidFill>
                <a:effectLst/>
                <a:latin typeface="Times New Roman" panose="02020603050405020304" pitchFamily="18" charset="0"/>
                <a:ea typeface="Times New Roman" panose="02020603050405020304" pitchFamily="18" charset="0"/>
              </a:rPr>
              <a:t> </a:t>
            </a:r>
            <a:r>
              <a:rPr lang="en-GB" sz="1000" b="1" u="sng" dirty="0" err="1">
                <a:solidFill>
                  <a:srgbClr val="C00000"/>
                </a:solidFill>
                <a:effectLst/>
                <a:latin typeface="Times New Roman" panose="02020603050405020304" pitchFamily="18" charset="0"/>
                <a:ea typeface="Times New Roman" panose="02020603050405020304" pitchFamily="18" charset="0"/>
              </a:rPr>
              <a:t>uygulanmaksızın</a:t>
            </a:r>
            <a:r>
              <a:rPr lang="en-GB" sz="1000" b="1" u="sng" dirty="0">
                <a:solidFill>
                  <a:srgbClr val="C00000"/>
                </a:solidFill>
                <a:effectLst/>
                <a:latin typeface="Times New Roman" panose="02020603050405020304" pitchFamily="18" charset="0"/>
                <a:ea typeface="Times New Roman" panose="02020603050405020304" pitchFamily="18" charset="0"/>
              </a:rPr>
              <a:t> </a:t>
            </a:r>
            <a:r>
              <a:rPr lang="en-GB" sz="1000" b="1" dirty="0" err="1">
                <a:solidFill>
                  <a:srgbClr val="C00000"/>
                </a:solidFill>
                <a:effectLst/>
                <a:latin typeface="Times New Roman" panose="02020603050405020304" pitchFamily="18" charset="0"/>
                <a:ea typeface="Times New Roman" panose="02020603050405020304" pitchFamily="18" charset="0"/>
              </a:rPr>
              <a:t>Kanundan</a:t>
            </a:r>
            <a:r>
              <a:rPr lang="en-GB" sz="1000" b="1" dirty="0">
                <a:solidFill>
                  <a:srgbClr val="C00000"/>
                </a:solidFill>
                <a:effectLst/>
                <a:latin typeface="Times New Roman" panose="02020603050405020304" pitchFamily="18" charset="0"/>
                <a:ea typeface="Times New Roman" panose="02020603050405020304" pitchFamily="18" charset="0"/>
              </a:rPr>
              <a:t> </a:t>
            </a:r>
            <a:r>
              <a:rPr lang="en-GB" sz="1000" b="1" dirty="0" err="1">
                <a:solidFill>
                  <a:srgbClr val="C00000"/>
                </a:solidFill>
                <a:effectLst/>
                <a:latin typeface="Times New Roman" panose="02020603050405020304" pitchFamily="18" charset="0"/>
                <a:ea typeface="Times New Roman" panose="02020603050405020304" pitchFamily="18" charset="0"/>
              </a:rPr>
              <a:t>yararlanılır</a:t>
            </a:r>
            <a:r>
              <a:rPr lang="en-GB" sz="1000" dirty="0">
                <a:solidFill>
                  <a:srgbClr val="000000"/>
                </a:solidFill>
                <a:effectLst/>
                <a:latin typeface="Times New Roman" panose="02020603050405020304" pitchFamily="18" charset="0"/>
                <a:ea typeface="Times New Roman" panose="02020603050405020304" pitchFamily="18" charset="0"/>
              </a:rPr>
              <a:t>. </a:t>
            </a:r>
            <a:endParaRPr lang="tr-TR" sz="1000" dirty="0">
              <a:solidFill>
                <a:srgbClr val="000000"/>
              </a:solidFill>
              <a:effectLst/>
              <a:latin typeface="Times New Roman" panose="02020603050405020304" pitchFamily="18" charset="0"/>
              <a:ea typeface="Times New Roman" panose="02020603050405020304" pitchFamily="18" charset="0"/>
            </a:endParaRPr>
          </a:p>
          <a:p>
            <a:pPr>
              <a:lnSpc>
                <a:spcPct val="107000"/>
              </a:lnSpc>
              <a:spcAft>
                <a:spcPts val="800"/>
              </a:spcAft>
            </a:pPr>
            <a:endParaRPr lang="tr-TR" sz="1000" dirty="0">
              <a:solidFill>
                <a:srgbClr val="000000"/>
              </a:solidFill>
              <a:effectLst/>
              <a:latin typeface="Times New Roman" panose="02020603050405020304" pitchFamily="18" charset="0"/>
              <a:ea typeface="Times New Roman" panose="02020603050405020304" pitchFamily="18" charset="0"/>
            </a:endParaRPr>
          </a:p>
          <a:p>
            <a:pPr>
              <a:lnSpc>
                <a:spcPct val="107000"/>
              </a:lnSpc>
              <a:spcAft>
                <a:spcPts val="800"/>
              </a:spcAft>
            </a:pPr>
            <a:r>
              <a:rPr lang="en-GB" sz="1000" dirty="0">
                <a:solidFill>
                  <a:srgbClr val="000000"/>
                </a:solidFill>
                <a:effectLst/>
                <a:latin typeface="Times New Roman" panose="02020603050405020304" pitchFamily="18" charset="0"/>
                <a:ea typeface="Times New Roman" panose="02020603050405020304" pitchFamily="18" charset="0"/>
              </a:rPr>
              <a:t>İlk </a:t>
            </a:r>
            <a:r>
              <a:rPr lang="en-GB" sz="1000" dirty="0" err="1">
                <a:solidFill>
                  <a:srgbClr val="000000"/>
                </a:solidFill>
                <a:effectLst/>
                <a:latin typeface="Times New Roman" panose="02020603050405020304" pitchFamily="18" charset="0"/>
                <a:ea typeface="Times New Roman" panose="02020603050405020304" pitchFamily="18" charset="0"/>
              </a:rPr>
              <a:t>taksit</a:t>
            </a:r>
            <a:r>
              <a:rPr lang="en-GB" sz="1000" dirty="0">
                <a:solidFill>
                  <a:srgbClr val="000000"/>
                </a:solidFill>
                <a:effectLst/>
                <a:latin typeface="Times New Roman" panose="02020603050405020304" pitchFamily="18" charset="0"/>
                <a:ea typeface="Times New Roman" panose="02020603050405020304" pitchFamily="18" charset="0"/>
              </a:rPr>
              <a:t> </a:t>
            </a:r>
            <a:r>
              <a:rPr lang="en-GB" sz="1000" dirty="0" err="1">
                <a:solidFill>
                  <a:srgbClr val="000000"/>
                </a:solidFill>
                <a:effectLst/>
                <a:latin typeface="Times New Roman" panose="02020603050405020304" pitchFamily="18" charset="0"/>
                <a:ea typeface="Times New Roman" panose="02020603050405020304" pitchFamily="18" charset="0"/>
              </a:rPr>
              <a:t>ödeme</a:t>
            </a:r>
            <a:r>
              <a:rPr lang="en-GB" sz="1000" dirty="0">
                <a:solidFill>
                  <a:srgbClr val="000000"/>
                </a:solidFill>
                <a:effectLst/>
                <a:latin typeface="Times New Roman" panose="02020603050405020304" pitchFamily="18" charset="0"/>
                <a:ea typeface="Times New Roman" panose="02020603050405020304" pitchFamily="18" charset="0"/>
              </a:rPr>
              <a:t> </a:t>
            </a:r>
            <a:r>
              <a:rPr lang="en-GB" sz="1000" dirty="0" err="1">
                <a:solidFill>
                  <a:srgbClr val="000000"/>
                </a:solidFill>
                <a:effectLst/>
                <a:latin typeface="Times New Roman" panose="02020603050405020304" pitchFamily="18" charset="0"/>
                <a:ea typeface="Times New Roman" panose="02020603050405020304" pitchFamily="18" charset="0"/>
              </a:rPr>
              <a:t>süresi</a:t>
            </a:r>
            <a:r>
              <a:rPr lang="en-GB" sz="1000" dirty="0">
                <a:solidFill>
                  <a:srgbClr val="000000"/>
                </a:solidFill>
                <a:effectLst/>
                <a:latin typeface="Times New Roman" panose="02020603050405020304" pitchFamily="18" charset="0"/>
                <a:ea typeface="Times New Roman" panose="02020603050405020304" pitchFamily="18" charset="0"/>
              </a:rPr>
              <a:t> </a:t>
            </a:r>
            <a:r>
              <a:rPr lang="en-GB" sz="1000" dirty="0" err="1">
                <a:solidFill>
                  <a:srgbClr val="000000"/>
                </a:solidFill>
                <a:effectLst/>
                <a:latin typeface="Times New Roman" panose="02020603050405020304" pitchFamily="18" charset="0"/>
                <a:ea typeface="Times New Roman" panose="02020603050405020304" pitchFamily="18" charset="0"/>
              </a:rPr>
              <a:t>içinde</a:t>
            </a:r>
            <a:r>
              <a:rPr lang="en-GB" sz="1000" dirty="0">
                <a:solidFill>
                  <a:srgbClr val="000000"/>
                </a:solidFill>
                <a:effectLst/>
                <a:latin typeface="Times New Roman" panose="02020603050405020304" pitchFamily="18" charset="0"/>
                <a:ea typeface="Times New Roman" panose="02020603050405020304" pitchFamily="18" charset="0"/>
              </a:rPr>
              <a:t> </a:t>
            </a:r>
            <a:r>
              <a:rPr lang="en-GB" sz="1000" dirty="0" err="1">
                <a:solidFill>
                  <a:srgbClr val="000000"/>
                </a:solidFill>
                <a:effectLst/>
                <a:latin typeface="Times New Roman" panose="02020603050405020304" pitchFamily="18" charset="0"/>
                <a:ea typeface="Times New Roman" panose="02020603050405020304" pitchFamily="18" charset="0"/>
              </a:rPr>
              <a:t>ödenmesi</a:t>
            </a:r>
            <a:r>
              <a:rPr lang="en-GB" sz="1000" dirty="0">
                <a:solidFill>
                  <a:srgbClr val="000000"/>
                </a:solidFill>
                <a:effectLst/>
                <a:latin typeface="Times New Roman" panose="02020603050405020304" pitchFamily="18" charset="0"/>
                <a:ea typeface="Times New Roman" panose="02020603050405020304" pitchFamily="18" charset="0"/>
              </a:rPr>
              <a:t> </a:t>
            </a:r>
            <a:r>
              <a:rPr lang="en-GB" sz="1000" dirty="0" err="1">
                <a:solidFill>
                  <a:srgbClr val="000000"/>
                </a:solidFill>
                <a:effectLst/>
                <a:latin typeface="Times New Roman" panose="02020603050405020304" pitchFamily="18" charset="0"/>
                <a:ea typeface="Times New Roman" panose="02020603050405020304" pitchFamily="18" charset="0"/>
              </a:rPr>
              <a:t>gereken</a:t>
            </a:r>
            <a:r>
              <a:rPr lang="en-GB" sz="1000" dirty="0">
                <a:solidFill>
                  <a:srgbClr val="000000"/>
                </a:solidFill>
                <a:effectLst/>
                <a:latin typeface="Times New Roman" panose="02020603050405020304" pitchFamily="18" charset="0"/>
                <a:ea typeface="Times New Roman" panose="02020603050405020304" pitchFamily="18" charset="0"/>
              </a:rPr>
              <a:t> </a:t>
            </a:r>
            <a:r>
              <a:rPr lang="en-GB" sz="1000" dirty="0" err="1">
                <a:solidFill>
                  <a:srgbClr val="000000"/>
                </a:solidFill>
                <a:effectLst/>
                <a:latin typeface="Times New Roman" panose="02020603050405020304" pitchFamily="18" charset="0"/>
                <a:ea typeface="Times New Roman" panose="02020603050405020304" pitchFamily="18" charset="0"/>
              </a:rPr>
              <a:t>tutarların</a:t>
            </a:r>
            <a:r>
              <a:rPr lang="en-GB" sz="1000" dirty="0">
                <a:solidFill>
                  <a:srgbClr val="000000"/>
                </a:solidFill>
                <a:effectLst/>
                <a:latin typeface="Times New Roman" panose="02020603050405020304" pitchFamily="18" charset="0"/>
                <a:ea typeface="Times New Roman" panose="02020603050405020304" pitchFamily="18" charset="0"/>
              </a:rPr>
              <a:t> </a:t>
            </a:r>
            <a:r>
              <a:rPr lang="en-GB" sz="1000" dirty="0" err="1">
                <a:solidFill>
                  <a:srgbClr val="000000"/>
                </a:solidFill>
                <a:effectLst/>
                <a:latin typeface="Times New Roman" panose="02020603050405020304" pitchFamily="18" charset="0"/>
                <a:ea typeface="Times New Roman" panose="02020603050405020304" pitchFamily="18" charset="0"/>
              </a:rPr>
              <a:t>süresinde</a:t>
            </a:r>
            <a:r>
              <a:rPr lang="en-GB" sz="1000" dirty="0">
                <a:solidFill>
                  <a:srgbClr val="000000"/>
                </a:solidFill>
                <a:effectLst/>
                <a:latin typeface="Times New Roman" panose="02020603050405020304" pitchFamily="18" charset="0"/>
                <a:ea typeface="Times New Roman" panose="02020603050405020304" pitchFamily="18" charset="0"/>
              </a:rPr>
              <a:t> </a:t>
            </a:r>
            <a:r>
              <a:rPr lang="en-GB" sz="1000" dirty="0" err="1">
                <a:solidFill>
                  <a:srgbClr val="000000"/>
                </a:solidFill>
                <a:effectLst/>
                <a:latin typeface="Times New Roman" panose="02020603050405020304" pitchFamily="18" charset="0"/>
                <a:ea typeface="Times New Roman" panose="02020603050405020304" pitchFamily="18" charset="0"/>
              </a:rPr>
              <a:t>ödenmesi</a:t>
            </a:r>
            <a:r>
              <a:rPr lang="en-GB" sz="1000" dirty="0">
                <a:solidFill>
                  <a:srgbClr val="000000"/>
                </a:solidFill>
                <a:effectLst/>
                <a:latin typeface="Times New Roman" panose="02020603050405020304" pitchFamily="18" charset="0"/>
                <a:ea typeface="Times New Roman" panose="02020603050405020304" pitchFamily="18" charset="0"/>
              </a:rPr>
              <a:t> </a:t>
            </a:r>
            <a:r>
              <a:rPr lang="en-GB" sz="1000" dirty="0" err="1">
                <a:solidFill>
                  <a:srgbClr val="000000"/>
                </a:solidFill>
                <a:effectLst/>
                <a:latin typeface="Times New Roman" panose="02020603050405020304" pitchFamily="18" charset="0"/>
                <a:ea typeface="Times New Roman" panose="02020603050405020304" pitchFamily="18" charset="0"/>
              </a:rPr>
              <a:t>ve</a:t>
            </a:r>
            <a:r>
              <a:rPr lang="en-GB" sz="1000" dirty="0">
                <a:solidFill>
                  <a:srgbClr val="000000"/>
                </a:solidFill>
                <a:effectLst/>
                <a:latin typeface="Times New Roman" panose="02020603050405020304" pitchFamily="18" charset="0"/>
                <a:ea typeface="Times New Roman" panose="02020603050405020304" pitchFamily="18" charset="0"/>
              </a:rPr>
              <a:t> </a:t>
            </a:r>
            <a:r>
              <a:rPr lang="en-GB" sz="1000" b="1" u="sng" dirty="0" err="1">
                <a:solidFill>
                  <a:srgbClr val="000000"/>
                </a:solidFill>
                <a:effectLst/>
                <a:latin typeface="Times New Roman" panose="02020603050405020304" pitchFamily="18" charset="0"/>
                <a:ea typeface="Times New Roman" panose="02020603050405020304" pitchFamily="18" charset="0"/>
              </a:rPr>
              <a:t>kalan</a:t>
            </a:r>
            <a:r>
              <a:rPr lang="en-GB" sz="1000" b="1" u="sng" dirty="0">
                <a:solidFill>
                  <a:srgbClr val="000000"/>
                </a:solidFill>
                <a:effectLst/>
                <a:latin typeface="Times New Roman" panose="02020603050405020304" pitchFamily="18" charset="0"/>
                <a:ea typeface="Times New Roman" panose="02020603050405020304" pitchFamily="18" charset="0"/>
              </a:rPr>
              <a:t> </a:t>
            </a:r>
            <a:r>
              <a:rPr lang="en-GB" sz="1000" b="1" u="sng" dirty="0" err="1">
                <a:solidFill>
                  <a:srgbClr val="000000"/>
                </a:solidFill>
                <a:effectLst/>
                <a:latin typeface="Times New Roman" panose="02020603050405020304" pitchFamily="18" charset="0"/>
                <a:ea typeface="Times New Roman" panose="02020603050405020304" pitchFamily="18" charset="0"/>
              </a:rPr>
              <a:t>taksitlerin</a:t>
            </a:r>
            <a:r>
              <a:rPr lang="en-GB" sz="1000" b="1" u="sng" dirty="0">
                <a:solidFill>
                  <a:srgbClr val="000000"/>
                </a:solidFill>
                <a:effectLst/>
                <a:latin typeface="Times New Roman" panose="02020603050405020304" pitchFamily="18" charset="0"/>
                <a:ea typeface="Times New Roman" panose="02020603050405020304" pitchFamily="18" charset="0"/>
              </a:rPr>
              <a:t> </a:t>
            </a:r>
            <a:r>
              <a:rPr lang="en-GB" sz="1000" b="1" u="sng" dirty="0" err="1">
                <a:solidFill>
                  <a:srgbClr val="000000"/>
                </a:solidFill>
                <a:effectLst/>
                <a:latin typeface="Times New Roman" panose="02020603050405020304" pitchFamily="18" charset="0"/>
                <a:ea typeface="Times New Roman" panose="02020603050405020304" pitchFamily="18" charset="0"/>
              </a:rPr>
              <a:t>tamamının</a:t>
            </a:r>
            <a:r>
              <a:rPr lang="en-GB" sz="1000" b="1" u="sng" dirty="0">
                <a:solidFill>
                  <a:srgbClr val="000000"/>
                </a:solidFill>
                <a:effectLst/>
                <a:latin typeface="Times New Roman" panose="02020603050405020304" pitchFamily="18" charset="0"/>
                <a:ea typeface="Times New Roman" panose="02020603050405020304" pitchFamily="18" charset="0"/>
              </a:rPr>
              <a:t> ilk </a:t>
            </a:r>
            <a:r>
              <a:rPr lang="en-GB" sz="1000" b="1" u="sng" dirty="0" err="1">
                <a:solidFill>
                  <a:srgbClr val="000000"/>
                </a:solidFill>
                <a:effectLst/>
                <a:latin typeface="Times New Roman" panose="02020603050405020304" pitchFamily="18" charset="0"/>
                <a:ea typeface="Times New Roman" panose="02020603050405020304" pitchFamily="18" charset="0"/>
              </a:rPr>
              <a:t>taksiti</a:t>
            </a:r>
            <a:r>
              <a:rPr lang="en-GB" sz="1000" b="1" u="sng" dirty="0">
                <a:solidFill>
                  <a:srgbClr val="000000"/>
                </a:solidFill>
                <a:effectLst/>
                <a:latin typeface="Times New Roman" panose="02020603050405020304" pitchFamily="18" charset="0"/>
                <a:ea typeface="Times New Roman" panose="02020603050405020304" pitchFamily="18" charset="0"/>
              </a:rPr>
              <a:t> </a:t>
            </a:r>
            <a:r>
              <a:rPr lang="en-GB" sz="1000" b="1" u="sng" dirty="0" err="1">
                <a:solidFill>
                  <a:srgbClr val="000000"/>
                </a:solidFill>
                <a:effectLst/>
                <a:latin typeface="Times New Roman" panose="02020603050405020304" pitchFamily="18" charset="0"/>
                <a:ea typeface="Times New Roman" panose="02020603050405020304" pitchFamily="18" charset="0"/>
              </a:rPr>
              <a:t>izleyen</a:t>
            </a:r>
            <a:r>
              <a:rPr lang="en-GB" sz="1000" b="1" u="sng" dirty="0">
                <a:solidFill>
                  <a:srgbClr val="000000"/>
                </a:solidFill>
                <a:effectLst/>
                <a:latin typeface="Times New Roman" panose="02020603050405020304" pitchFamily="18" charset="0"/>
                <a:ea typeface="Times New Roman" panose="02020603050405020304" pitchFamily="18" charset="0"/>
              </a:rPr>
              <a:t> </a:t>
            </a:r>
            <a:r>
              <a:rPr lang="en-GB" sz="1000" b="1" u="sng" dirty="0" err="1">
                <a:solidFill>
                  <a:srgbClr val="000000"/>
                </a:solidFill>
                <a:effectLst/>
                <a:latin typeface="Times New Roman" panose="02020603050405020304" pitchFamily="18" charset="0"/>
                <a:ea typeface="Times New Roman" panose="02020603050405020304" pitchFamily="18" charset="0"/>
              </a:rPr>
              <a:t>ayın</a:t>
            </a:r>
            <a:r>
              <a:rPr lang="en-GB" sz="1000" b="1" u="sng" dirty="0">
                <a:solidFill>
                  <a:srgbClr val="000000"/>
                </a:solidFill>
                <a:effectLst/>
                <a:latin typeface="Times New Roman" panose="02020603050405020304" pitchFamily="18" charset="0"/>
                <a:ea typeface="Times New Roman" panose="02020603050405020304" pitchFamily="18" charset="0"/>
              </a:rPr>
              <a:t> </a:t>
            </a:r>
            <a:r>
              <a:rPr lang="en-GB" sz="1000" b="1" u="sng" dirty="0" err="1">
                <a:solidFill>
                  <a:srgbClr val="000000"/>
                </a:solidFill>
                <a:effectLst/>
                <a:latin typeface="Times New Roman" panose="02020603050405020304" pitchFamily="18" charset="0"/>
                <a:ea typeface="Times New Roman" panose="02020603050405020304" pitchFamily="18" charset="0"/>
              </a:rPr>
              <a:t>sonuna</a:t>
            </a:r>
            <a:r>
              <a:rPr lang="en-GB" sz="1000" dirty="0">
                <a:solidFill>
                  <a:srgbClr val="000000"/>
                </a:solidFill>
                <a:effectLst/>
                <a:latin typeface="Times New Roman" panose="02020603050405020304" pitchFamily="18" charset="0"/>
                <a:ea typeface="Times New Roman" panose="02020603050405020304" pitchFamily="18" charset="0"/>
              </a:rPr>
              <a:t> </a:t>
            </a:r>
            <a:r>
              <a:rPr lang="en-GB" sz="1000" dirty="0" err="1">
                <a:solidFill>
                  <a:srgbClr val="000000"/>
                </a:solidFill>
                <a:effectLst/>
                <a:latin typeface="Times New Roman" panose="02020603050405020304" pitchFamily="18" charset="0"/>
                <a:ea typeface="Times New Roman" panose="02020603050405020304" pitchFamily="18" charset="0"/>
              </a:rPr>
              <a:t>kadar</a:t>
            </a:r>
            <a:r>
              <a:rPr lang="en-GB" sz="1000" dirty="0">
                <a:solidFill>
                  <a:srgbClr val="000000"/>
                </a:solidFill>
                <a:effectLst/>
                <a:latin typeface="Times New Roman" panose="02020603050405020304" pitchFamily="18" charset="0"/>
                <a:ea typeface="Times New Roman" panose="02020603050405020304" pitchFamily="18" charset="0"/>
              </a:rPr>
              <a:t> </a:t>
            </a:r>
            <a:r>
              <a:rPr lang="en-GB" sz="1000" dirty="0" err="1">
                <a:solidFill>
                  <a:srgbClr val="000000"/>
                </a:solidFill>
                <a:effectLst/>
                <a:latin typeface="Times New Roman" panose="02020603050405020304" pitchFamily="18" charset="0"/>
                <a:ea typeface="Times New Roman" panose="02020603050405020304" pitchFamily="18" charset="0"/>
              </a:rPr>
              <a:t>ödenmesi</a:t>
            </a:r>
            <a:r>
              <a:rPr lang="en-GB" sz="1000" dirty="0">
                <a:solidFill>
                  <a:srgbClr val="000000"/>
                </a:solidFill>
                <a:effectLst/>
                <a:latin typeface="Times New Roman" panose="02020603050405020304" pitchFamily="18" charset="0"/>
                <a:ea typeface="Times New Roman" panose="02020603050405020304" pitchFamily="18" charset="0"/>
              </a:rPr>
              <a:t> </a:t>
            </a:r>
            <a:r>
              <a:rPr lang="en-GB" sz="1000" dirty="0" err="1">
                <a:solidFill>
                  <a:srgbClr val="000000"/>
                </a:solidFill>
                <a:effectLst/>
                <a:latin typeface="Times New Roman" panose="02020603050405020304" pitchFamily="18" charset="0"/>
                <a:ea typeface="Times New Roman" panose="02020603050405020304" pitchFamily="18" charset="0"/>
              </a:rPr>
              <a:t>hâlinde</a:t>
            </a:r>
            <a:r>
              <a:rPr lang="en-GB" sz="1000" dirty="0">
                <a:solidFill>
                  <a:srgbClr val="000000"/>
                </a:solidFill>
                <a:effectLst/>
                <a:latin typeface="Times New Roman" panose="02020603050405020304" pitchFamily="18" charset="0"/>
                <a:ea typeface="Times New Roman" panose="02020603050405020304" pitchFamily="18" charset="0"/>
              </a:rPr>
              <a:t> </a:t>
            </a:r>
            <a:r>
              <a:rPr lang="en-GB" sz="1000" b="1" dirty="0" err="1">
                <a:solidFill>
                  <a:srgbClr val="C00000"/>
                </a:solidFill>
                <a:effectLst/>
                <a:latin typeface="Times New Roman" panose="02020603050405020304" pitchFamily="18" charset="0"/>
                <a:ea typeface="Times New Roman" panose="02020603050405020304" pitchFamily="18" charset="0"/>
              </a:rPr>
              <a:t>katsayı</a:t>
            </a:r>
            <a:r>
              <a:rPr lang="en-GB" sz="1000" b="1" dirty="0">
                <a:solidFill>
                  <a:srgbClr val="C00000"/>
                </a:solidFill>
                <a:effectLst/>
                <a:latin typeface="Times New Roman" panose="02020603050405020304" pitchFamily="18" charset="0"/>
                <a:ea typeface="Times New Roman" panose="02020603050405020304" pitchFamily="18" charset="0"/>
              </a:rPr>
              <a:t> </a:t>
            </a:r>
            <a:r>
              <a:rPr lang="en-GB" sz="1000" b="1" dirty="0" err="1">
                <a:solidFill>
                  <a:srgbClr val="C00000"/>
                </a:solidFill>
                <a:effectLst/>
                <a:latin typeface="Times New Roman" panose="02020603050405020304" pitchFamily="18" charset="0"/>
                <a:ea typeface="Times New Roman" panose="02020603050405020304" pitchFamily="18" charset="0"/>
              </a:rPr>
              <a:t>uygulanmaz</a:t>
            </a:r>
            <a:r>
              <a:rPr lang="en-GB" sz="1000" dirty="0">
                <a:solidFill>
                  <a:srgbClr val="000000"/>
                </a:solidFill>
                <a:effectLst/>
                <a:latin typeface="Times New Roman" panose="02020603050405020304" pitchFamily="18" charset="0"/>
                <a:ea typeface="Times New Roman" panose="02020603050405020304" pitchFamily="18" charset="0"/>
              </a:rPr>
              <a:t>.</a:t>
            </a:r>
            <a:endParaRPr lang="tr-TR" sz="1000" dirty="0">
              <a:solidFill>
                <a:srgbClr val="000000"/>
              </a:solidFill>
              <a:effectLst/>
              <a:latin typeface="Times New Roman" panose="02020603050405020304" pitchFamily="18" charset="0"/>
              <a:ea typeface="Times New Roman" panose="02020603050405020304" pitchFamily="18" charset="0"/>
            </a:endParaRPr>
          </a:p>
          <a:p>
            <a:pPr>
              <a:lnSpc>
                <a:spcPct val="107000"/>
              </a:lnSpc>
              <a:spcAft>
                <a:spcPts val="800"/>
              </a:spcAft>
            </a:pPr>
            <a:endParaRPr lang="tr-TR" sz="1000" dirty="0">
              <a:solidFill>
                <a:srgbClr val="000000"/>
              </a:solidFill>
              <a:effectLst/>
              <a:latin typeface="Times New Roman" panose="02020603050405020304" pitchFamily="18" charset="0"/>
              <a:ea typeface="Times New Roman" panose="02020603050405020304" pitchFamily="18" charset="0"/>
            </a:endParaRPr>
          </a:p>
          <a:p>
            <a:pPr>
              <a:lnSpc>
                <a:spcPct val="107000"/>
              </a:lnSpc>
              <a:spcAft>
                <a:spcPts val="800"/>
              </a:spcAft>
            </a:pPr>
            <a:endParaRPr lang="tr-TR" sz="1000" dirty="0">
              <a:solidFill>
                <a:srgbClr val="000000"/>
              </a:solidFill>
              <a:effectLst/>
              <a:latin typeface="Times New Roman" panose="02020603050405020304" pitchFamily="18" charset="0"/>
            </a:endParaRPr>
          </a:p>
          <a:p>
            <a:pPr>
              <a:lnSpc>
                <a:spcPct val="107000"/>
              </a:lnSpc>
              <a:spcAft>
                <a:spcPts val="800"/>
              </a:spcAft>
            </a:pPr>
            <a:endParaRPr lang="tr-TR" sz="800" dirty="0"/>
          </a:p>
          <a:p>
            <a:pPr>
              <a:lnSpc>
                <a:spcPct val="107000"/>
              </a:lnSpc>
              <a:spcAft>
                <a:spcPts val="800"/>
              </a:spcAft>
            </a:pPr>
            <a:endParaRPr lang="tr-TR" sz="1000"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21</a:t>
            </a:fld>
            <a:endParaRPr lang="tr-TR"/>
          </a:p>
        </p:txBody>
      </p:sp>
    </p:spTree>
    <p:extLst>
      <p:ext uri="{BB962C8B-B14F-4D97-AF65-F5344CB8AC3E}">
        <p14:creationId xmlns:p14="http://schemas.microsoft.com/office/powerpoint/2010/main" val="1631797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BC80B92-311F-41B5-BA4E-732E8A3340DC}" type="slidenum">
              <a:rPr lang="tr-TR" smtClean="0">
                <a:solidFill>
                  <a:prstClr val="black"/>
                </a:solidFill>
              </a:rPr>
              <a:pPr/>
              <a:t>22</a:t>
            </a:fld>
            <a:endParaRPr lang="tr-TR">
              <a:solidFill>
                <a:prstClr val="black"/>
              </a:solidFill>
            </a:endParaRPr>
          </a:p>
        </p:txBody>
      </p:sp>
    </p:spTree>
    <p:extLst>
      <p:ext uri="{BB962C8B-B14F-4D97-AF65-F5344CB8AC3E}">
        <p14:creationId xmlns:p14="http://schemas.microsoft.com/office/powerpoint/2010/main" val="3932749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23</a:t>
            </a:fld>
            <a:endParaRPr lang="tr-TR"/>
          </a:p>
        </p:txBody>
      </p:sp>
    </p:spTree>
    <p:extLst>
      <p:ext uri="{BB962C8B-B14F-4D97-AF65-F5344CB8AC3E}">
        <p14:creationId xmlns:p14="http://schemas.microsoft.com/office/powerpoint/2010/main" val="3852982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effectLst/>
              </a:rPr>
              <a:t>Kanunda geçen ve alacakların tespitinde esas alınacak olan “</a:t>
            </a:r>
            <a:r>
              <a:rPr lang="tr-TR" b="1" dirty="0">
                <a:effectLst/>
              </a:rPr>
              <a:t>en son karar</a:t>
            </a:r>
            <a:r>
              <a:rPr lang="tr-TR" dirty="0">
                <a:effectLst/>
              </a:rPr>
              <a:t>” ifadesi tarhiyata/tahakkuka ilişkin verilen ve Kanun’un yayımı tarihinden önce taraflardan birine tebliğ edilmiş olan karardır. İdareye tebliğ edilip, mükellefe tebliğ edilmemesinin veya tam tersi durumun herhangi bir önemi bulunmamaktadır.</a:t>
            </a:r>
          </a:p>
          <a:p>
            <a:endParaRPr lang="tr-TR" dirty="0">
              <a:effectLst/>
            </a:endParaRPr>
          </a:p>
          <a:p>
            <a:r>
              <a:rPr lang="tr-TR" sz="1800" dirty="0">
                <a:solidFill>
                  <a:srgbClr val="000000"/>
                </a:solidFill>
                <a:effectLst/>
                <a:latin typeface="Times New Roman" panose="02020603050405020304" pitchFamily="18" charset="0"/>
                <a:ea typeface="Times New Roman" panose="02020603050405020304" pitchFamily="18" charset="0"/>
              </a:rPr>
              <a:t>Tarhiyat Sonrası Uzlaşma: </a:t>
            </a:r>
            <a:r>
              <a:rPr lang="en-GB" sz="1800" dirty="0">
                <a:solidFill>
                  <a:srgbClr val="000000"/>
                </a:solidFill>
                <a:effectLst/>
                <a:latin typeface="Times New Roman" panose="02020603050405020304" pitchFamily="18" charset="0"/>
                <a:ea typeface="Times New Roman" panose="02020603050405020304" pitchFamily="18" charset="0"/>
              </a:rPr>
              <a:t>Bu </a:t>
            </a:r>
            <a:r>
              <a:rPr lang="en-GB" sz="1800" dirty="0" err="1">
                <a:solidFill>
                  <a:srgbClr val="000000"/>
                </a:solidFill>
                <a:effectLst/>
                <a:latin typeface="Times New Roman" panose="02020603050405020304" pitchFamily="18" charset="0"/>
                <a:ea typeface="Times New Roman" panose="02020603050405020304" pitchFamily="18" charset="0"/>
              </a:rPr>
              <a:t>Kanunun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yayımı</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tarihi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itibarıyla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uzlaşma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hükümlerinden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yararlanılmak</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üzere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başvuruda</a:t>
            </a: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bulunulmuş</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uzlaşma</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günü</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verilmemiş</a:t>
            </a:r>
            <a:r>
              <a:rPr lang="en-GB" sz="1800" b="1" u="sng" dirty="0">
                <a:solidFill>
                  <a:srgbClr val="000000"/>
                </a:solidFill>
                <a:effectLst/>
                <a:latin typeface="Times New Roman" panose="02020603050405020304" pitchFamily="18" charset="0"/>
                <a:ea typeface="Times New Roman" panose="02020603050405020304" pitchFamily="18" charset="0"/>
              </a:rPr>
              <a:t>(1)</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veya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uzlaşma</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günü</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gelmemiş</a:t>
            </a:r>
            <a:r>
              <a:rPr lang="en-GB" sz="1800" b="1" u="sng" dirty="0">
                <a:solidFill>
                  <a:srgbClr val="000000"/>
                </a:solidFill>
                <a:effectLst/>
                <a:latin typeface="Times New Roman" panose="02020603050405020304" pitchFamily="18" charset="0"/>
                <a:ea typeface="Times New Roman" panose="02020603050405020304" pitchFamily="18" charset="0"/>
              </a:rPr>
              <a:t>(2)</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ya</a:t>
            </a:r>
            <a:r>
              <a:rPr lang="en-GB" sz="1800" dirty="0">
                <a:solidFill>
                  <a:srgbClr val="000000"/>
                </a:solidFill>
                <a:effectLst/>
                <a:latin typeface="Times New Roman" panose="02020603050405020304" pitchFamily="18" charset="0"/>
                <a:ea typeface="Times New Roman" panose="02020603050405020304" pitchFamily="18" charset="0"/>
              </a:rPr>
              <a:t> da </a:t>
            </a:r>
            <a:r>
              <a:rPr lang="en-GB" sz="1800" b="1" u="sng" dirty="0" err="1">
                <a:solidFill>
                  <a:srgbClr val="000000"/>
                </a:solidFill>
                <a:effectLst/>
                <a:latin typeface="Times New Roman" panose="02020603050405020304" pitchFamily="18" charset="0"/>
                <a:ea typeface="Times New Roman" panose="02020603050405020304" pitchFamily="18" charset="0"/>
              </a:rPr>
              <a:t>uzlaşma</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sağlanamamış</a:t>
            </a:r>
            <a:r>
              <a:rPr lang="en-GB" sz="1800" b="1" u="sng" dirty="0">
                <a:solidFill>
                  <a:srgbClr val="000000"/>
                </a:solidFill>
                <a:effectLst/>
                <a:latin typeface="Times New Roman" panose="02020603050405020304" pitchFamily="18" charset="0"/>
                <a:ea typeface="Times New Roman" panose="02020603050405020304" pitchFamily="18" charset="0"/>
              </a:rPr>
              <a:t>(3)</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ancak</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dava</a:t>
            </a: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açma</a:t>
            </a: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süresi</a:t>
            </a: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geçmemiş</a:t>
            </a:r>
            <a:r>
              <a:rPr lang="en-GB" sz="1800" dirty="0">
                <a:solidFill>
                  <a:srgbClr val="C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alacaklar</a:t>
            </a:r>
            <a:r>
              <a:rPr lang="en-GB" sz="1800" dirty="0">
                <a:solidFill>
                  <a:srgbClr val="000000"/>
                </a:solidFill>
                <a:effectLst/>
                <a:latin typeface="Times New Roman" panose="02020603050405020304" pitchFamily="18" charset="0"/>
                <a:ea typeface="Times New Roman" panose="02020603050405020304" pitchFamily="18" charset="0"/>
              </a:rPr>
              <a:t> da </a:t>
            </a:r>
            <a:r>
              <a:rPr lang="en-GB" sz="1800" dirty="0" err="1">
                <a:solidFill>
                  <a:srgbClr val="000000"/>
                </a:solidFill>
                <a:effectLst/>
                <a:latin typeface="Times New Roman" panose="02020603050405020304" pitchFamily="18" charset="0"/>
                <a:ea typeface="Times New Roman" panose="02020603050405020304" pitchFamily="18" charset="0"/>
              </a:rPr>
              <a:t>bu</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madde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hükmünden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yararlanır</a:t>
            </a:r>
            <a:r>
              <a:rPr lang="en-GB" sz="1800" dirty="0">
                <a:solidFill>
                  <a:srgbClr val="000000"/>
                </a:solidFill>
                <a:effectLst/>
                <a:latin typeface="Times New Roman" panose="02020603050405020304" pitchFamily="18" charset="0"/>
                <a:ea typeface="Times New Roman" panose="02020603050405020304" pitchFamily="18" charset="0"/>
              </a:rPr>
              <a:t>.</a:t>
            </a:r>
            <a:endParaRPr lang="tr-TR" dirty="0"/>
          </a:p>
        </p:txBody>
      </p:sp>
      <p:sp>
        <p:nvSpPr>
          <p:cNvPr id="4" name="3 Slayt Numarası Yer Tutucusu"/>
          <p:cNvSpPr>
            <a:spLocks noGrp="1"/>
          </p:cNvSpPr>
          <p:nvPr>
            <p:ph type="sldNum" sz="quarter" idx="10"/>
          </p:nvPr>
        </p:nvSpPr>
        <p:spPr/>
        <p:txBody>
          <a:bodyPr/>
          <a:lstStyle/>
          <a:p>
            <a:fld id="{5BC80B92-311F-41B5-BA4E-732E8A3340DC}" type="slidenum">
              <a:rPr lang="tr-TR" smtClean="0">
                <a:solidFill>
                  <a:prstClr val="black"/>
                </a:solidFill>
              </a:rPr>
              <a:pPr/>
              <a:t>24</a:t>
            </a:fld>
            <a:endParaRPr lang="tr-TR">
              <a:solidFill>
                <a:prstClr val="black"/>
              </a:solidFill>
            </a:endParaRPr>
          </a:p>
        </p:txBody>
      </p:sp>
    </p:spTree>
    <p:extLst>
      <p:ext uri="{BB962C8B-B14F-4D97-AF65-F5344CB8AC3E}">
        <p14:creationId xmlns:p14="http://schemas.microsoft.com/office/powerpoint/2010/main" val="3903847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GB" sz="1800" b="1" u="sng" dirty="0">
                <a:solidFill>
                  <a:srgbClr val="000000"/>
                </a:solidFill>
                <a:effectLst/>
                <a:latin typeface="Times New Roman" panose="02020603050405020304" pitchFamily="18" charset="0"/>
                <a:ea typeface="Times New Roman" panose="02020603050405020304" pitchFamily="18" charset="0"/>
              </a:rPr>
              <a:t>Bu </a:t>
            </a:r>
            <a:r>
              <a:rPr lang="en-GB" sz="1800" b="1" u="sng" dirty="0" err="1">
                <a:solidFill>
                  <a:srgbClr val="000000"/>
                </a:solidFill>
                <a:effectLst/>
                <a:latin typeface="Times New Roman" panose="02020603050405020304" pitchFamily="18" charset="0"/>
                <a:ea typeface="Times New Roman" panose="02020603050405020304" pitchFamily="18" charset="0"/>
              </a:rPr>
              <a:t>Kanunun</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kapsadığı</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dönemlere</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ilişkin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olarak</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bu</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Kanunun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yayımı</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tarihinden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önce</a:t>
            </a:r>
            <a:r>
              <a:rPr lang="en-GB" sz="1800" dirty="0">
                <a:solidFill>
                  <a:srgbClr val="C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pişmanlık</a:t>
            </a:r>
            <a:r>
              <a:rPr lang="en-GB" sz="1800" b="1" u="sng" dirty="0">
                <a:solidFill>
                  <a:srgbClr val="000000"/>
                </a:solidFill>
                <a:effectLst/>
                <a:latin typeface="Times New Roman" panose="02020603050405020304" pitchFamily="18" charset="0"/>
                <a:ea typeface="Times New Roman" panose="02020603050405020304" pitchFamily="18" charset="0"/>
              </a:rPr>
              <a:t>(1)</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talebiyle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veya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izaha</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davet</a:t>
            </a:r>
            <a:r>
              <a:rPr lang="en-GB" sz="1800" b="1" u="sng" dirty="0">
                <a:solidFill>
                  <a:srgbClr val="000000"/>
                </a:solidFill>
                <a:effectLst/>
                <a:latin typeface="Times New Roman" panose="02020603050405020304" pitchFamily="18" charset="0"/>
                <a:ea typeface="Times New Roman" panose="02020603050405020304" pitchFamily="18" charset="0"/>
              </a:rPr>
              <a:t>(2)</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kapsamında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verilip</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ödeme</a:t>
            </a: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yönünden</a:t>
            </a: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şartların</a:t>
            </a: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ihlal</a:t>
            </a: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edildiği</a:t>
            </a:r>
            <a:r>
              <a:rPr lang="en-GB" sz="1800" dirty="0">
                <a:solidFill>
                  <a:srgbClr val="C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beyannameler</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ile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kendiliğinden</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verilen</a:t>
            </a:r>
            <a:r>
              <a:rPr lang="en-GB" sz="1800" b="1" u="sng" dirty="0">
                <a:solidFill>
                  <a:srgbClr val="000000"/>
                </a:solidFill>
                <a:effectLst/>
                <a:latin typeface="Times New Roman" panose="02020603050405020304" pitchFamily="18" charset="0"/>
                <a:ea typeface="Times New Roman" panose="02020603050405020304" pitchFamily="18" charset="0"/>
              </a:rPr>
              <a:t>(3)</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beyannameler</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için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kesilen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ve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bu</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Kanunun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yayımı</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tarihi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itibarıyla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dava</a:t>
            </a: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açma</a:t>
            </a: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süresi</a:t>
            </a: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geçmemiş</a:t>
            </a:r>
            <a:r>
              <a:rPr lang="en-GB" sz="1800" dirty="0">
                <a:solidFill>
                  <a:srgbClr val="C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olan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vergi</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cezaları</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için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üçüncü</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fıkra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hükmü</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uygulanır</a:t>
            </a:r>
            <a:r>
              <a:rPr lang="en-GB" sz="1800" dirty="0">
                <a:solidFill>
                  <a:srgbClr val="000000"/>
                </a:solidFill>
                <a:effectLst/>
                <a:latin typeface="Times New Roman" panose="02020603050405020304" pitchFamily="18" charset="0"/>
                <a:ea typeface="Times New Roman" panose="02020603050405020304" pitchFamily="18" charset="0"/>
              </a:rPr>
              <a:t>.</a:t>
            </a:r>
            <a:endParaRPr lang="tr-TR" sz="1800" dirty="0">
              <a:solidFill>
                <a:srgbClr val="000000"/>
              </a:solidFill>
              <a:effectLst/>
              <a:latin typeface="Times New Roman" panose="02020603050405020304" pitchFamily="18" charset="0"/>
              <a:ea typeface="Times New Roman" panose="02020603050405020304" pitchFamily="18" charset="0"/>
            </a:endParaRPr>
          </a:p>
          <a:p>
            <a:endParaRPr lang="tr-TR" dirty="0"/>
          </a:p>
        </p:txBody>
      </p:sp>
      <p:sp>
        <p:nvSpPr>
          <p:cNvPr id="4" name="3 Slayt Numarası Yer Tutucusu"/>
          <p:cNvSpPr>
            <a:spLocks noGrp="1"/>
          </p:cNvSpPr>
          <p:nvPr>
            <p:ph type="sldNum" sz="quarter" idx="10"/>
          </p:nvPr>
        </p:nvSpPr>
        <p:spPr/>
        <p:txBody>
          <a:bodyPr/>
          <a:lstStyle/>
          <a:p>
            <a:fld id="{5BC80B92-311F-41B5-BA4E-732E8A3340DC}" type="slidenum">
              <a:rPr lang="tr-TR" smtClean="0">
                <a:solidFill>
                  <a:prstClr val="black"/>
                </a:solidFill>
              </a:rPr>
              <a:pPr/>
              <a:t>25</a:t>
            </a:fld>
            <a:endParaRPr lang="tr-TR">
              <a:solidFill>
                <a:prstClr val="black"/>
              </a:solidFill>
            </a:endParaRPr>
          </a:p>
        </p:txBody>
      </p:sp>
    </p:spTree>
    <p:extLst>
      <p:ext uri="{BB962C8B-B14F-4D97-AF65-F5344CB8AC3E}">
        <p14:creationId xmlns:p14="http://schemas.microsoft.com/office/powerpoint/2010/main" val="2728954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marR="37465" lvl="0" indent="-342900" algn="just" fontAlgn="base">
              <a:lnSpc>
                <a:spcPct val="111000"/>
              </a:lnSpc>
              <a:spcAft>
                <a:spcPts val="25"/>
              </a:spcAft>
              <a:buClr>
                <a:srgbClr val="000000"/>
              </a:buClr>
              <a:buSzPts val="1200"/>
              <a:buFont typeface="+mj-lt"/>
              <a:buAutoNum type="arabicPeriod"/>
            </a:pPr>
            <a:r>
              <a:rPr lang="tr-TR"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Hiçbir mercie başvurulamaz</a:t>
            </a:r>
          </a:p>
          <a:p>
            <a:pPr marL="800100" marR="37465" lvl="1" indent="-342900" algn="just" fontAlgn="base">
              <a:lnSpc>
                <a:spcPct val="111000"/>
              </a:lnSpc>
              <a:spcAft>
                <a:spcPts val="25"/>
              </a:spcAft>
              <a:buClr>
                <a:srgbClr val="000000"/>
              </a:buClr>
              <a:buSzPts val="1200"/>
              <a:buFont typeface="+mj-lt"/>
              <a:buAutoNum type="alphaLcParenR"/>
            </a:pPr>
            <a:r>
              <a:rPr lang="tr-TR"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herhangi bir yargı merciine</a:t>
            </a:r>
          </a:p>
          <a:p>
            <a:pPr marL="800100" marR="37465" lvl="1" indent="-342900" algn="just" fontAlgn="base">
              <a:lnSpc>
                <a:spcPct val="111000"/>
              </a:lnSpc>
              <a:spcAft>
                <a:spcPts val="25"/>
              </a:spcAft>
              <a:buClr>
                <a:srgbClr val="000000"/>
              </a:buClr>
              <a:buSzPts val="1200"/>
              <a:buFont typeface="+mj-lt"/>
              <a:buAutoNum type="alphaLcParenR"/>
            </a:pPr>
            <a:r>
              <a:rPr lang="tr-TR"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213 sayılı Kanunun 124 üncü maddesi kapsamında ilgili idareye</a:t>
            </a:r>
          </a:p>
          <a:p>
            <a:pPr marL="800100" marR="37465" lvl="1" indent="-342900" algn="just" fontAlgn="base">
              <a:lnSpc>
                <a:spcPct val="111000"/>
              </a:lnSpc>
              <a:spcAft>
                <a:spcPts val="25"/>
              </a:spcAft>
              <a:buClr>
                <a:srgbClr val="000000"/>
              </a:buClr>
              <a:buSzPts val="1200"/>
              <a:buFont typeface="+mj-lt"/>
              <a:buAutoNum type="alphaLcParenR"/>
            </a:pPr>
            <a:r>
              <a:rPr lang="tr-TR" sz="1800" dirty="0">
                <a:solidFill>
                  <a:srgbClr val="000000"/>
                </a:solidFill>
                <a:effectLst/>
                <a:latin typeface="Times New Roman" panose="02020603050405020304" pitchFamily="18" charset="0"/>
                <a:ea typeface="Times New Roman" panose="02020603050405020304" pitchFamily="18" charset="0"/>
              </a:rPr>
              <a:t>Dilekçe ve başvuru hakkı kapsamında Kamu Denetçiliği Kurumu ve Türkiye Büyük Millet Meclisi Dilekçe Komisyonu</a:t>
            </a:r>
            <a:endParaRPr lang="tr-TR"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37465" lvl="0" indent="-342900" algn="just" fontAlgn="base">
              <a:lnSpc>
                <a:spcPct val="111000"/>
              </a:lnSpc>
              <a:spcAft>
                <a:spcPts val="25"/>
              </a:spcAft>
              <a:buClr>
                <a:srgbClr val="000000"/>
              </a:buClr>
              <a:buSzPts val="1200"/>
              <a:buFont typeface="+mj-lt"/>
              <a:buAutoNum type="arabicPeriod"/>
            </a:pPr>
            <a:r>
              <a:rPr lang="tr-TR"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Kanunun yayımı tarihinden sonra tebliğ edilen yargı kararları uyarınca işlem yapılmayacak </a:t>
            </a:r>
          </a:p>
          <a:p>
            <a:pPr marL="800100" marR="37465" lvl="1" indent="-342900" algn="just" fontAlgn="base">
              <a:lnSpc>
                <a:spcPct val="111000"/>
              </a:lnSpc>
              <a:spcAft>
                <a:spcPts val="25"/>
              </a:spcAft>
              <a:buClr>
                <a:srgbClr val="000000"/>
              </a:buClr>
              <a:buSzPts val="1200"/>
              <a:buFont typeface="+mj-lt"/>
              <a:buAutoNum type="alphaLcParenR"/>
            </a:pPr>
            <a:r>
              <a:rPr lang="tr-TR"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Hükmedilmiş yargılama gideri, avukatlık ücreti ve bu alacakların </a:t>
            </a:r>
            <a:r>
              <a:rPr lang="tr-TR" sz="1800" u="none" strike="noStrike"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fer’ilerinin</a:t>
            </a:r>
            <a:r>
              <a:rPr lang="tr-TR"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bulunması hâlinde bu tutarlar </a:t>
            </a:r>
            <a:r>
              <a:rPr lang="tr-TR" sz="1800" b="1" u="sng"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karşılıklı olarak talep edilmeyecektir</a:t>
            </a:r>
            <a:r>
              <a:rPr lang="tr-TR"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p>
          <a:p>
            <a:pPr marL="800100" marR="37465" lvl="1" indent="-342900" algn="just" fontAlgn="base">
              <a:lnSpc>
                <a:spcPct val="111000"/>
              </a:lnSpc>
              <a:spcAft>
                <a:spcPts val="25"/>
              </a:spcAft>
              <a:buClr>
                <a:srgbClr val="000000"/>
              </a:buClr>
              <a:buSzPts val="1200"/>
              <a:buFont typeface="+mj-lt"/>
              <a:buAutoNum type="alphaLcParenR"/>
            </a:pPr>
            <a:r>
              <a:rPr lang="tr-TR" sz="1800" dirty="0">
                <a:solidFill>
                  <a:srgbClr val="000000"/>
                </a:solidFill>
                <a:effectLst/>
                <a:latin typeface="Times New Roman" panose="02020603050405020304" pitchFamily="18" charset="0"/>
                <a:ea typeface="Times New Roman" panose="02020603050405020304" pitchFamily="18" charset="0"/>
              </a:rPr>
              <a:t>Vazgeçme tarihinden önce ödenmiş olan yargılama gideri ve avukatlık ücreti </a:t>
            </a:r>
            <a:r>
              <a:rPr lang="tr-TR" sz="1800" b="1" u="sng" dirty="0">
                <a:solidFill>
                  <a:srgbClr val="000000"/>
                </a:solidFill>
                <a:effectLst/>
                <a:latin typeface="Times New Roman" panose="02020603050405020304" pitchFamily="18" charset="0"/>
                <a:ea typeface="Times New Roman" panose="02020603050405020304" pitchFamily="18" charset="0"/>
              </a:rPr>
              <a:t>geri alınmayacaktır</a:t>
            </a:r>
            <a:r>
              <a:rPr lang="tr-TR" sz="1800" dirty="0">
                <a:solidFill>
                  <a:srgbClr val="000000"/>
                </a:solidFill>
                <a:effectLst/>
                <a:latin typeface="Times New Roman" panose="02020603050405020304" pitchFamily="18" charset="0"/>
                <a:ea typeface="Times New Roman" panose="02020603050405020304" pitchFamily="18" charset="0"/>
              </a:rPr>
              <a:t>.</a:t>
            </a:r>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26</a:t>
            </a:fld>
            <a:endParaRPr lang="tr-TR"/>
          </a:p>
        </p:txBody>
      </p:sp>
    </p:spTree>
    <p:extLst>
      <p:ext uri="{BB962C8B-B14F-4D97-AF65-F5344CB8AC3E}">
        <p14:creationId xmlns:p14="http://schemas.microsoft.com/office/powerpoint/2010/main" val="1626097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BC80B92-311F-41B5-BA4E-732E8A3340DC}" type="slidenum">
              <a:rPr lang="tr-TR" smtClean="0">
                <a:solidFill>
                  <a:prstClr val="black"/>
                </a:solidFill>
              </a:rPr>
              <a:pPr/>
              <a:t>27</a:t>
            </a:fld>
            <a:endParaRPr lang="tr-TR">
              <a:solidFill>
                <a:prstClr val="black"/>
              </a:solidFill>
            </a:endParaRPr>
          </a:p>
        </p:txBody>
      </p:sp>
    </p:spTree>
    <p:extLst>
      <p:ext uri="{BB962C8B-B14F-4D97-AF65-F5344CB8AC3E}">
        <p14:creationId xmlns:p14="http://schemas.microsoft.com/office/powerpoint/2010/main" val="2083807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800" dirty="0">
                <a:solidFill>
                  <a:srgbClr val="000000"/>
                </a:solidFill>
                <a:effectLst/>
                <a:latin typeface="Times New Roman" panose="02020603050405020304" pitchFamily="18" charset="0"/>
                <a:ea typeface="Times New Roman" panose="02020603050405020304" pitchFamily="18" charset="0"/>
              </a:rPr>
              <a:t>Kanunun yayımı tarihinden önce tamamlandığı hâlde, bu tarihte ya da bu tarihten sonra vergi dairesi kayıtlarına intikal eden takdir komisyonu kararları ve vergi inceleme raporları dahil</a:t>
            </a:r>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28</a:t>
            </a:fld>
            <a:endParaRPr lang="tr-TR"/>
          </a:p>
        </p:txBody>
      </p:sp>
    </p:spTree>
    <p:extLst>
      <p:ext uri="{BB962C8B-B14F-4D97-AF65-F5344CB8AC3E}">
        <p14:creationId xmlns:p14="http://schemas.microsoft.com/office/powerpoint/2010/main" val="21570317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DEVAM EDEN İNCELEMELER BAKIMINDAN YAŞAYAN MADDE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Bu </a:t>
            </a:r>
            <a:r>
              <a:rPr lang="en-GB"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madde</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uygulamasında</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incelemeye</a:t>
            </a:r>
            <a:r>
              <a:rPr lang="en-GB"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başlama</a:t>
            </a:r>
            <a:r>
              <a:rPr lang="en-GB"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tarihi</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213 </a:t>
            </a:r>
            <a:r>
              <a:rPr lang="en-GB"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sayılı</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Kanunun</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140 </a:t>
            </a:r>
            <a:r>
              <a:rPr lang="en-GB" sz="18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ıncı</a:t>
            </a:r>
            <a:r>
              <a:rPr lang="en-GB" sz="1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maddesine</a:t>
            </a:r>
            <a:r>
              <a:rPr lang="en-GB"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göre</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tayin</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olunur</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solidFill>
                  <a:srgbClr val="000000"/>
                </a:solidFill>
                <a:effectLst/>
                <a:latin typeface="Times New Roman" panose="02020603050405020304" pitchFamily="18" charset="0"/>
                <a:ea typeface="Times New Roman" panose="02020603050405020304" pitchFamily="18" charset="0"/>
              </a:rPr>
              <a:t>Örneğin, anılan fıkraların kapsamına giren bir tarhiyata ilişkin ihbarnamenin 15/3/2023 tarihinde tebliğ edildiği varsayıldığında madde hükmünden yararlanılabilmesi için 31/5/2023 tarihine (bu tarih dâhil) kadar, 17/5/2023 tarihinde tebliğ edildiği varsayıldığında ise tebliğ tarihi ila 31/5/2023 tarihi arasındaki süre 30 günden daha az olduğundan 16/6/2023 tarihine (bu tarih dâhil) kadar başvuruda bulunulması gerekmektedir.</a:t>
            </a:r>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29</a:t>
            </a:fld>
            <a:endParaRPr lang="tr-TR"/>
          </a:p>
        </p:txBody>
      </p:sp>
    </p:spTree>
    <p:extLst>
      <p:ext uri="{BB962C8B-B14F-4D97-AF65-F5344CB8AC3E}">
        <p14:creationId xmlns:p14="http://schemas.microsoft.com/office/powerpoint/2010/main" val="3100677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t>Bunlar dışındaki farklara ilgili bölümlerde değinilecektir.</a:t>
            </a:r>
          </a:p>
          <a:p>
            <a:endParaRPr lang="tr-TR" dirty="0"/>
          </a:p>
        </p:txBody>
      </p:sp>
      <p:sp>
        <p:nvSpPr>
          <p:cNvPr id="4" name="3 Slayt Numarası Yer Tutucusu"/>
          <p:cNvSpPr>
            <a:spLocks noGrp="1"/>
          </p:cNvSpPr>
          <p:nvPr>
            <p:ph type="sldNum" sz="quarter" idx="10"/>
          </p:nvPr>
        </p:nvSpPr>
        <p:spPr/>
        <p:txBody>
          <a:bodyPr/>
          <a:lstStyle/>
          <a:p>
            <a:fld id="{5BC80B92-311F-41B5-BA4E-732E8A3340DC}" type="slidenum">
              <a:rPr lang="tr-TR" smtClean="0">
                <a:solidFill>
                  <a:prstClr val="black"/>
                </a:solidFill>
              </a:rPr>
              <a:pPr/>
              <a:t>3</a:t>
            </a:fld>
            <a:endParaRPr lang="tr-TR">
              <a:solidFill>
                <a:prstClr val="black"/>
              </a:solidFill>
            </a:endParaRPr>
          </a:p>
        </p:txBody>
      </p:sp>
    </p:spTree>
    <p:extLst>
      <p:ext uri="{BB962C8B-B14F-4D97-AF65-F5344CB8AC3E}">
        <p14:creationId xmlns:p14="http://schemas.microsoft.com/office/powerpoint/2010/main" val="29815480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err="1">
                <a:solidFill>
                  <a:srgbClr val="000000"/>
                </a:solidFill>
                <a:effectLst/>
                <a:latin typeface="Times New Roman" panose="02020603050405020304" pitchFamily="18" charset="0"/>
                <a:ea typeface="Times New Roman" panose="02020603050405020304" pitchFamily="18" charset="0"/>
              </a:rPr>
              <a:t>İnceleme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ve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takdir</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işlemlerinin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sonuçlandırılmasından</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maksat</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inceleme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raporları</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ve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takdir</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komisyonu</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kararlarının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vergi</a:t>
            </a: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dairesi</a:t>
            </a: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kayıtlarına</a:t>
            </a: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intikal</a:t>
            </a:r>
            <a:r>
              <a:rPr lang="en-GB" sz="1800" dirty="0">
                <a:solidFill>
                  <a:srgbClr val="C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ettirilmesidir</a:t>
            </a:r>
            <a:r>
              <a:rPr lang="en-GB" sz="1800" dirty="0">
                <a:solidFill>
                  <a:srgbClr val="000000"/>
                </a:solidFill>
                <a:effectLst/>
                <a:latin typeface="Times New Roman" panose="02020603050405020304" pitchFamily="18" charset="0"/>
                <a:ea typeface="Times New Roman" panose="02020603050405020304" pitchFamily="18" charset="0"/>
              </a:rPr>
              <a:t>.</a:t>
            </a:r>
            <a:endParaRPr lang="tr-TR"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solidFill>
                  <a:srgbClr val="000000"/>
                </a:solidFill>
                <a:effectLst/>
                <a:latin typeface="Times New Roman" panose="02020603050405020304" pitchFamily="18" charset="0"/>
                <a:ea typeface="Times New Roman" panose="02020603050405020304" pitchFamily="18" charset="0"/>
              </a:rPr>
              <a:t>GÜMRÜK KANUNU inceleme ve ek tahakkuk: </a:t>
            </a:r>
            <a:r>
              <a:rPr lang="en-GB" sz="1800" dirty="0" err="1">
                <a:solidFill>
                  <a:srgbClr val="000000"/>
                </a:solidFill>
                <a:effectLst/>
                <a:latin typeface="Times New Roman" panose="02020603050405020304" pitchFamily="18" charset="0"/>
                <a:ea typeface="Times New Roman" panose="02020603050405020304" pitchFamily="18" charset="0"/>
              </a:rPr>
              <a:t>vergi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aslının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dirty="0">
                <a:solidFill>
                  <a:srgbClr val="C00000"/>
                </a:solidFill>
                <a:effectLst/>
                <a:latin typeface="Times New Roman" panose="02020603050405020304" pitchFamily="18" charset="0"/>
                <a:ea typeface="Times New Roman" panose="02020603050405020304" pitchFamily="18" charset="0"/>
              </a:rPr>
              <a:t>%50’sinin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vergi</a:t>
            </a: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aslına</a:t>
            </a: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bağlı</a:t>
            </a: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olmayan</a:t>
            </a:r>
            <a:r>
              <a:rPr lang="en-GB" sz="1800" dirty="0">
                <a:solidFill>
                  <a:srgbClr val="C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cezalarda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cezanın</a:t>
            </a:r>
            <a:r>
              <a:rPr lang="en-GB" sz="1800" b="1" dirty="0">
                <a:solidFill>
                  <a:srgbClr val="C00000"/>
                </a:solidFill>
                <a:effectLst/>
                <a:latin typeface="Times New Roman" panose="02020603050405020304" pitchFamily="18" charset="0"/>
                <a:ea typeface="Times New Roman" panose="02020603050405020304" pitchFamily="18" charset="0"/>
              </a:rPr>
              <a:t> %75’inin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eşyanın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gümrüklenmiş</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değerine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bağlı</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olarak</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kesilmiş</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cezaların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u="sng" dirty="0">
                <a:solidFill>
                  <a:srgbClr val="000000"/>
                </a:solidFill>
                <a:effectLst/>
                <a:latin typeface="Times New Roman" panose="02020603050405020304" pitchFamily="18" charset="0"/>
                <a:ea typeface="Times New Roman" panose="02020603050405020304" pitchFamily="18" charset="0"/>
              </a:rPr>
              <a:t>%85’inin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gümrük</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vergilerine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bu</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Kanunun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yayımı</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tarihine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kadar</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uygulanan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gecikme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faizinin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ve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vergi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aslına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bağlı</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cezaların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tamamının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tahsilinden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vazgeçilir</a:t>
            </a:r>
            <a:r>
              <a:rPr lang="en-GB" sz="1800" dirty="0">
                <a:solidFill>
                  <a:srgbClr val="000000"/>
                </a:solidFill>
                <a:effectLst/>
                <a:latin typeface="Times New Roman" panose="02020603050405020304" pitchFamily="18" charset="0"/>
                <a:ea typeface="Times New Roman" panose="02020603050405020304" pitchFamily="18" charset="0"/>
              </a:rPr>
              <a:t>. </a:t>
            </a:r>
            <a:endParaRPr lang="tr-TR"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Calibri" panose="020F0502020204030204" pitchFamily="34" charset="0"/>
                <a:ea typeface="Times New Roman" panose="02020603050405020304" pitchFamily="18" charset="0"/>
              </a:rPr>
              <a:t>Mükellef, inceleme raporları ile takdir komisyonu kararlarının vergi dairesi kayıtlarına </a:t>
            </a:r>
            <a:r>
              <a:rPr lang="tr-TR" sz="1800" b="1" dirty="0">
                <a:solidFill>
                  <a:srgbClr val="C00000"/>
                </a:solidFill>
                <a:effectLst/>
                <a:latin typeface="Calibri" panose="020F0502020204030204" pitchFamily="34" charset="0"/>
                <a:ea typeface="Times New Roman" panose="02020603050405020304" pitchFamily="18" charset="0"/>
              </a:rPr>
              <a:t>intikal ettiği tarihten önce</a:t>
            </a:r>
            <a:r>
              <a:rPr lang="tr-TR" sz="1800" dirty="0">
                <a:solidFill>
                  <a:srgbClr val="C00000"/>
                </a:solidFill>
                <a:effectLst/>
                <a:latin typeface="Calibri" panose="020F0502020204030204" pitchFamily="34" charset="0"/>
                <a:ea typeface="Times New Roman" panose="02020603050405020304" pitchFamily="18" charset="0"/>
              </a:rPr>
              <a:t> </a:t>
            </a:r>
            <a:r>
              <a:rPr lang="tr-TR" sz="1800" b="1" u="sng" dirty="0">
                <a:effectLst/>
                <a:latin typeface="Calibri" panose="020F0502020204030204" pitchFamily="34" charset="0"/>
                <a:ea typeface="Times New Roman" panose="02020603050405020304" pitchFamily="18" charset="0"/>
              </a:rPr>
              <a:t>matrah ve vergi artırımında bulunmuş ise</a:t>
            </a:r>
            <a:r>
              <a:rPr lang="tr-TR" sz="1800" dirty="0">
                <a:effectLst/>
                <a:latin typeface="Calibri" panose="020F0502020204030204" pitchFamily="34" charset="0"/>
                <a:ea typeface="Times New Roman" panose="02020603050405020304" pitchFamily="18" charset="0"/>
              </a:rPr>
              <a:t> inceleme ve takdir sonucu bulunan </a:t>
            </a:r>
            <a:r>
              <a:rPr lang="tr-TR" sz="1800" b="1" u="sng" dirty="0">
                <a:effectLst/>
                <a:latin typeface="Calibri" panose="020F0502020204030204" pitchFamily="34" charset="0"/>
                <a:ea typeface="Times New Roman" panose="02020603050405020304" pitchFamily="18" charset="0"/>
              </a:rPr>
              <a:t>matrah veya vergi farkı</a:t>
            </a:r>
            <a:r>
              <a:rPr lang="tr-TR" sz="1800" dirty="0">
                <a:effectLst/>
                <a:latin typeface="Calibri" panose="020F0502020204030204" pitchFamily="34" charset="0"/>
                <a:ea typeface="Times New Roman" panose="02020603050405020304" pitchFamily="18" charset="0"/>
              </a:rPr>
              <a:t> ile mükelleflerin Kanunun 5 inci maddesi hükümlerine göre </a:t>
            </a:r>
            <a:r>
              <a:rPr lang="tr-TR" sz="1800" b="1" dirty="0">
                <a:solidFill>
                  <a:srgbClr val="C00000"/>
                </a:solidFill>
                <a:effectLst/>
                <a:latin typeface="Calibri" panose="020F0502020204030204" pitchFamily="34" charset="0"/>
                <a:ea typeface="Times New Roman" panose="02020603050405020304" pitchFamily="18" charset="0"/>
              </a:rPr>
              <a:t>artırdıkları matrahlar</a:t>
            </a:r>
            <a:r>
              <a:rPr lang="tr-TR" sz="1800" dirty="0">
                <a:solidFill>
                  <a:srgbClr val="C00000"/>
                </a:solidFill>
                <a:effectLst/>
                <a:latin typeface="Calibri" panose="020F0502020204030204" pitchFamily="34" charset="0"/>
                <a:ea typeface="Times New Roman" panose="02020603050405020304" pitchFamily="18" charset="0"/>
              </a:rPr>
              <a:t> </a:t>
            </a:r>
            <a:r>
              <a:rPr lang="tr-TR" sz="1800" b="1" u="sng" dirty="0">
                <a:effectLst/>
                <a:latin typeface="Calibri" panose="020F0502020204030204" pitchFamily="34" charset="0"/>
                <a:ea typeface="Times New Roman" panose="02020603050405020304" pitchFamily="18" charset="0"/>
              </a:rPr>
              <a:t>birlikte değerlendirilir</a:t>
            </a:r>
            <a:r>
              <a:rPr lang="tr-TR" sz="1800" dirty="0">
                <a:effectLst/>
                <a:latin typeface="Calibri" panose="020F0502020204030204" pitchFamily="34" charset="0"/>
                <a:ea typeface="Times New Roman" panose="02020603050405020304" pitchFamily="18" charset="0"/>
              </a:rPr>
              <a:t>. Bu değerlendirme sonucu mükellefin ilgili yıllarda artırılan matrah veya vergi tutarlarının, vergi incelemeleri veya takdir komisyonu kararlarına göre o yıl için belirlenen matrah veya vergi farkından </a:t>
            </a:r>
            <a:r>
              <a:rPr lang="tr-TR" sz="1800" b="1" dirty="0">
                <a:solidFill>
                  <a:srgbClr val="C00000"/>
                </a:solidFill>
                <a:effectLst/>
                <a:latin typeface="Calibri" panose="020F0502020204030204" pitchFamily="34" charset="0"/>
                <a:ea typeface="Times New Roman" panose="02020603050405020304" pitchFamily="18" charset="0"/>
              </a:rPr>
              <a:t>fazla veya bu tutar kadar olması durumunda</a:t>
            </a:r>
            <a:r>
              <a:rPr lang="tr-TR" sz="1800" dirty="0">
                <a:solidFill>
                  <a:srgbClr val="C00000"/>
                </a:solidFill>
                <a:effectLst/>
                <a:latin typeface="Calibri" panose="020F0502020204030204" pitchFamily="34" charset="0"/>
                <a:ea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rPr>
              <a:t>mükellef hakkında </a:t>
            </a:r>
            <a:r>
              <a:rPr lang="tr-TR" sz="1800" b="1" u="sng" dirty="0">
                <a:effectLst/>
                <a:latin typeface="Calibri" panose="020F0502020204030204" pitchFamily="34" charset="0"/>
                <a:ea typeface="Times New Roman" panose="02020603050405020304" pitchFamily="18" charset="0"/>
              </a:rPr>
              <a:t>ayrıca</a:t>
            </a:r>
            <a:r>
              <a:rPr lang="tr-TR" sz="1800" dirty="0">
                <a:effectLst/>
                <a:latin typeface="Calibri" panose="020F0502020204030204" pitchFamily="34" charset="0"/>
                <a:ea typeface="Times New Roman" panose="02020603050405020304" pitchFamily="18" charset="0"/>
              </a:rPr>
              <a:t> vergi incelemeleri ve takdir komisyonu kararlarına göre vergi </a:t>
            </a:r>
            <a:r>
              <a:rPr lang="tr-TR" sz="1800" b="1" u="sng" dirty="0">
                <a:effectLst/>
                <a:latin typeface="Calibri" panose="020F0502020204030204" pitchFamily="34" charset="0"/>
                <a:ea typeface="Times New Roman" panose="02020603050405020304" pitchFamily="18" charset="0"/>
              </a:rPr>
              <a:t>tarhiyatı yapılmaz</a:t>
            </a:r>
            <a:r>
              <a:rPr lang="tr-TR" sz="1800" dirty="0">
                <a:effectLst/>
                <a:latin typeface="Calibri" panose="020F0502020204030204" pitchFamily="34" charset="0"/>
                <a:ea typeface="Times New Roman" panose="02020603050405020304" pitchFamily="18" charset="0"/>
              </a:rPr>
              <a:t> ve </a:t>
            </a:r>
            <a:r>
              <a:rPr lang="tr-TR" sz="1800" b="1" u="sng" dirty="0">
                <a:effectLst/>
                <a:latin typeface="Calibri" panose="020F0502020204030204" pitchFamily="34" charset="0"/>
                <a:ea typeface="Times New Roman" panose="02020603050405020304" pitchFamily="18" charset="0"/>
              </a:rPr>
              <a:t>ceza uygulanmaz</a:t>
            </a:r>
            <a:r>
              <a:rPr lang="tr-TR" sz="1800" dirty="0">
                <a:effectLst/>
                <a:latin typeface="Calibri" panose="020F0502020204030204" pitchFamily="34" charset="0"/>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err="1">
                <a:effectLst/>
                <a:latin typeface="Calibri" panose="020F0502020204030204" pitchFamily="34" charset="0"/>
                <a:ea typeface="Times New Roman" panose="02020603050405020304" pitchFamily="18" charset="0"/>
              </a:rPr>
              <a:t>bb</a:t>
            </a:r>
            <a:r>
              <a:rPr lang="tr-TR" sz="1800" b="1" dirty="0">
                <a:effectLst/>
                <a:latin typeface="Calibri" panose="020F0502020204030204" pitchFamily="34" charset="0"/>
                <a:ea typeface="Times New Roman" panose="02020603050405020304" pitchFamily="18" charset="0"/>
              </a:rPr>
              <a:t>)</a:t>
            </a:r>
            <a:r>
              <a:rPr lang="tr-TR" sz="1800" dirty="0">
                <a:effectLst/>
                <a:latin typeface="Calibri" panose="020F0502020204030204" pitchFamily="34" charset="0"/>
                <a:ea typeface="Times New Roman" panose="02020603050405020304" pitchFamily="18" charset="0"/>
              </a:rPr>
              <a:t> </a:t>
            </a:r>
            <a:r>
              <a:rPr lang="tr-TR" sz="1800" b="1" dirty="0">
                <a:solidFill>
                  <a:srgbClr val="C00000"/>
                </a:solidFill>
                <a:effectLst/>
                <a:latin typeface="Calibri" panose="020F0502020204030204" pitchFamily="34" charset="0"/>
                <a:ea typeface="Times New Roman" panose="02020603050405020304" pitchFamily="18" charset="0"/>
              </a:rPr>
              <a:t>Vergi incelemeleri ve takdir sonucu</a:t>
            </a:r>
            <a:r>
              <a:rPr lang="tr-TR" sz="1800" dirty="0">
                <a:solidFill>
                  <a:srgbClr val="C00000"/>
                </a:solidFill>
                <a:effectLst/>
                <a:latin typeface="Calibri" panose="020F0502020204030204" pitchFamily="34" charset="0"/>
                <a:ea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rPr>
              <a:t>belirlenen tarhiyata konu matrah veya vergi farkının, mükellefin ilgili yıl için artırdığı matrah veya vergi tutarından </a:t>
            </a:r>
            <a:r>
              <a:rPr lang="tr-TR" sz="1800" b="1" u="sng" dirty="0">
                <a:effectLst/>
                <a:latin typeface="Calibri" panose="020F0502020204030204" pitchFamily="34" charset="0"/>
                <a:ea typeface="Times New Roman" panose="02020603050405020304" pitchFamily="18" charset="0"/>
              </a:rPr>
              <a:t>fazla olması hâlinde</a:t>
            </a:r>
            <a:r>
              <a:rPr lang="tr-TR" sz="1800" dirty="0">
                <a:effectLst/>
                <a:latin typeface="Calibri" panose="020F0502020204030204" pitchFamily="34" charset="0"/>
                <a:ea typeface="Times New Roman" panose="02020603050405020304" pitchFamily="18" charset="0"/>
              </a:rPr>
              <a:t>, aradaki fark tutar kadar matrah veya vergi farkı üzerinden mükellef hakkında gerekli vergi </a:t>
            </a:r>
            <a:r>
              <a:rPr lang="tr-TR" sz="1800" b="1" dirty="0">
                <a:solidFill>
                  <a:srgbClr val="C00000"/>
                </a:solidFill>
                <a:effectLst/>
                <a:latin typeface="Calibri" panose="020F0502020204030204" pitchFamily="34" charset="0"/>
                <a:ea typeface="Times New Roman" panose="02020603050405020304" pitchFamily="18" charset="0"/>
              </a:rPr>
              <a:t>tarhiyatı yapılacak</a:t>
            </a:r>
            <a:r>
              <a:rPr lang="tr-TR" sz="1800" dirty="0">
                <a:solidFill>
                  <a:srgbClr val="C00000"/>
                </a:solidFill>
                <a:effectLst/>
                <a:latin typeface="Calibri" panose="020F0502020204030204" pitchFamily="34" charset="0"/>
                <a:ea typeface="Times New Roman" panose="02020603050405020304" pitchFamily="18" charset="0"/>
              </a:rPr>
              <a:t> </a:t>
            </a:r>
            <a:r>
              <a:rPr lang="tr-TR" sz="1800" dirty="0">
                <a:effectLst/>
                <a:latin typeface="Calibri" panose="020F0502020204030204" pitchFamily="34" charset="0"/>
                <a:ea typeface="Times New Roman" panose="02020603050405020304" pitchFamily="18" charset="0"/>
              </a:rPr>
              <a:t>ve </a:t>
            </a:r>
            <a:r>
              <a:rPr lang="tr-TR" sz="1800" b="1" dirty="0">
                <a:solidFill>
                  <a:srgbClr val="C00000"/>
                </a:solidFill>
                <a:effectLst/>
                <a:latin typeface="Calibri" panose="020F0502020204030204" pitchFamily="34" charset="0"/>
                <a:ea typeface="Times New Roman" panose="02020603050405020304" pitchFamily="18" charset="0"/>
              </a:rPr>
              <a:t>ceza uygulanacaktır</a:t>
            </a:r>
            <a:r>
              <a:rPr lang="tr-TR" sz="1800" dirty="0">
                <a:effectLst/>
                <a:latin typeface="Calibri" panose="020F0502020204030204" pitchFamily="34" charset="0"/>
                <a:ea typeface="Times New Roman" panose="02020603050405020304" pitchFamily="18" charset="0"/>
              </a:rPr>
              <a:t>. Ancak mükellef, bu fark tutar üzerinden tarh edilen vergiler ile uygulanan gecikme faizi ve cezalar için </a:t>
            </a:r>
            <a:r>
              <a:rPr lang="tr-TR" sz="1800" b="1" u="sng" dirty="0">
                <a:effectLst/>
                <a:latin typeface="Calibri" panose="020F0502020204030204" pitchFamily="34" charset="0"/>
                <a:ea typeface="Times New Roman" panose="02020603050405020304" pitchFamily="18" charset="0"/>
              </a:rPr>
              <a:t>Kanunun 4 üncü maddesi hükmünden yararlanarak</a:t>
            </a:r>
            <a:r>
              <a:rPr lang="tr-TR" sz="1800" dirty="0">
                <a:effectLst/>
                <a:latin typeface="Calibri" panose="020F0502020204030204" pitchFamily="34" charset="0"/>
                <a:ea typeface="Times New Roman" panose="02020603050405020304" pitchFamily="18" charset="0"/>
              </a:rPr>
              <a:t> ödemede bulunabilecektir.</a:t>
            </a:r>
            <a:endParaRPr lang="tr-TR"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30</a:t>
            </a:fld>
            <a:endParaRPr lang="tr-TR"/>
          </a:p>
        </p:txBody>
      </p:sp>
    </p:spTree>
    <p:extLst>
      <p:ext uri="{BB962C8B-B14F-4D97-AF65-F5344CB8AC3E}">
        <p14:creationId xmlns:p14="http://schemas.microsoft.com/office/powerpoint/2010/main" val="33696400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Bu </a:t>
            </a:r>
            <a:r>
              <a:rPr lang="en-GB"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madde</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uygulamasında</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incelemeye</a:t>
            </a:r>
            <a:r>
              <a:rPr lang="en-GB"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başlama</a:t>
            </a:r>
            <a:r>
              <a:rPr lang="en-GB"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tarihi</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213 </a:t>
            </a:r>
            <a:r>
              <a:rPr lang="en-GB"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sayılı</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Kanunun</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140 </a:t>
            </a:r>
            <a:r>
              <a:rPr lang="en-GB" sz="18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ıncı</a:t>
            </a:r>
            <a:r>
              <a:rPr lang="en-GB" sz="1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maddesine</a:t>
            </a:r>
            <a:r>
              <a:rPr lang="en-GB"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göre</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tayin</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olunur</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31</a:t>
            </a:fld>
            <a:endParaRPr lang="tr-TR"/>
          </a:p>
        </p:txBody>
      </p:sp>
    </p:spTree>
    <p:extLst>
      <p:ext uri="{BB962C8B-B14F-4D97-AF65-F5344CB8AC3E}">
        <p14:creationId xmlns:p14="http://schemas.microsoft.com/office/powerpoint/2010/main" val="19295152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BC80B92-311F-41B5-BA4E-732E8A3340DC}" type="slidenum">
              <a:rPr lang="tr-TR" smtClean="0">
                <a:solidFill>
                  <a:prstClr val="black"/>
                </a:solidFill>
              </a:rPr>
              <a:pPr/>
              <a:t>32</a:t>
            </a:fld>
            <a:endParaRPr lang="tr-TR">
              <a:solidFill>
                <a:prstClr val="black"/>
              </a:solidFill>
            </a:endParaRPr>
          </a:p>
        </p:txBody>
      </p:sp>
    </p:spTree>
    <p:extLst>
      <p:ext uri="{BB962C8B-B14F-4D97-AF65-F5344CB8AC3E}">
        <p14:creationId xmlns:p14="http://schemas.microsoft.com/office/powerpoint/2010/main" val="14878406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400" baseline="0" dirty="0"/>
              <a:t>G/K: Mükelleflerce çeşitli sebeplerle noksan beyan edilmiş ya da beyan dışı bırakılmış geçmiş yıl gelirlerinin belli oran ve tutarlar dahilinde beyan edilmesi sağlanmaktadır. Bu sayede mükellefler 213 sayılı kanunda yer alan vergi cezaları ve gecikme faizlerine muhatap olmadan vergilerini ödeme imkanı bulmuş olacak ve artırımda bulunulan vergi ve dönemler itibarıyla vergi incelemesi ve tarhiyata muhatap olmayacaklardır.</a:t>
            </a:r>
          </a:p>
          <a:p>
            <a:endParaRPr lang="tr-TR" sz="1400" baseline="0" dirty="0"/>
          </a:p>
          <a:p>
            <a:endParaRPr lang="tr-TR" sz="1400" baseline="0"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33</a:t>
            </a:fld>
            <a:endParaRPr lang="tr-TR"/>
          </a:p>
        </p:txBody>
      </p:sp>
    </p:spTree>
    <p:extLst>
      <p:ext uri="{BB962C8B-B14F-4D97-AF65-F5344CB8AC3E}">
        <p14:creationId xmlns:p14="http://schemas.microsoft.com/office/powerpoint/2010/main" val="29204966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742950" lvl="1" indent="-285750">
              <a:spcAft>
                <a:spcPts val="600"/>
              </a:spcAft>
              <a:buFont typeface="Wingdings" panose="05000000000000000000" pitchFamily="2" charset="2"/>
              <a:buChar char="ü"/>
            </a:pPr>
            <a:r>
              <a:rPr lang="tr-TR" sz="1400" b="1" dirty="0">
                <a:solidFill>
                  <a:srgbClr val="C00000"/>
                </a:solidFill>
                <a:latin typeface="Calibri" panose="020F0502020204030204" pitchFamily="34" charset="0"/>
                <a:ea typeface="Times New Roman" panose="02020603050405020304" pitchFamily="18" charset="0"/>
              </a:rPr>
              <a:t>Kurumlar vergisi mükellefleri</a:t>
            </a:r>
            <a:r>
              <a:rPr lang="tr-TR" sz="1400" dirty="0">
                <a:latin typeface="Calibri" panose="020F0502020204030204" pitchFamily="34" charset="0"/>
                <a:ea typeface="Times New Roman" panose="02020603050405020304" pitchFamily="18" charset="0"/>
              </a:rPr>
              <a:t>, 193 sayılı Kanunun </a:t>
            </a:r>
            <a:r>
              <a:rPr lang="tr-TR" sz="1400" b="1" u="sng" dirty="0">
                <a:latin typeface="Calibri" panose="020F0502020204030204" pitchFamily="34" charset="0"/>
                <a:ea typeface="Times New Roman" panose="02020603050405020304" pitchFamily="18" charset="0"/>
              </a:rPr>
              <a:t>geçici 61 inci</a:t>
            </a:r>
            <a:r>
              <a:rPr lang="tr-TR" sz="1400" dirty="0">
                <a:latin typeface="Calibri" panose="020F0502020204030204" pitchFamily="34" charset="0"/>
                <a:ea typeface="Times New Roman" panose="02020603050405020304" pitchFamily="18" charset="0"/>
              </a:rPr>
              <a:t> maddesine göre </a:t>
            </a:r>
            <a:r>
              <a:rPr lang="tr-TR" sz="1400" b="1" dirty="0" err="1">
                <a:solidFill>
                  <a:srgbClr val="C00000"/>
                </a:solidFill>
                <a:latin typeface="Calibri" panose="020F0502020204030204" pitchFamily="34" charset="0"/>
                <a:ea typeface="Times New Roman" panose="02020603050405020304" pitchFamily="18" charset="0"/>
              </a:rPr>
              <a:t>tevkifata</a:t>
            </a:r>
            <a:r>
              <a:rPr lang="tr-TR" sz="1400" b="1" dirty="0">
                <a:solidFill>
                  <a:srgbClr val="C00000"/>
                </a:solidFill>
                <a:latin typeface="Calibri" panose="020F0502020204030204" pitchFamily="34" charset="0"/>
                <a:ea typeface="Times New Roman" panose="02020603050405020304" pitchFamily="18" charset="0"/>
              </a:rPr>
              <a:t> tabi tutulmuş</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olan kazanç ve iratlarının bulunması hâlinde, bu </a:t>
            </a:r>
            <a:r>
              <a:rPr lang="tr-TR" sz="1400" b="1" dirty="0" err="1">
                <a:solidFill>
                  <a:srgbClr val="C00000"/>
                </a:solidFill>
                <a:latin typeface="Calibri" panose="020F0502020204030204" pitchFamily="34" charset="0"/>
                <a:ea typeface="Times New Roman" panose="02020603050405020304" pitchFamily="18" charset="0"/>
              </a:rPr>
              <a:t>tevkifat</a:t>
            </a:r>
            <a:r>
              <a:rPr lang="tr-TR" sz="1400" b="1" dirty="0">
                <a:solidFill>
                  <a:srgbClr val="C00000"/>
                </a:solidFill>
                <a:latin typeface="Calibri" panose="020F0502020204030204" pitchFamily="34" charset="0"/>
                <a:ea typeface="Times New Roman" panose="02020603050405020304" pitchFamily="18" charset="0"/>
              </a:rPr>
              <a:t> tutarlarını da artırabileceklerdir</a:t>
            </a:r>
            <a:r>
              <a:rPr lang="tr-TR" sz="1400" dirty="0">
                <a:latin typeface="Calibri" panose="020F0502020204030204" pitchFamily="34" charset="0"/>
                <a:ea typeface="Times New Roman" panose="02020603050405020304" pitchFamily="18" charset="0"/>
              </a:rPr>
              <a:t>.</a:t>
            </a:r>
          </a:p>
          <a:p>
            <a:pPr marL="742950" lvl="1" indent="-285750">
              <a:spcAft>
                <a:spcPts val="600"/>
              </a:spcAft>
              <a:buFont typeface="Wingdings" panose="05000000000000000000" pitchFamily="2" charset="2"/>
              <a:buChar char="ü"/>
            </a:pPr>
            <a:r>
              <a:rPr lang="tr-TR" sz="1400" dirty="0">
                <a:latin typeface="Calibri" panose="020F0502020204030204" pitchFamily="34" charset="0"/>
                <a:ea typeface="Times New Roman" panose="02020603050405020304" pitchFamily="18" charset="0"/>
              </a:rPr>
              <a:t>5520 sayılı Kanunun 4 üncü maddesinin birinci fıkrasının (k) bendine göre </a:t>
            </a:r>
            <a:r>
              <a:rPr lang="tr-TR" sz="1400" b="1" dirty="0">
                <a:solidFill>
                  <a:srgbClr val="C00000"/>
                </a:solidFill>
                <a:latin typeface="Calibri" panose="020F0502020204030204" pitchFamily="34" charset="0"/>
                <a:ea typeface="Times New Roman" panose="02020603050405020304" pitchFamily="18" charset="0"/>
              </a:rPr>
              <a:t>kurumlar vergisinden muaf bulunan</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ve bu nedenle kurumlar vergisi beyannamesi ile muhtasar beyanname vermemiş olan </a:t>
            </a:r>
            <a:r>
              <a:rPr lang="tr-TR" sz="1400" b="1" dirty="0">
                <a:solidFill>
                  <a:srgbClr val="C00000"/>
                </a:solidFill>
                <a:latin typeface="Calibri" panose="020F0502020204030204" pitchFamily="34" charset="0"/>
                <a:ea typeface="Times New Roman" panose="02020603050405020304" pitchFamily="18" charset="0"/>
              </a:rPr>
              <a:t>kooperatifler</a:t>
            </a:r>
            <a:endParaRPr lang="tr-TR" sz="1400" dirty="0"/>
          </a:p>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34</a:t>
            </a:fld>
            <a:endParaRPr lang="tr-TR"/>
          </a:p>
        </p:txBody>
      </p:sp>
    </p:spTree>
    <p:extLst>
      <p:ext uri="{BB962C8B-B14F-4D97-AF65-F5344CB8AC3E}">
        <p14:creationId xmlns:p14="http://schemas.microsoft.com/office/powerpoint/2010/main" val="23237614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dirty="0">
                <a:effectLst/>
                <a:latin typeface="Calibri" panose="020F0502020204030204" pitchFamily="34" charset="0"/>
                <a:ea typeface="Times New Roman" panose="02020603050405020304" pitchFamily="18" charset="0"/>
              </a:rPr>
              <a:t>muhtasar beyanname yönünden </a:t>
            </a:r>
            <a:r>
              <a:rPr lang="tr-TR" sz="1400" b="1" u="sng" dirty="0">
                <a:effectLst/>
                <a:latin typeface="Calibri" panose="020F0502020204030204" pitchFamily="34" charset="0"/>
                <a:ea typeface="Times New Roman" panose="02020603050405020304" pitchFamily="18" charset="0"/>
              </a:rPr>
              <a:t>merkez veya şubeleri</a:t>
            </a:r>
            <a:r>
              <a:rPr lang="tr-TR" sz="1400" dirty="0">
                <a:effectLst/>
                <a:latin typeface="Calibri" panose="020F0502020204030204" pitchFamily="34" charset="0"/>
                <a:ea typeface="Times New Roman" panose="02020603050405020304" pitchFamily="18" charset="0"/>
              </a:rPr>
              <a:t> için </a:t>
            </a:r>
            <a:r>
              <a:rPr lang="tr-TR" sz="1400" b="1" dirty="0">
                <a:solidFill>
                  <a:srgbClr val="C00000"/>
                </a:solidFill>
                <a:effectLst/>
                <a:latin typeface="Calibri" panose="020F0502020204030204" pitchFamily="34" charset="0"/>
                <a:ea typeface="Times New Roman" panose="02020603050405020304" pitchFamily="18" charset="0"/>
              </a:rPr>
              <a:t>ayrı ayrı mükellefiyetleri bulunan</a:t>
            </a:r>
            <a:r>
              <a:rPr lang="tr-TR" sz="1400" dirty="0">
                <a:solidFill>
                  <a:srgbClr val="C00000"/>
                </a:solidFill>
                <a:effectLst/>
                <a:latin typeface="Calibri" panose="020F0502020204030204" pitchFamily="34" charset="0"/>
                <a:ea typeface="Times New Roman" panose="02020603050405020304" pitchFamily="18" charset="0"/>
              </a:rPr>
              <a:t> </a:t>
            </a:r>
            <a:r>
              <a:rPr lang="tr-TR" sz="1400" dirty="0">
                <a:effectLst/>
                <a:latin typeface="Calibri" panose="020F0502020204030204" pitchFamily="34" charset="0"/>
                <a:ea typeface="Times New Roman" panose="02020603050405020304" pitchFamily="18" charset="0"/>
              </a:rPr>
              <a:t>ve vergi artırımından yararlanmak isteyen mükelleflerin, merkez ve her bir şube için </a:t>
            </a:r>
            <a:r>
              <a:rPr lang="tr-TR" sz="1400" b="1" u="sng" dirty="0">
                <a:effectLst/>
                <a:latin typeface="Calibri" panose="020F0502020204030204" pitchFamily="34" charset="0"/>
                <a:ea typeface="Times New Roman" panose="02020603050405020304" pitchFamily="18" charset="0"/>
              </a:rPr>
              <a:t>ayrı ayrı vergi artırımında bulunmaları</a:t>
            </a:r>
            <a:r>
              <a:rPr lang="tr-TR" sz="1400" dirty="0">
                <a:effectLst/>
                <a:latin typeface="Calibri" panose="020F0502020204030204" pitchFamily="34" charset="0"/>
                <a:ea typeface="Times New Roman" panose="02020603050405020304" pitchFamily="18" charset="0"/>
              </a:rPr>
              <a:t> gerekmektedir.</a:t>
            </a:r>
            <a:endParaRPr lang="tr-TR" sz="1400" dirty="0">
              <a:effectLst/>
              <a:latin typeface="Times New Roman" panose="02020603050405020304" pitchFamily="18" charset="0"/>
              <a:ea typeface="Times New Roman" panose="02020603050405020304" pitchFamily="18" charset="0"/>
            </a:endParaRPr>
          </a:p>
          <a:p>
            <a:endParaRPr lang="tr-TR" sz="1400"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35</a:t>
            </a:fld>
            <a:endParaRPr lang="tr-TR"/>
          </a:p>
        </p:txBody>
      </p:sp>
    </p:spTree>
    <p:extLst>
      <p:ext uri="{BB962C8B-B14F-4D97-AF65-F5344CB8AC3E}">
        <p14:creationId xmlns:p14="http://schemas.microsoft.com/office/powerpoint/2010/main" val="34820662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kern="1200" dirty="0">
              <a:solidFill>
                <a:schemeClr val="tx1"/>
              </a:solidFill>
              <a:effectLst/>
              <a:latin typeface="+mn-lt"/>
              <a:ea typeface="+mn-ea"/>
              <a:cs typeface="+mn-cs"/>
            </a:endParaRPr>
          </a:p>
          <a:p>
            <a:r>
              <a:rPr lang="tr-TR" sz="1800" dirty="0">
                <a:solidFill>
                  <a:srgbClr val="000000"/>
                </a:solidFill>
                <a:effectLst/>
                <a:latin typeface="Times New Roman" panose="02020603050405020304" pitchFamily="18" charset="0"/>
                <a:ea typeface="Times New Roman" panose="02020603050405020304" pitchFamily="18" charset="0"/>
              </a:rPr>
              <a:t>193 sayılı Kanunun mükerrer 20/A maddesi ile 1/1/2021 tarihinden itibaren kazançları basit usulde tespit olunan mükelleflerin bu kazançları gelir vergisinden istisna edilmiştir. Dolayısıyla bu mükelleflerin istisna edilmiş kazançları nedeniyle 2021 ve 2022 takvim yıllarına ilişkin matrah artırımında bulunmaları söz konusu değildir. Ancak bu kapsamdaki mükellefler, istemeleri halinde söz konusu yıllara ilişkin ticari kazanç yönünden de matrah artırımında bulunabileceklerdir. Bu takdirde işletme hesabı esasına göre defter tutanlar için belirlenen asgari matrahlar dikkate alınarak matrah artırımı yapılması gerekmektedir. </a:t>
            </a:r>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058773E4-AB56-40A6-A404-11FF6EB688EC}" type="slidenum">
              <a:rPr lang="tr-TR" smtClean="0"/>
              <a:t>36</a:t>
            </a:fld>
            <a:endParaRPr lang="tr-TR"/>
          </a:p>
        </p:txBody>
      </p:sp>
    </p:spTree>
    <p:extLst>
      <p:ext uri="{BB962C8B-B14F-4D97-AF65-F5344CB8AC3E}">
        <p14:creationId xmlns:p14="http://schemas.microsoft.com/office/powerpoint/2010/main" val="37741228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213 sayılı Kanunun 10 uncu maddesinin beşinci fıkrasına göre, </a:t>
            </a:r>
            <a:r>
              <a:rPr lang="tr-TR" sz="1200" b="1" u="sng" kern="1200" dirty="0">
                <a:solidFill>
                  <a:schemeClr val="tx1"/>
                </a:solidFill>
                <a:effectLst/>
                <a:latin typeface="+mn-lt"/>
                <a:ea typeface="+mn-ea"/>
                <a:cs typeface="+mn-cs"/>
              </a:rPr>
              <a:t>ticaret sicilinden silinmek suretiyle tüzel kişiliği sona eren</a:t>
            </a:r>
            <a:r>
              <a:rPr lang="tr-TR" sz="1200" kern="1200" dirty="0">
                <a:solidFill>
                  <a:schemeClr val="tx1"/>
                </a:solidFill>
                <a:effectLst/>
                <a:latin typeface="+mn-lt"/>
                <a:ea typeface="+mn-ea"/>
                <a:cs typeface="+mn-cs"/>
              </a:rPr>
              <a:t> </a:t>
            </a:r>
            <a:r>
              <a:rPr lang="tr-TR" sz="1200" b="1" kern="1200" dirty="0">
                <a:solidFill>
                  <a:schemeClr val="tx1"/>
                </a:solidFill>
                <a:effectLst/>
                <a:latin typeface="+mn-lt"/>
                <a:ea typeface="+mn-ea"/>
                <a:cs typeface="+mn-cs"/>
              </a:rPr>
              <a:t>kurumlar vergisi</a:t>
            </a:r>
            <a:r>
              <a:rPr lang="tr-TR" sz="1200" kern="1200" dirty="0">
                <a:solidFill>
                  <a:schemeClr val="tx1"/>
                </a:solidFill>
                <a:effectLst/>
                <a:latin typeface="+mn-lt"/>
                <a:ea typeface="+mn-ea"/>
                <a:cs typeface="+mn-cs"/>
              </a:rPr>
              <a:t> </a:t>
            </a:r>
            <a:r>
              <a:rPr lang="tr-TR" sz="1200" b="1" kern="1200" dirty="0">
                <a:solidFill>
                  <a:schemeClr val="tx1"/>
                </a:solidFill>
                <a:effectLst/>
                <a:latin typeface="+mn-lt"/>
                <a:ea typeface="+mn-ea"/>
                <a:cs typeface="+mn-cs"/>
              </a:rPr>
              <a:t>mükellefleri hakkında</a:t>
            </a:r>
            <a:r>
              <a:rPr lang="tr-TR" sz="1200" kern="1200" dirty="0">
                <a:solidFill>
                  <a:schemeClr val="tx1"/>
                </a:solidFill>
                <a:effectLst/>
                <a:latin typeface="+mn-lt"/>
                <a:ea typeface="+mn-ea"/>
                <a:cs typeface="+mn-cs"/>
              </a:rPr>
              <a:t> kesilecek vergi cezaları dâhil kurumlar vergisi, katma değer vergisi vb. her türlü vergi tarhiyatı,</a:t>
            </a:r>
          </a:p>
          <a:p>
            <a:r>
              <a:rPr lang="tr-TR" sz="1200" kern="1200" dirty="0">
                <a:solidFill>
                  <a:schemeClr val="tx1"/>
                </a:solidFill>
                <a:effectLst/>
                <a:latin typeface="+mn-lt"/>
                <a:ea typeface="+mn-ea"/>
                <a:cs typeface="+mn-cs"/>
              </a:rPr>
              <a:t> </a:t>
            </a:r>
          </a:p>
          <a:p>
            <a:r>
              <a:rPr lang="tr-TR" sz="1200" kern="1200" dirty="0">
                <a:solidFill>
                  <a:schemeClr val="tx1"/>
                </a:solidFill>
                <a:effectLst/>
                <a:latin typeface="+mn-lt"/>
                <a:ea typeface="+mn-ea"/>
                <a:cs typeface="+mn-cs"/>
              </a:rPr>
              <a:t>-</a:t>
            </a:r>
            <a:r>
              <a:rPr lang="tr-TR" sz="1200" b="1" u="sng" kern="1200" dirty="0">
                <a:solidFill>
                  <a:schemeClr val="tx1"/>
                </a:solidFill>
                <a:effectLst/>
                <a:latin typeface="+mn-lt"/>
                <a:ea typeface="+mn-ea"/>
                <a:cs typeface="+mn-cs"/>
              </a:rPr>
              <a:t>Tasfiye öncesi dönemler için</a:t>
            </a:r>
            <a:r>
              <a:rPr lang="tr-TR" sz="1200" kern="1200" dirty="0">
                <a:solidFill>
                  <a:schemeClr val="tx1"/>
                </a:solidFill>
                <a:effectLst/>
                <a:latin typeface="+mn-lt"/>
                <a:ea typeface="+mn-ea"/>
                <a:cs typeface="+mn-cs"/>
              </a:rPr>
              <a:t>, </a:t>
            </a:r>
            <a:r>
              <a:rPr lang="tr-TR" sz="1200" b="1" kern="1200" dirty="0" err="1">
                <a:solidFill>
                  <a:schemeClr val="tx1"/>
                </a:solidFill>
                <a:effectLst/>
                <a:latin typeface="+mn-lt"/>
                <a:ea typeface="+mn-ea"/>
                <a:cs typeface="+mn-cs"/>
              </a:rPr>
              <a:t>müteselsilen</a:t>
            </a:r>
            <a:r>
              <a:rPr lang="tr-TR" sz="1200" kern="1200" dirty="0">
                <a:solidFill>
                  <a:schemeClr val="tx1"/>
                </a:solidFill>
                <a:effectLst/>
                <a:latin typeface="+mn-lt"/>
                <a:ea typeface="+mn-ea"/>
                <a:cs typeface="+mn-cs"/>
              </a:rPr>
              <a:t> sorumlu olmak üzere </a:t>
            </a:r>
            <a:r>
              <a:rPr lang="tr-TR" sz="1200" b="1" kern="1200" dirty="0">
                <a:solidFill>
                  <a:schemeClr val="tx1"/>
                </a:solidFill>
                <a:effectLst/>
                <a:latin typeface="+mn-lt"/>
                <a:ea typeface="+mn-ea"/>
                <a:cs typeface="+mn-cs"/>
              </a:rPr>
              <a:t>kanuni temsilcilerden herhangi biri</a:t>
            </a:r>
            <a:r>
              <a:rPr lang="tr-TR" sz="1200" kern="1200" dirty="0">
                <a:solidFill>
                  <a:schemeClr val="tx1"/>
                </a:solidFill>
                <a:effectLst/>
                <a:latin typeface="+mn-lt"/>
                <a:ea typeface="+mn-ea"/>
                <a:cs typeface="+mn-cs"/>
              </a:rPr>
              <a:t> adına,</a:t>
            </a:r>
          </a:p>
          <a:p>
            <a:r>
              <a:rPr lang="tr-TR" sz="1200" kern="1200" dirty="0">
                <a:solidFill>
                  <a:schemeClr val="tx1"/>
                </a:solidFill>
                <a:effectLst/>
                <a:latin typeface="+mn-lt"/>
                <a:ea typeface="+mn-ea"/>
                <a:cs typeface="+mn-cs"/>
              </a:rPr>
              <a:t>-</a:t>
            </a:r>
            <a:r>
              <a:rPr lang="tr-TR" sz="1200" b="1" u="sng" kern="1200" dirty="0">
                <a:solidFill>
                  <a:schemeClr val="tx1"/>
                </a:solidFill>
                <a:effectLst/>
                <a:latin typeface="+mn-lt"/>
                <a:ea typeface="+mn-ea"/>
                <a:cs typeface="+mn-cs"/>
              </a:rPr>
              <a:t>Tasfiye dönemleri için</a:t>
            </a:r>
            <a:r>
              <a:rPr lang="tr-TR" sz="1200" kern="1200" dirty="0">
                <a:solidFill>
                  <a:schemeClr val="tx1"/>
                </a:solidFill>
                <a:effectLst/>
                <a:latin typeface="+mn-lt"/>
                <a:ea typeface="+mn-ea"/>
                <a:cs typeface="+mn-cs"/>
              </a:rPr>
              <a:t>, </a:t>
            </a:r>
            <a:r>
              <a:rPr lang="tr-TR" sz="1200" b="1" kern="1200" dirty="0">
                <a:solidFill>
                  <a:schemeClr val="tx1"/>
                </a:solidFill>
                <a:effectLst/>
                <a:latin typeface="+mn-lt"/>
                <a:ea typeface="+mn-ea"/>
                <a:cs typeface="+mn-cs"/>
              </a:rPr>
              <a:t>tasfiye memuru</a:t>
            </a:r>
            <a:r>
              <a:rPr lang="tr-TR" sz="1200" kern="1200" dirty="0">
                <a:solidFill>
                  <a:schemeClr val="tx1"/>
                </a:solidFill>
                <a:effectLst/>
                <a:latin typeface="+mn-lt"/>
                <a:ea typeface="+mn-ea"/>
                <a:cs typeface="+mn-cs"/>
              </a:rPr>
              <a:t> </a:t>
            </a:r>
            <a:r>
              <a:rPr lang="tr-TR" sz="1200" b="1" u="sng" kern="1200" dirty="0">
                <a:solidFill>
                  <a:schemeClr val="tx1"/>
                </a:solidFill>
                <a:effectLst/>
                <a:latin typeface="+mn-lt"/>
                <a:ea typeface="+mn-ea"/>
                <a:cs typeface="+mn-cs"/>
              </a:rPr>
              <a:t>veya</a:t>
            </a:r>
            <a:r>
              <a:rPr lang="tr-TR" sz="1200" kern="1200" dirty="0">
                <a:solidFill>
                  <a:schemeClr val="tx1"/>
                </a:solidFill>
                <a:effectLst/>
                <a:latin typeface="+mn-lt"/>
                <a:ea typeface="+mn-ea"/>
                <a:cs typeface="+mn-cs"/>
              </a:rPr>
              <a:t> birden fazla tasfiye memuru varsa </a:t>
            </a:r>
            <a:r>
              <a:rPr lang="tr-TR" sz="1200" b="1" kern="1200" dirty="0" err="1">
                <a:solidFill>
                  <a:schemeClr val="tx1"/>
                </a:solidFill>
                <a:effectLst/>
                <a:latin typeface="+mn-lt"/>
                <a:ea typeface="+mn-ea"/>
                <a:cs typeface="+mn-cs"/>
              </a:rPr>
              <a:t>müteselsilen</a:t>
            </a:r>
            <a:r>
              <a:rPr lang="tr-TR" sz="1200" kern="1200" dirty="0">
                <a:solidFill>
                  <a:schemeClr val="tx1"/>
                </a:solidFill>
                <a:effectLst/>
                <a:latin typeface="+mn-lt"/>
                <a:ea typeface="+mn-ea"/>
                <a:cs typeface="+mn-cs"/>
              </a:rPr>
              <a:t> sorumlu olmak üzere </a:t>
            </a:r>
            <a:r>
              <a:rPr lang="tr-TR" sz="1200" b="1" u="sng" kern="1200" dirty="0">
                <a:solidFill>
                  <a:schemeClr val="tx1"/>
                </a:solidFill>
                <a:effectLst/>
                <a:latin typeface="+mn-lt"/>
                <a:ea typeface="+mn-ea"/>
                <a:cs typeface="+mn-cs"/>
              </a:rPr>
              <a:t>bunlardan herhangi biri adına</a:t>
            </a:r>
            <a:endParaRPr lang="tr-TR"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 </a:t>
            </a:r>
          </a:p>
          <a:p>
            <a:r>
              <a:rPr lang="tr-TR" sz="1200" kern="1200" dirty="0">
                <a:solidFill>
                  <a:schemeClr val="tx1"/>
                </a:solidFill>
                <a:effectLst/>
                <a:latin typeface="+mn-lt"/>
                <a:ea typeface="+mn-ea"/>
                <a:cs typeface="+mn-cs"/>
              </a:rPr>
              <a:t>yapılmaktadır.</a:t>
            </a:r>
          </a:p>
          <a:p>
            <a:endParaRPr lang="tr-TR" sz="120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37</a:t>
            </a:fld>
            <a:endParaRPr lang="tr-TR"/>
          </a:p>
        </p:txBody>
      </p:sp>
    </p:spTree>
    <p:extLst>
      <p:ext uri="{BB962C8B-B14F-4D97-AF65-F5344CB8AC3E}">
        <p14:creationId xmlns:p14="http://schemas.microsoft.com/office/powerpoint/2010/main" val="22123730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38</a:t>
            </a:fld>
            <a:endParaRPr lang="tr-TR"/>
          </a:p>
        </p:txBody>
      </p:sp>
    </p:spTree>
    <p:extLst>
      <p:ext uri="{BB962C8B-B14F-4D97-AF65-F5344CB8AC3E}">
        <p14:creationId xmlns:p14="http://schemas.microsoft.com/office/powerpoint/2010/main" val="22250832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193 sayılı Kanunun </a:t>
            </a:r>
            <a:r>
              <a:rPr lang="tr-TR" sz="1200" b="1" kern="1200" dirty="0">
                <a:solidFill>
                  <a:schemeClr val="tx1"/>
                </a:solidFill>
                <a:effectLst/>
                <a:latin typeface="+mn-lt"/>
                <a:ea typeface="+mn-ea"/>
                <a:cs typeface="+mn-cs"/>
              </a:rPr>
              <a:t>geçici 61 inci maddesinde</a:t>
            </a:r>
            <a:r>
              <a:rPr lang="tr-TR" sz="1200" kern="1200" dirty="0">
                <a:solidFill>
                  <a:schemeClr val="tx1"/>
                </a:solidFill>
                <a:effectLst/>
                <a:latin typeface="+mn-lt"/>
                <a:ea typeface="+mn-ea"/>
                <a:cs typeface="+mn-cs"/>
              </a:rPr>
              <a:t>, </a:t>
            </a:r>
            <a:r>
              <a:rPr lang="tr-TR" sz="1200" b="1" u="sng" kern="1200" dirty="0">
                <a:solidFill>
                  <a:schemeClr val="tx1"/>
                </a:solidFill>
                <a:effectLst/>
                <a:latin typeface="+mn-lt"/>
                <a:ea typeface="+mn-ea"/>
                <a:cs typeface="+mn-cs"/>
              </a:rPr>
              <a:t>24/4/2003 tarihinden</a:t>
            </a:r>
            <a:r>
              <a:rPr lang="tr-TR" sz="1200" kern="1200" dirty="0">
                <a:solidFill>
                  <a:schemeClr val="tx1"/>
                </a:solidFill>
                <a:effectLst/>
                <a:latin typeface="+mn-lt"/>
                <a:ea typeface="+mn-ea"/>
                <a:cs typeface="+mn-cs"/>
              </a:rPr>
              <a:t> </a:t>
            </a:r>
            <a:r>
              <a:rPr lang="tr-TR" sz="1200" b="1" kern="1200" dirty="0">
                <a:solidFill>
                  <a:schemeClr val="tx1"/>
                </a:solidFill>
                <a:effectLst/>
                <a:latin typeface="+mn-lt"/>
                <a:ea typeface="+mn-ea"/>
                <a:cs typeface="+mn-cs"/>
              </a:rPr>
              <a:t>önce yapılan</a:t>
            </a:r>
            <a:r>
              <a:rPr lang="tr-TR" sz="1200" kern="1200" dirty="0">
                <a:solidFill>
                  <a:schemeClr val="tx1"/>
                </a:solidFill>
                <a:effectLst/>
                <a:latin typeface="+mn-lt"/>
                <a:ea typeface="+mn-ea"/>
                <a:cs typeface="+mn-cs"/>
              </a:rPr>
              <a:t> müracaatlara istinaden düzenlenen yatırım teşvik belgeleri kapsamındaki yatırımlarla ilgili yatırım harcamalarına, yatırım indirimi uygulamasına ilişkin olarak 193 sayılı Kanunun </a:t>
            </a:r>
            <a:r>
              <a:rPr lang="tr-TR" sz="1200" b="1" kern="1200" dirty="0">
                <a:solidFill>
                  <a:schemeClr val="tx1"/>
                </a:solidFill>
                <a:effectLst/>
                <a:latin typeface="+mn-lt"/>
                <a:ea typeface="+mn-ea"/>
                <a:cs typeface="+mn-cs"/>
              </a:rPr>
              <a:t>bu tarihten önce yürürlükte bulunan</a:t>
            </a:r>
            <a:r>
              <a:rPr lang="tr-TR" sz="1200" kern="1200" dirty="0">
                <a:solidFill>
                  <a:schemeClr val="tx1"/>
                </a:solidFill>
                <a:effectLst/>
                <a:latin typeface="+mn-lt"/>
                <a:ea typeface="+mn-ea"/>
                <a:cs typeface="+mn-cs"/>
              </a:rPr>
              <a:t> hükümlerinin uygulanacağı, bu şekilde </a:t>
            </a:r>
            <a:r>
              <a:rPr lang="tr-TR" sz="1200" b="1" u="sng" kern="1200" dirty="0">
                <a:solidFill>
                  <a:schemeClr val="tx1"/>
                </a:solidFill>
                <a:effectLst/>
                <a:latin typeface="+mn-lt"/>
                <a:ea typeface="+mn-ea"/>
                <a:cs typeface="+mn-cs"/>
              </a:rPr>
              <a:t>yatırım indirimi istisnasından yararlanan kazançlar(1)</a:t>
            </a:r>
            <a:r>
              <a:rPr lang="tr-TR" sz="1200" kern="1200" dirty="0">
                <a:solidFill>
                  <a:schemeClr val="tx1"/>
                </a:solidFill>
                <a:effectLst/>
                <a:latin typeface="+mn-lt"/>
                <a:ea typeface="+mn-ea"/>
                <a:cs typeface="+mn-cs"/>
              </a:rPr>
              <a:t> ile </a:t>
            </a:r>
            <a:r>
              <a:rPr lang="tr-TR" sz="1200" b="1" kern="1200" dirty="0">
                <a:solidFill>
                  <a:schemeClr val="tx1"/>
                </a:solidFill>
                <a:effectLst/>
                <a:latin typeface="+mn-lt"/>
                <a:ea typeface="+mn-ea"/>
                <a:cs typeface="+mn-cs"/>
              </a:rPr>
              <a:t>anılan tarihten önce gerçekleşen</a:t>
            </a:r>
            <a:r>
              <a:rPr lang="tr-TR" sz="1200" kern="1200" dirty="0">
                <a:solidFill>
                  <a:schemeClr val="tx1"/>
                </a:solidFill>
                <a:effectLst/>
                <a:latin typeface="+mn-lt"/>
                <a:ea typeface="+mn-ea"/>
                <a:cs typeface="+mn-cs"/>
              </a:rPr>
              <a:t> yatırımlar üzerinden hesaplanan ve kazancın yetersiz olması nedeniyle </a:t>
            </a:r>
            <a:r>
              <a:rPr lang="tr-TR" sz="1200" b="1" u="sng" kern="1200" dirty="0">
                <a:solidFill>
                  <a:schemeClr val="tx1"/>
                </a:solidFill>
                <a:effectLst/>
                <a:latin typeface="+mn-lt"/>
                <a:ea typeface="+mn-ea"/>
                <a:cs typeface="+mn-cs"/>
              </a:rPr>
              <a:t>sonraki dönemlere devreden</a:t>
            </a:r>
            <a:r>
              <a:rPr lang="tr-TR" sz="1200" kern="1200" dirty="0">
                <a:solidFill>
                  <a:schemeClr val="tx1"/>
                </a:solidFill>
                <a:effectLst/>
                <a:latin typeface="+mn-lt"/>
                <a:ea typeface="+mn-ea"/>
                <a:cs typeface="+mn-cs"/>
              </a:rPr>
              <a:t> yatırım indiriminden yararlanan kazançlar üzerinden </a:t>
            </a:r>
            <a:r>
              <a:rPr lang="tr-TR" sz="1200" b="1" kern="1200" dirty="0">
                <a:solidFill>
                  <a:schemeClr val="tx1"/>
                </a:solidFill>
                <a:effectLst/>
                <a:latin typeface="+mn-lt"/>
                <a:ea typeface="+mn-ea"/>
                <a:cs typeface="+mn-cs"/>
              </a:rPr>
              <a:t>dağıtılsın, dağıtılmasın %19,8 oranında gelir vergisi </a:t>
            </a:r>
            <a:r>
              <a:rPr lang="tr-TR" sz="1200" b="1" kern="1200" dirty="0" err="1">
                <a:solidFill>
                  <a:schemeClr val="tx1"/>
                </a:solidFill>
                <a:effectLst/>
                <a:latin typeface="+mn-lt"/>
                <a:ea typeface="+mn-ea"/>
                <a:cs typeface="+mn-cs"/>
              </a:rPr>
              <a:t>tevkifatı</a:t>
            </a:r>
            <a:r>
              <a:rPr lang="tr-TR" sz="1200" kern="1200" dirty="0">
                <a:solidFill>
                  <a:schemeClr val="tx1"/>
                </a:solidFill>
                <a:effectLst/>
                <a:latin typeface="+mn-lt"/>
                <a:ea typeface="+mn-ea"/>
                <a:cs typeface="+mn-cs"/>
              </a:rPr>
              <a:t> yapılacağı hükmü yer almaktadır.</a:t>
            </a:r>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39</a:t>
            </a:fld>
            <a:endParaRPr lang="tr-TR"/>
          </a:p>
        </p:txBody>
      </p:sp>
    </p:spTree>
    <p:extLst>
      <p:ext uri="{BB962C8B-B14F-4D97-AF65-F5344CB8AC3E}">
        <p14:creationId xmlns:p14="http://schemas.microsoft.com/office/powerpoint/2010/main" val="1242440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BC80B92-311F-41B5-BA4E-732E8A3340DC}" type="slidenum">
              <a:rPr lang="tr-TR" smtClean="0">
                <a:solidFill>
                  <a:prstClr val="black"/>
                </a:solidFill>
              </a:rPr>
              <a:pPr/>
              <a:t>4</a:t>
            </a:fld>
            <a:endParaRPr lang="tr-TR">
              <a:solidFill>
                <a:prstClr val="black"/>
              </a:solidFill>
            </a:endParaRPr>
          </a:p>
        </p:txBody>
      </p:sp>
    </p:spTree>
    <p:extLst>
      <p:ext uri="{BB962C8B-B14F-4D97-AF65-F5344CB8AC3E}">
        <p14:creationId xmlns:p14="http://schemas.microsoft.com/office/powerpoint/2010/main" val="9772810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2800" b="1" dirty="0">
                <a:solidFill>
                  <a:srgbClr val="C00000"/>
                </a:solidFill>
                <a:latin typeface="Calibri" panose="020F0502020204030204" pitchFamily="34" charset="0"/>
                <a:ea typeface="Times New Roman" panose="02020603050405020304" pitchFamily="18" charset="0"/>
              </a:rPr>
              <a:t>Kendilerine özel hesap dönemi tayin edilen</a:t>
            </a:r>
            <a:r>
              <a:rPr lang="tr-TR" sz="2800" dirty="0">
                <a:solidFill>
                  <a:srgbClr val="C00000"/>
                </a:solidFill>
                <a:latin typeface="Calibri" panose="020F0502020204030204" pitchFamily="34" charset="0"/>
                <a:ea typeface="Times New Roman" panose="02020603050405020304" pitchFamily="18" charset="0"/>
              </a:rPr>
              <a:t> </a:t>
            </a:r>
            <a:r>
              <a:rPr lang="tr-TR" sz="2800" dirty="0">
                <a:latin typeface="Calibri" panose="020F0502020204030204" pitchFamily="34" charset="0"/>
                <a:ea typeface="Times New Roman" panose="02020603050405020304" pitchFamily="18" charset="0"/>
              </a:rPr>
              <a:t>kurumlar vergisi mükelleflerinden, </a:t>
            </a:r>
            <a:r>
              <a:rPr lang="tr-TR" sz="2800" b="1" u="sng" dirty="0">
                <a:latin typeface="Calibri" panose="020F0502020204030204" pitchFamily="34" charset="0"/>
                <a:ea typeface="Times New Roman" panose="02020603050405020304" pitchFamily="18" charset="0"/>
              </a:rPr>
              <a:t>hesap dönemleri 2023 yılı içinde sona eren</a:t>
            </a:r>
            <a:r>
              <a:rPr lang="tr-TR" sz="2800" dirty="0">
                <a:latin typeface="Calibri" panose="020F0502020204030204" pitchFamily="34" charset="0"/>
                <a:ea typeface="Times New Roman" panose="02020603050405020304" pitchFamily="18" charset="0"/>
              </a:rPr>
              <a:t> </a:t>
            </a:r>
            <a:r>
              <a:rPr lang="tr-TR" sz="2800" b="1" dirty="0">
                <a:solidFill>
                  <a:srgbClr val="C00000"/>
                </a:solidFill>
                <a:latin typeface="Calibri" panose="020F0502020204030204" pitchFamily="34" charset="0"/>
                <a:ea typeface="Times New Roman" panose="02020603050405020304" pitchFamily="18" charset="0"/>
              </a:rPr>
              <a:t>ve</a:t>
            </a:r>
            <a:r>
              <a:rPr lang="tr-TR" sz="2800" dirty="0">
                <a:solidFill>
                  <a:srgbClr val="C00000"/>
                </a:solidFill>
                <a:latin typeface="Calibri" panose="020F0502020204030204" pitchFamily="34" charset="0"/>
                <a:ea typeface="Times New Roman" panose="02020603050405020304" pitchFamily="18" charset="0"/>
              </a:rPr>
              <a:t> </a:t>
            </a:r>
            <a:r>
              <a:rPr lang="tr-TR" sz="2800" b="1" u="sng" dirty="0">
                <a:latin typeface="Calibri" panose="020F0502020204030204" pitchFamily="34" charset="0"/>
                <a:ea typeface="Times New Roman" panose="02020603050405020304" pitchFamily="18" charset="0"/>
              </a:rPr>
              <a:t>matrah artırımından önce</a:t>
            </a:r>
            <a:r>
              <a:rPr lang="tr-TR" sz="2800" b="1" dirty="0">
                <a:latin typeface="Calibri" panose="020F0502020204030204" pitchFamily="34" charset="0"/>
                <a:ea typeface="Times New Roman" panose="02020603050405020304" pitchFamily="18" charset="0"/>
              </a:rPr>
              <a:t> </a:t>
            </a:r>
            <a:r>
              <a:rPr lang="tr-TR" sz="2800" dirty="0">
                <a:latin typeface="Calibri" panose="020F0502020204030204" pitchFamily="34" charset="0"/>
                <a:ea typeface="Times New Roman" panose="02020603050405020304" pitchFamily="18" charset="0"/>
              </a:rPr>
              <a:t>kurumlar vergisi </a:t>
            </a:r>
            <a:r>
              <a:rPr lang="tr-TR" sz="2800" b="1" u="sng" dirty="0">
                <a:latin typeface="Calibri" panose="020F0502020204030204" pitchFamily="34" charset="0"/>
                <a:ea typeface="Times New Roman" panose="02020603050405020304" pitchFamily="18" charset="0"/>
              </a:rPr>
              <a:t>beyannamelerini vermiş olanlar</a:t>
            </a:r>
            <a:r>
              <a:rPr lang="tr-TR" sz="2800" dirty="0">
                <a:latin typeface="Calibri" panose="020F0502020204030204" pitchFamily="34" charset="0"/>
                <a:ea typeface="Times New Roman" panose="02020603050405020304" pitchFamily="18" charset="0"/>
              </a:rPr>
              <a:t> da aynı şekilde işlem tesis edeceklerdir.</a:t>
            </a:r>
            <a:endParaRPr lang="tr-TR" sz="1800" b="0" i="0" u="none" strike="noStrike" dirty="0">
              <a:solidFill>
                <a:srgbClr val="000000"/>
              </a:solidFill>
              <a:effectLst/>
              <a:latin typeface="Times New Roman" panose="02020603050405020304" pitchFamily="18" charset="0"/>
            </a:endParaRPr>
          </a:p>
          <a:p>
            <a:endParaRPr lang="tr-TR" sz="1800" b="0" i="0" u="none" strike="noStrike" dirty="0">
              <a:solidFill>
                <a:srgbClr val="000000"/>
              </a:solidFill>
              <a:effectLst/>
              <a:latin typeface="Times New Roman" panose="02020603050405020304" pitchFamily="18" charset="0"/>
            </a:endParaRPr>
          </a:p>
          <a:p>
            <a:r>
              <a:rPr lang="en-GB" sz="1800" b="0" i="0" u="none" strike="noStrike" dirty="0" err="1">
                <a:solidFill>
                  <a:srgbClr val="000000"/>
                </a:solidFill>
                <a:effectLst/>
                <a:latin typeface="Times New Roman" panose="02020603050405020304" pitchFamily="18" charset="0"/>
              </a:rPr>
              <a:t>Gelir</a:t>
            </a:r>
            <a:r>
              <a:rPr lang="en-GB" sz="1800" b="0" i="0" u="none" strike="noStrike" dirty="0">
                <a:solidFill>
                  <a:srgbClr val="000000"/>
                </a:solidFill>
                <a:effectLst/>
                <a:latin typeface="Times New Roman" panose="02020603050405020304" pitchFamily="18" charset="0"/>
              </a:rPr>
              <a:t> </a:t>
            </a:r>
            <a:r>
              <a:rPr lang="en-GB" sz="1800" b="0" i="0" u="none" strike="noStrike" dirty="0" err="1">
                <a:solidFill>
                  <a:srgbClr val="000000"/>
                </a:solidFill>
                <a:effectLst/>
                <a:latin typeface="Times New Roman" panose="02020603050405020304" pitchFamily="18" charset="0"/>
              </a:rPr>
              <a:t>ve</a:t>
            </a:r>
            <a:r>
              <a:rPr lang="en-GB" sz="1800" b="0" i="0" u="none" strike="noStrike" dirty="0">
                <a:solidFill>
                  <a:srgbClr val="000000"/>
                </a:solidFill>
                <a:effectLst/>
                <a:latin typeface="Times New Roman" panose="02020603050405020304" pitchFamily="18" charset="0"/>
              </a:rPr>
              <a:t> </a:t>
            </a:r>
            <a:r>
              <a:rPr lang="en-GB" sz="1800" b="0" i="0" u="none" strike="noStrike" dirty="0" err="1">
                <a:solidFill>
                  <a:srgbClr val="000000"/>
                </a:solidFill>
                <a:effectLst/>
                <a:latin typeface="Times New Roman" panose="02020603050405020304" pitchFamily="18" charset="0"/>
              </a:rPr>
              <a:t>kurumlar</a:t>
            </a:r>
            <a:r>
              <a:rPr lang="en-GB" sz="1800" b="0" i="0" u="none" strike="noStrike" dirty="0">
                <a:solidFill>
                  <a:srgbClr val="000000"/>
                </a:solidFill>
                <a:effectLst/>
                <a:latin typeface="Times New Roman" panose="02020603050405020304" pitchFamily="18" charset="0"/>
              </a:rPr>
              <a:t> </a:t>
            </a:r>
            <a:r>
              <a:rPr lang="en-GB" sz="1800" b="0" i="0" u="none" strike="noStrike" dirty="0" err="1">
                <a:solidFill>
                  <a:srgbClr val="000000"/>
                </a:solidFill>
                <a:effectLst/>
                <a:latin typeface="Times New Roman" panose="02020603050405020304" pitchFamily="18" charset="0"/>
              </a:rPr>
              <a:t>vergisi</a:t>
            </a:r>
            <a:r>
              <a:rPr lang="en-GB" sz="1800" b="0" i="0" u="none" strike="noStrike" dirty="0">
                <a:solidFill>
                  <a:srgbClr val="000000"/>
                </a:solidFill>
                <a:effectLst/>
                <a:latin typeface="Times New Roman" panose="02020603050405020304" pitchFamily="18" charset="0"/>
              </a:rPr>
              <a:t> </a:t>
            </a:r>
            <a:r>
              <a:rPr lang="en-GB" sz="1800" b="0" i="0" u="none" strike="noStrike" dirty="0" err="1">
                <a:solidFill>
                  <a:srgbClr val="000000"/>
                </a:solidFill>
                <a:effectLst/>
                <a:latin typeface="Times New Roman" panose="02020603050405020304" pitchFamily="18" charset="0"/>
              </a:rPr>
              <a:t>mükelleflerinin</a:t>
            </a:r>
            <a:r>
              <a:rPr lang="en-GB" sz="1800" b="0" i="0" u="none" strike="noStrike" dirty="0">
                <a:solidFill>
                  <a:srgbClr val="000000"/>
                </a:solidFill>
                <a:effectLst/>
                <a:latin typeface="Times New Roman" panose="02020603050405020304" pitchFamily="18" charset="0"/>
              </a:rPr>
              <a:t> </a:t>
            </a:r>
            <a:r>
              <a:rPr lang="en-GB" sz="1800" b="0" i="0" u="none" strike="sngStrike" dirty="0" err="1">
                <a:solidFill>
                  <a:srgbClr val="FF0000"/>
                </a:solidFill>
                <a:effectLst/>
                <a:latin typeface="Times New Roman" panose="02020603050405020304" pitchFamily="18" charset="0"/>
              </a:rPr>
              <a:t>bu</a:t>
            </a:r>
            <a:r>
              <a:rPr lang="en-GB" sz="1800" b="0" i="0" u="none" strike="sngStrike" dirty="0">
                <a:solidFill>
                  <a:srgbClr val="FF0000"/>
                </a:solidFill>
                <a:effectLst/>
                <a:latin typeface="Times New Roman" panose="02020603050405020304" pitchFamily="18" charset="0"/>
              </a:rPr>
              <a:t> </a:t>
            </a:r>
            <a:r>
              <a:rPr lang="en-GB" sz="1800" b="0" i="0" u="none" strike="sngStrike" dirty="0" err="1">
                <a:solidFill>
                  <a:srgbClr val="FF0000"/>
                </a:solidFill>
                <a:effectLst/>
                <a:latin typeface="Times New Roman" panose="02020603050405020304" pitchFamily="18" charset="0"/>
              </a:rPr>
              <a:t>fıkra</a:t>
            </a:r>
            <a:r>
              <a:rPr lang="en-GB" sz="1800" b="0" i="0" u="none" strike="sngStrike" dirty="0">
                <a:solidFill>
                  <a:srgbClr val="FF0000"/>
                </a:solidFill>
                <a:effectLst/>
                <a:latin typeface="Times New Roman" panose="02020603050405020304" pitchFamily="18" charset="0"/>
              </a:rPr>
              <a:t> </a:t>
            </a:r>
            <a:r>
              <a:rPr lang="en-GB" sz="1800" b="0" i="0" u="none" strike="sngStrike" dirty="0" err="1">
                <a:solidFill>
                  <a:srgbClr val="FF0000"/>
                </a:solidFill>
                <a:effectLst/>
                <a:latin typeface="Times New Roman" panose="02020603050405020304" pitchFamily="18" charset="0"/>
              </a:rPr>
              <a:t>hükmünden</a:t>
            </a:r>
            <a:r>
              <a:rPr lang="en-GB" sz="1800" b="0" i="0" u="none" strike="sngStrike" dirty="0">
                <a:solidFill>
                  <a:srgbClr val="FF0000"/>
                </a:solidFill>
                <a:effectLst/>
                <a:latin typeface="Times New Roman" panose="02020603050405020304" pitchFamily="18" charset="0"/>
              </a:rPr>
              <a:t> </a:t>
            </a:r>
            <a:r>
              <a:rPr lang="en-GB" sz="1800" b="0" i="0" u="none" strike="sngStrike" dirty="0" err="1">
                <a:solidFill>
                  <a:srgbClr val="FF0000"/>
                </a:solidFill>
                <a:effectLst/>
                <a:latin typeface="Times New Roman" panose="02020603050405020304" pitchFamily="18" charset="0"/>
              </a:rPr>
              <a:t>yararlanarak</a:t>
            </a:r>
            <a:r>
              <a:rPr lang="en-GB" sz="1800" b="0" i="0" u="none" strike="sngStrike" dirty="0">
                <a:solidFill>
                  <a:srgbClr val="FF0000"/>
                </a:solidFill>
                <a:effectLst/>
                <a:latin typeface="Times New Roman" panose="02020603050405020304" pitchFamily="18" charset="0"/>
              </a:rPr>
              <a:t> </a:t>
            </a:r>
            <a:r>
              <a:rPr lang="en-GB" sz="1800" b="0" i="0" u="none" strike="sngStrike" dirty="0" err="1">
                <a:solidFill>
                  <a:srgbClr val="FF0000"/>
                </a:solidFill>
                <a:effectLst/>
                <a:latin typeface="Times New Roman" panose="02020603050405020304" pitchFamily="18" charset="0"/>
              </a:rPr>
              <a:t>beyan</a:t>
            </a:r>
            <a:r>
              <a:rPr lang="en-GB" sz="1800" b="0" i="0" u="none" strike="sngStrike" dirty="0">
                <a:solidFill>
                  <a:srgbClr val="FF0000"/>
                </a:solidFill>
                <a:effectLst/>
                <a:latin typeface="Times New Roman" panose="02020603050405020304" pitchFamily="18" charset="0"/>
              </a:rPr>
              <a:t> </a:t>
            </a:r>
            <a:r>
              <a:rPr lang="en-GB" sz="1800" b="0" i="0" u="none" strike="sngStrike" dirty="0" err="1">
                <a:solidFill>
                  <a:srgbClr val="FF0000"/>
                </a:solidFill>
                <a:effectLst/>
                <a:latin typeface="Times New Roman" panose="02020603050405020304" pitchFamily="18" charset="0"/>
              </a:rPr>
              <a:t>ettikleri</a:t>
            </a:r>
            <a:r>
              <a:rPr lang="en-GB" sz="1800" b="0" i="0" u="none" strike="sngStrike" dirty="0">
                <a:solidFill>
                  <a:srgbClr val="FF0000"/>
                </a:solidFill>
                <a:effectLst/>
                <a:latin typeface="Times New Roman" panose="02020603050405020304" pitchFamily="18" charset="0"/>
              </a:rPr>
              <a:t> </a:t>
            </a:r>
            <a:r>
              <a:rPr lang="en-GB" sz="1800" b="0" i="0" u="none" strike="sngStrike" dirty="0" err="1">
                <a:solidFill>
                  <a:srgbClr val="FF0000"/>
                </a:solidFill>
                <a:effectLst/>
                <a:latin typeface="Times New Roman" panose="02020603050405020304" pitchFamily="18" charset="0"/>
              </a:rPr>
              <a:t>matrahları</a:t>
            </a:r>
            <a:r>
              <a:rPr lang="en-GB" sz="1800" b="0" i="0" u="none" strike="sngStrike" dirty="0">
                <a:solidFill>
                  <a:srgbClr val="FF0000"/>
                </a:solidFill>
                <a:effectLst/>
                <a:latin typeface="Times New Roman" panose="02020603050405020304" pitchFamily="18" charset="0"/>
              </a:rPr>
              <a:t> </a:t>
            </a:r>
            <a:r>
              <a:rPr lang="en-GB" sz="1800" b="0" i="0" u="none" strike="sngStrike" dirty="0" err="1">
                <a:solidFill>
                  <a:srgbClr val="FF0000"/>
                </a:solidFill>
                <a:effectLst/>
                <a:latin typeface="Times New Roman" panose="02020603050405020304" pitchFamily="18" charset="0"/>
              </a:rPr>
              <a:t>artırmaları</a:t>
            </a:r>
            <a:r>
              <a:rPr lang="en-GB" sz="1800" b="0" i="0" u="none" strike="sngStrike" dirty="0">
                <a:solidFill>
                  <a:srgbClr val="FF0000"/>
                </a:solidFill>
                <a:effectLst/>
                <a:latin typeface="Times New Roman" panose="02020603050405020304" pitchFamily="18" charset="0"/>
              </a:rPr>
              <a:t> </a:t>
            </a:r>
            <a:r>
              <a:rPr lang="en-GB" sz="1800" b="0" i="0" u="none" strike="sngStrike" dirty="0" err="1">
                <a:solidFill>
                  <a:srgbClr val="FF0000"/>
                </a:solidFill>
                <a:effectLst/>
                <a:latin typeface="Times New Roman" panose="02020603050405020304" pitchFamily="18" charset="0"/>
              </a:rPr>
              <a:t>hâlinde</a:t>
            </a:r>
            <a:r>
              <a:rPr lang="en-GB" sz="1800" b="0" i="0" u="none" strike="sngStrike" dirty="0">
                <a:solidFill>
                  <a:srgbClr val="FF0000"/>
                </a:solidFill>
                <a:effectLst/>
                <a:latin typeface="Times New Roman" panose="02020603050405020304" pitchFamily="18" charset="0"/>
              </a:rPr>
              <a:t>, </a:t>
            </a:r>
            <a:r>
              <a:rPr lang="en-GB" sz="1800" b="0" i="0" u="none" strike="sngStrike" dirty="0" err="1">
                <a:solidFill>
                  <a:srgbClr val="FF0000"/>
                </a:solidFill>
                <a:effectLst/>
                <a:latin typeface="Times New Roman" panose="02020603050405020304" pitchFamily="18" charset="0"/>
              </a:rPr>
              <a:t>daha</a:t>
            </a:r>
            <a:r>
              <a:rPr lang="en-GB" sz="1800" b="0" i="0" u="none" strike="sngStrike" dirty="0">
                <a:solidFill>
                  <a:srgbClr val="FF0000"/>
                </a:solidFill>
                <a:effectLst/>
                <a:latin typeface="Times New Roman" panose="02020603050405020304" pitchFamily="18" charset="0"/>
              </a:rPr>
              <a:t> </a:t>
            </a:r>
            <a:r>
              <a:rPr lang="en-GB" sz="1800" b="0" i="0" u="none" strike="sngStrike" dirty="0" err="1">
                <a:solidFill>
                  <a:srgbClr val="FF0000"/>
                </a:solidFill>
                <a:effectLst/>
                <a:latin typeface="Times New Roman" panose="02020603050405020304" pitchFamily="18" charset="0"/>
              </a:rPr>
              <a:t>önce</a:t>
            </a:r>
            <a:r>
              <a:rPr lang="en-GB" sz="1800" b="0" i="0" u="none" strike="sngStrike" dirty="0">
                <a:solidFill>
                  <a:srgbClr val="FF0000"/>
                </a:solidFill>
                <a:effectLst/>
                <a:latin typeface="Times New Roman" panose="02020603050405020304" pitchFamily="18" charset="0"/>
              </a:rPr>
              <a:t> </a:t>
            </a:r>
            <a:r>
              <a:rPr lang="en-GB" sz="1800" b="0" i="0" u="none" strike="sngStrike" dirty="0" err="1">
                <a:solidFill>
                  <a:srgbClr val="FF0000"/>
                </a:solidFill>
                <a:effectLst/>
                <a:latin typeface="Times New Roman" panose="02020603050405020304" pitchFamily="18" charset="0"/>
              </a:rPr>
              <a:t>tevkif</a:t>
            </a:r>
            <a:r>
              <a:rPr lang="en-GB" sz="1800" b="0" i="0" u="none" strike="sngStrike" dirty="0">
                <a:solidFill>
                  <a:srgbClr val="FF0000"/>
                </a:solidFill>
                <a:effectLst/>
                <a:latin typeface="Times New Roman" panose="02020603050405020304" pitchFamily="18" charset="0"/>
              </a:rPr>
              <a:t> </a:t>
            </a:r>
            <a:r>
              <a:rPr lang="en-GB" sz="1800" b="0" i="0" u="none" strike="sngStrike" dirty="0" err="1">
                <a:solidFill>
                  <a:srgbClr val="FF0000"/>
                </a:solidFill>
                <a:effectLst/>
                <a:latin typeface="Times New Roman" panose="02020603050405020304" pitchFamily="18" charset="0"/>
              </a:rPr>
              <a:t>yoluyla</a:t>
            </a:r>
            <a:r>
              <a:rPr lang="en-GB" sz="1800" b="0" i="0" u="none" strike="sngStrike" dirty="0">
                <a:solidFill>
                  <a:srgbClr val="FF0000"/>
                </a:solidFill>
                <a:effectLst/>
                <a:latin typeface="Times New Roman" panose="02020603050405020304" pitchFamily="18" charset="0"/>
              </a:rPr>
              <a:t> </a:t>
            </a:r>
            <a:r>
              <a:rPr lang="en-GB" sz="1800" b="0" i="0" u="none" strike="sngStrike" dirty="0" err="1">
                <a:solidFill>
                  <a:srgbClr val="FF0000"/>
                </a:solidFill>
                <a:effectLst/>
                <a:latin typeface="Times New Roman" panose="02020603050405020304" pitchFamily="18" charset="0"/>
              </a:rPr>
              <a:t>ödemiş</a:t>
            </a:r>
            <a:r>
              <a:rPr lang="en-GB" sz="1800" b="0" i="0" u="none" strike="sngStrike" dirty="0">
                <a:solidFill>
                  <a:srgbClr val="FF0000"/>
                </a:solidFill>
                <a:effectLst/>
                <a:latin typeface="Times New Roman" panose="02020603050405020304" pitchFamily="18" charset="0"/>
              </a:rPr>
              <a:t> </a:t>
            </a:r>
            <a:r>
              <a:rPr lang="en-GB" sz="1800" b="0" i="0" u="none" strike="sngStrike" dirty="0" err="1">
                <a:solidFill>
                  <a:srgbClr val="FF0000"/>
                </a:solidFill>
                <a:effectLst/>
                <a:latin typeface="Times New Roman" panose="02020603050405020304" pitchFamily="18" charset="0"/>
              </a:rPr>
              <a:t>oldukları</a:t>
            </a:r>
            <a:r>
              <a:rPr lang="en-GB" sz="1800" b="0" i="0" u="none" strike="sngStrike" dirty="0">
                <a:solidFill>
                  <a:srgbClr val="FF0000"/>
                </a:solidFill>
                <a:effectLst/>
                <a:latin typeface="Times New Roman" panose="02020603050405020304" pitchFamily="18" charset="0"/>
              </a:rPr>
              <a:t> </a:t>
            </a:r>
            <a:r>
              <a:rPr lang="en-GB" sz="1800" b="0" i="0" u="none" strike="sngStrike" dirty="0" err="1">
                <a:solidFill>
                  <a:srgbClr val="FF0000"/>
                </a:solidFill>
                <a:effectLst/>
                <a:latin typeface="Times New Roman" panose="02020603050405020304" pitchFamily="18" charset="0"/>
              </a:rPr>
              <a:t>vergiler</a:t>
            </a:r>
            <a:r>
              <a:rPr lang="en-GB" sz="1800" b="0" i="0" u="none" strike="sngStrike" dirty="0">
                <a:solidFill>
                  <a:srgbClr val="FF0000"/>
                </a:solidFill>
                <a:effectLst/>
                <a:latin typeface="Times New Roman" panose="02020603050405020304" pitchFamily="18" charset="0"/>
              </a:rPr>
              <a:t>, </a:t>
            </a:r>
            <a:r>
              <a:rPr lang="en-GB" sz="1800" b="0" i="0" u="none" strike="sngStrike" dirty="0" err="1">
                <a:solidFill>
                  <a:srgbClr val="FF0000"/>
                </a:solidFill>
                <a:effectLst/>
                <a:latin typeface="Times New Roman" panose="02020603050405020304" pitchFamily="18" charset="0"/>
              </a:rPr>
              <a:t>artırılan</a:t>
            </a:r>
            <a:r>
              <a:rPr lang="en-GB" sz="1800" b="0" i="0" u="none" strike="sngStrike" dirty="0">
                <a:solidFill>
                  <a:srgbClr val="FF0000"/>
                </a:solidFill>
                <a:effectLst/>
                <a:latin typeface="Times New Roman" panose="02020603050405020304" pitchFamily="18" charset="0"/>
              </a:rPr>
              <a:t> </a:t>
            </a:r>
            <a:r>
              <a:rPr lang="en-GB" sz="1800" b="0" i="0" u="none" strike="sngStrike" dirty="0" err="1">
                <a:solidFill>
                  <a:srgbClr val="FF0000"/>
                </a:solidFill>
                <a:effectLst/>
                <a:latin typeface="Times New Roman" panose="02020603050405020304" pitchFamily="18" charset="0"/>
              </a:rPr>
              <a:t>matrahlar</a:t>
            </a:r>
            <a:r>
              <a:rPr lang="en-GB" sz="1800" b="0" i="0" u="none" strike="sngStrike" dirty="0">
                <a:solidFill>
                  <a:srgbClr val="FF0000"/>
                </a:solidFill>
                <a:effectLst/>
                <a:latin typeface="Times New Roman" panose="02020603050405020304" pitchFamily="18" charset="0"/>
              </a:rPr>
              <a:t> </a:t>
            </a:r>
            <a:r>
              <a:rPr lang="en-GB" sz="1800" b="0" i="0" u="none" strike="sngStrike" dirty="0" err="1">
                <a:solidFill>
                  <a:srgbClr val="FF0000"/>
                </a:solidFill>
                <a:effectLst/>
                <a:latin typeface="Times New Roman" panose="02020603050405020304" pitchFamily="18" charset="0"/>
              </a:rPr>
              <a:t>üzerinden</a:t>
            </a:r>
            <a:r>
              <a:rPr lang="en-GB" sz="1800" b="0" i="0" u="none" strike="sngStrike" dirty="0">
                <a:solidFill>
                  <a:srgbClr val="FF0000"/>
                </a:solidFill>
                <a:effectLst/>
                <a:latin typeface="Times New Roman" panose="02020603050405020304" pitchFamily="18" charset="0"/>
              </a:rPr>
              <a:t> </a:t>
            </a:r>
            <a:r>
              <a:rPr lang="en-GB" sz="1800" b="0" i="0" u="none" strike="sngStrike" dirty="0" err="1">
                <a:solidFill>
                  <a:srgbClr val="FF0000"/>
                </a:solidFill>
                <a:effectLst/>
                <a:latin typeface="Times New Roman" panose="02020603050405020304" pitchFamily="18" charset="0"/>
              </a:rPr>
              <a:t>hesaplanan</a:t>
            </a:r>
            <a:r>
              <a:rPr lang="en-GB" sz="1800" b="0" i="0" u="none" strike="sngStrike" dirty="0">
                <a:solidFill>
                  <a:srgbClr val="FF0000"/>
                </a:solidFill>
                <a:effectLst/>
                <a:latin typeface="Times New Roman" panose="02020603050405020304" pitchFamily="18" charset="0"/>
              </a:rPr>
              <a:t> </a:t>
            </a:r>
            <a:r>
              <a:rPr lang="en-GB" sz="1800" b="0" i="0" u="none" strike="sngStrike" dirty="0" err="1">
                <a:solidFill>
                  <a:srgbClr val="FF0000"/>
                </a:solidFill>
                <a:effectLst/>
                <a:latin typeface="Times New Roman" panose="02020603050405020304" pitchFamily="18" charset="0"/>
              </a:rPr>
              <a:t>vergilerden</a:t>
            </a:r>
            <a:r>
              <a:rPr lang="en-GB" sz="1800" b="0" i="0" u="none" strike="sngStrike" dirty="0">
                <a:solidFill>
                  <a:srgbClr val="FF0000"/>
                </a:solidFill>
                <a:effectLst/>
                <a:latin typeface="Times New Roman" panose="02020603050405020304" pitchFamily="18" charset="0"/>
              </a:rPr>
              <a:t> </a:t>
            </a:r>
            <a:r>
              <a:rPr lang="en-GB" sz="1800" b="0" i="0" u="none" strike="sngStrike" dirty="0" err="1">
                <a:solidFill>
                  <a:srgbClr val="FF0000"/>
                </a:solidFill>
                <a:effectLst/>
                <a:latin typeface="Times New Roman" panose="02020603050405020304" pitchFamily="18" charset="0"/>
              </a:rPr>
              <a:t>mahsup</a:t>
            </a:r>
            <a:r>
              <a:rPr lang="en-GB" sz="1800" b="0" i="0" u="none" strike="sngStrike" dirty="0">
                <a:solidFill>
                  <a:srgbClr val="FF0000"/>
                </a:solidFill>
                <a:effectLst/>
                <a:latin typeface="Times New Roman" panose="02020603050405020304" pitchFamily="18" charset="0"/>
              </a:rPr>
              <a:t> </a:t>
            </a:r>
            <a:r>
              <a:rPr lang="en-GB" sz="1800" b="0" i="0" u="none" strike="sngStrike" dirty="0" err="1">
                <a:solidFill>
                  <a:srgbClr val="FF0000"/>
                </a:solidFill>
                <a:effectLst/>
                <a:latin typeface="Times New Roman" panose="02020603050405020304" pitchFamily="18" charset="0"/>
              </a:rPr>
              <a:t>edilmez</a:t>
            </a:r>
            <a:r>
              <a:rPr lang="en-GB" sz="1800" b="0" i="0" u="none" strike="sngStrike" dirty="0">
                <a:solidFill>
                  <a:srgbClr val="FF0000"/>
                </a:solidFill>
                <a:effectLst/>
                <a:latin typeface="Times New Roman" panose="02020603050405020304" pitchFamily="18" charset="0"/>
              </a:rPr>
              <a:t>.</a:t>
            </a:r>
            <a:r>
              <a:rPr lang="tr-TR" dirty="0">
                <a:effectLst/>
              </a:rPr>
              <a:t> </a:t>
            </a:r>
          </a:p>
          <a:p>
            <a:endParaRPr lang="tr-TR" dirty="0">
              <a:effectLst/>
            </a:endParaRPr>
          </a:p>
          <a:p>
            <a:r>
              <a:rPr lang="tr-TR" sz="1800" b="1" i="0" u="none" strike="noStrike" dirty="0">
                <a:solidFill>
                  <a:srgbClr val="C00000"/>
                </a:solidFill>
                <a:effectLst/>
                <a:latin typeface="Calibri" panose="020F0502020204030204" pitchFamily="34" charset="0"/>
              </a:rPr>
              <a:t>Daha önce tevkif yoluyla ödemiş oldukları</a:t>
            </a:r>
            <a:r>
              <a:rPr lang="tr-TR" sz="1800" b="0" i="0" u="none" strike="noStrike" dirty="0">
                <a:solidFill>
                  <a:srgbClr val="C00000"/>
                </a:solidFill>
                <a:effectLst/>
                <a:latin typeface="Calibri" panose="020F0502020204030204" pitchFamily="34" charset="0"/>
              </a:rPr>
              <a:t> </a:t>
            </a:r>
            <a:r>
              <a:rPr lang="tr-TR" sz="1800" b="0" i="0" u="none" strike="noStrike" dirty="0">
                <a:solidFill>
                  <a:srgbClr val="000000"/>
                </a:solidFill>
                <a:effectLst/>
                <a:latin typeface="Calibri" panose="020F0502020204030204" pitchFamily="34" charset="0"/>
              </a:rPr>
              <a:t>vergileri, </a:t>
            </a:r>
            <a:r>
              <a:rPr lang="tr-TR" sz="1800" b="1" i="0" u="sng" strike="noStrike" dirty="0">
                <a:solidFill>
                  <a:srgbClr val="000000"/>
                </a:solidFill>
                <a:effectLst/>
                <a:latin typeface="Calibri" panose="020F0502020204030204" pitchFamily="34" charset="0"/>
              </a:rPr>
              <a:t>matrah ve vergi artırımı nedeniyle ödeyecekleri vergilerden mahsup etme</a:t>
            </a:r>
            <a:r>
              <a:rPr lang="tr-TR" sz="1800" b="1" i="0" u="none" strike="noStrike" dirty="0">
                <a:solidFill>
                  <a:srgbClr val="C00000"/>
                </a:solidFill>
                <a:effectLst/>
                <a:latin typeface="Calibri" panose="020F0502020204030204" pitchFamily="34" charset="0"/>
              </a:rPr>
              <a:t> imkanı getirilmiş olarak anlıyoruz</a:t>
            </a:r>
            <a:r>
              <a:rPr lang="tr-TR" dirty="0">
                <a:effectLst/>
              </a:rPr>
              <a:t> </a:t>
            </a:r>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40</a:t>
            </a:fld>
            <a:endParaRPr lang="tr-TR"/>
          </a:p>
        </p:txBody>
      </p:sp>
    </p:spTree>
    <p:extLst>
      <p:ext uri="{BB962C8B-B14F-4D97-AF65-F5344CB8AC3E}">
        <p14:creationId xmlns:p14="http://schemas.microsoft.com/office/powerpoint/2010/main" val="34191561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a:solidFill>
                  <a:schemeClr val="tx1"/>
                </a:solidFill>
                <a:effectLst/>
                <a:latin typeface="+mn-lt"/>
                <a:ea typeface="+mn-ea"/>
                <a:cs typeface="+mn-cs"/>
              </a:rPr>
              <a:t>f) Yıllara Sari İnşaat ve Onarım İşi Yapan Mükelleflerin Durumu</a:t>
            </a:r>
            <a:endParaRPr lang="tr-TR" sz="1200" kern="1200" dirty="0">
              <a:solidFill>
                <a:schemeClr val="tx1"/>
              </a:solidFill>
              <a:effectLst/>
              <a:latin typeface="+mn-lt"/>
              <a:ea typeface="+mn-ea"/>
              <a:cs typeface="+mn-cs"/>
            </a:endParaRPr>
          </a:p>
          <a:p>
            <a:endParaRPr lang="tr-TR" dirty="0"/>
          </a:p>
          <a:p>
            <a:r>
              <a:rPr lang="tr-TR" sz="1200" kern="1200" dirty="0">
                <a:solidFill>
                  <a:schemeClr val="tx1"/>
                </a:solidFill>
                <a:effectLst/>
                <a:latin typeface="+mn-lt"/>
                <a:ea typeface="+mn-ea"/>
                <a:cs typeface="+mn-cs"/>
              </a:rPr>
              <a:t>Yıllara sari inşaat ve onarım işi bulunan mükellefler, </a:t>
            </a:r>
            <a:r>
              <a:rPr lang="tr-TR" sz="1200" b="1" kern="1200" dirty="0">
                <a:solidFill>
                  <a:schemeClr val="tx1"/>
                </a:solidFill>
                <a:effectLst/>
                <a:latin typeface="+mn-lt"/>
                <a:ea typeface="+mn-ea"/>
                <a:cs typeface="+mn-cs"/>
              </a:rPr>
              <a:t>her bir inşaat itibarıyla</a:t>
            </a:r>
            <a:r>
              <a:rPr lang="tr-TR" sz="1200" kern="1200" dirty="0">
                <a:solidFill>
                  <a:schemeClr val="tx1"/>
                </a:solidFill>
                <a:effectLst/>
                <a:latin typeface="+mn-lt"/>
                <a:ea typeface="+mn-ea"/>
                <a:cs typeface="+mn-cs"/>
              </a:rPr>
              <a:t> </a:t>
            </a:r>
            <a:r>
              <a:rPr lang="tr-TR" sz="1200" b="1" u="sng" kern="1200" dirty="0">
                <a:solidFill>
                  <a:schemeClr val="tx1"/>
                </a:solidFill>
                <a:effectLst/>
                <a:latin typeface="+mn-lt"/>
                <a:ea typeface="+mn-ea"/>
                <a:cs typeface="+mn-cs"/>
              </a:rPr>
              <a:t>işin bittiği yıl esas alınmak suretiyle</a:t>
            </a:r>
            <a:r>
              <a:rPr lang="tr-TR" sz="1200" kern="1200" dirty="0">
                <a:solidFill>
                  <a:schemeClr val="tx1"/>
                </a:solidFill>
                <a:effectLst/>
                <a:latin typeface="+mn-lt"/>
                <a:ea typeface="+mn-ea"/>
                <a:cs typeface="+mn-cs"/>
              </a:rPr>
              <a:t> 7440 sayılı Kanuna göre matrah ve vergi artırımında bulunabileceklerdir.</a:t>
            </a:r>
          </a:p>
          <a:p>
            <a:r>
              <a:rPr lang="tr-TR" sz="1200" kern="1200" dirty="0">
                <a:solidFill>
                  <a:schemeClr val="tx1"/>
                </a:solidFill>
                <a:effectLst/>
                <a:latin typeface="+mn-lt"/>
                <a:ea typeface="+mn-ea"/>
                <a:cs typeface="+mn-cs"/>
              </a:rPr>
              <a:t> </a:t>
            </a:r>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41</a:t>
            </a:fld>
            <a:endParaRPr lang="tr-TR"/>
          </a:p>
        </p:txBody>
      </p:sp>
    </p:spTree>
    <p:extLst>
      <p:ext uri="{BB962C8B-B14F-4D97-AF65-F5344CB8AC3E}">
        <p14:creationId xmlns:p14="http://schemas.microsoft.com/office/powerpoint/2010/main" val="3535048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42</a:t>
            </a:fld>
            <a:endParaRPr lang="tr-TR"/>
          </a:p>
        </p:txBody>
      </p:sp>
    </p:spTree>
    <p:extLst>
      <p:ext uri="{BB962C8B-B14F-4D97-AF65-F5344CB8AC3E}">
        <p14:creationId xmlns:p14="http://schemas.microsoft.com/office/powerpoint/2010/main" val="31975770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solidFill>
                  <a:srgbClr val="000000"/>
                </a:solidFill>
                <a:effectLst/>
                <a:highlight>
                  <a:srgbClr val="FFFF00"/>
                </a:highlight>
                <a:latin typeface="Times New Roman" panose="02020603050405020304" pitchFamily="18" charset="0"/>
                <a:ea typeface="Times New Roman" panose="02020603050405020304" pitchFamily="18" charset="0"/>
              </a:rPr>
              <a:t>2022 yılına ilişkin gelir veya kurumlar vergisi beyannamelerinin verildiği tarihten sonra 2022 yılına ilişkin matrah artırımında bulunulmak istenmesi halinde Kanunun geçici 1 inci maddesinde belirtilen kıyaslamanın yapılması ve kıyaslama sonucunda anılan madde hükmü nedeniyle 2022 yılına ilişkin beyannamelerde düzeltme yapılarak beyan edilen matrahın artırılması gerektiği hallerde, matrah artırımı hükümlerinden yararlanılabilmesi için öncelikle 2022 yılına ilişkin gelir veya kurumlar vergisine yönelik düzeltme beyannamesi verilmesi gerekmektedir.</a:t>
            </a:r>
            <a:r>
              <a:rPr lang="tr-TR" sz="1800" dirty="0">
                <a:solidFill>
                  <a:srgbClr val="000000"/>
                </a:solidFill>
                <a:effectLst/>
                <a:latin typeface="Times New Roman" panose="02020603050405020304" pitchFamily="18" charset="0"/>
                <a:ea typeface="Times New Roman" panose="02020603050405020304" pitchFamily="18" charset="0"/>
              </a:rPr>
              <a:t>  </a:t>
            </a:r>
          </a:p>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43</a:t>
            </a:fld>
            <a:endParaRPr lang="tr-TR"/>
          </a:p>
        </p:txBody>
      </p:sp>
    </p:spTree>
    <p:extLst>
      <p:ext uri="{BB962C8B-B14F-4D97-AF65-F5344CB8AC3E}">
        <p14:creationId xmlns:p14="http://schemas.microsoft.com/office/powerpoint/2010/main" val="30779881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*SMK:</a:t>
            </a:r>
            <a:r>
              <a:rPr lang="tr-TR" sz="1200" kern="1200" baseline="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her bir vergilendirme dönemine ilişkin olarak verdikleri muhtasar beyannamelerinde beyan edilen serbest meslek ödemelerinin </a:t>
            </a:r>
            <a:r>
              <a:rPr lang="tr-TR" sz="1200" b="1" kern="1200" dirty="0">
                <a:solidFill>
                  <a:schemeClr val="tx1"/>
                </a:solidFill>
                <a:effectLst/>
                <a:latin typeface="+mn-lt"/>
                <a:ea typeface="+mn-ea"/>
                <a:cs typeface="+mn-cs"/>
              </a:rPr>
              <a:t>gayrisafi tutarlarının yıllık toplamı üzerinden</a:t>
            </a:r>
            <a:r>
              <a:rPr lang="tr-TR" sz="1200" kern="1200" dirty="0">
                <a:solidFill>
                  <a:schemeClr val="tx1"/>
                </a:solidFill>
                <a:effectLst/>
                <a:latin typeface="+mn-lt"/>
                <a:ea typeface="+mn-ea"/>
                <a:cs typeface="+mn-cs"/>
              </a:rPr>
              <a:t>;</a:t>
            </a:r>
          </a:p>
          <a:p>
            <a:r>
              <a:rPr lang="tr-TR" sz="1200" b="1" u="sng" kern="1200" dirty="0">
                <a:solidFill>
                  <a:schemeClr val="tx1"/>
                </a:solidFill>
                <a:effectLst/>
                <a:latin typeface="+mn-lt"/>
                <a:ea typeface="+mn-ea"/>
                <a:cs typeface="+mn-cs"/>
              </a:rPr>
              <a:t>hiç muhtasar beyanname verilmemiş</a:t>
            </a:r>
            <a:r>
              <a:rPr lang="tr-TR" sz="1200" kern="1200" dirty="0">
                <a:solidFill>
                  <a:schemeClr val="tx1"/>
                </a:solidFill>
                <a:effectLst/>
                <a:latin typeface="+mn-lt"/>
                <a:ea typeface="+mn-ea"/>
                <a:cs typeface="+mn-cs"/>
              </a:rPr>
              <a:t> olması </a:t>
            </a:r>
            <a:r>
              <a:rPr lang="tr-TR" sz="1200" b="1" kern="1200" dirty="0">
                <a:solidFill>
                  <a:schemeClr val="tx1"/>
                </a:solidFill>
                <a:effectLst/>
                <a:latin typeface="+mn-lt"/>
                <a:ea typeface="+mn-ea"/>
                <a:cs typeface="+mn-cs"/>
              </a:rPr>
              <a:t>veya</a:t>
            </a:r>
            <a:r>
              <a:rPr lang="tr-TR" sz="1200" kern="1200" dirty="0">
                <a:solidFill>
                  <a:schemeClr val="tx1"/>
                </a:solidFill>
                <a:effectLst/>
                <a:latin typeface="+mn-lt"/>
                <a:ea typeface="+mn-ea"/>
                <a:cs typeface="+mn-cs"/>
              </a:rPr>
              <a:t> muhtasar beyanname verilmekle birlikte </a:t>
            </a:r>
            <a:r>
              <a:rPr lang="tr-TR" sz="1200" b="1" u="sng" kern="1200" dirty="0">
                <a:solidFill>
                  <a:schemeClr val="tx1"/>
                </a:solidFill>
                <a:effectLst/>
                <a:latin typeface="+mn-lt"/>
                <a:ea typeface="+mn-ea"/>
                <a:cs typeface="+mn-cs"/>
              </a:rPr>
              <a:t>artırılması istenilen ödeme türünün beyannamede bulunmaması</a:t>
            </a:r>
            <a:r>
              <a:rPr lang="tr-TR" sz="1200" kern="1200" dirty="0">
                <a:solidFill>
                  <a:schemeClr val="tx1"/>
                </a:solidFill>
                <a:effectLst/>
                <a:latin typeface="+mn-lt"/>
                <a:ea typeface="+mn-ea"/>
                <a:cs typeface="+mn-cs"/>
              </a:rPr>
              <a:t> hâlinde, ilgili yıllar için </a:t>
            </a:r>
            <a:r>
              <a:rPr lang="tr-TR" sz="1200" b="1" kern="1200" dirty="0">
                <a:solidFill>
                  <a:schemeClr val="tx1"/>
                </a:solidFill>
                <a:effectLst/>
                <a:latin typeface="+mn-lt"/>
                <a:ea typeface="+mn-ea"/>
                <a:cs typeface="+mn-cs"/>
              </a:rPr>
              <a:t>bilanço esasına</a:t>
            </a:r>
            <a:r>
              <a:rPr lang="tr-TR" sz="1200" kern="1200" dirty="0">
                <a:solidFill>
                  <a:schemeClr val="tx1"/>
                </a:solidFill>
                <a:effectLst/>
                <a:latin typeface="+mn-lt"/>
                <a:ea typeface="+mn-ea"/>
                <a:cs typeface="+mn-cs"/>
              </a:rPr>
              <a:t> göre defter tutan gelir vergisi mükellefleri için belirlenmiş asgari gelir vergisi matrahı tutarının </a:t>
            </a:r>
            <a:r>
              <a:rPr lang="tr-TR" sz="1200" b="1" kern="1200" dirty="0">
                <a:solidFill>
                  <a:schemeClr val="tx1"/>
                </a:solidFill>
                <a:effectLst/>
                <a:latin typeface="+mn-lt"/>
                <a:ea typeface="+mn-ea"/>
                <a:cs typeface="+mn-cs"/>
              </a:rPr>
              <a:t>% 50’si</a:t>
            </a:r>
            <a:r>
              <a:rPr lang="tr-TR" sz="1200" kern="1200" dirty="0">
                <a:solidFill>
                  <a:schemeClr val="tx1"/>
                </a:solidFill>
                <a:effectLst/>
                <a:latin typeface="+mn-lt"/>
                <a:ea typeface="+mn-ea"/>
                <a:cs typeface="+mn-cs"/>
              </a:rPr>
              <a:t> esas alınarak belirlenen gelir (stopaj) vergisi matrahı üzerinden </a:t>
            </a:r>
            <a:r>
              <a:rPr lang="tr-TR" sz="1200" b="1" kern="1200" dirty="0">
                <a:solidFill>
                  <a:schemeClr val="tx1"/>
                </a:solidFill>
                <a:effectLst/>
                <a:latin typeface="+mn-lt"/>
                <a:ea typeface="+mn-ea"/>
                <a:cs typeface="+mn-cs"/>
              </a:rPr>
              <a:t>% 15</a:t>
            </a:r>
            <a:r>
              <a:rPr lang="tr-TR" sz="1200" kern="1200" dirty="0">
                <a:solidFill>
                  <a:schemeClr val="tx1"/>
                </a:solidFill>
                <a:effectLst/>
                <a:latin typeface="+mn-lt"/>
                <a:ea typeface="+mn-ea"/>
                <a:cs typeface="+mn-cs"/>
              </a:rPr>
              <a:t> oranında hesaplanan vergi ödenmek suretiyle, </a:t>
            </a: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*KİRA: her bir vergilendirme dönemine ilişkin olarak verdikleri muhtasar beyannamelerinde beyan edilen kira ödemelerinin gayrisafi tutarlarının yıllık toplamı üzerinden;</a:t>
            </a:r>
          </a:p>
          <a:p>
            <a:r>
              <a:rPr lang="tr-TR" sz="1200" kern="1200" dirty="0">
                <a:solidFill>
                  <a:schemeClr val="tx1"/>
                </a:solidFill>
                <a:effectLst/>
                <a:latin typeface="+mn-lt"/>
                <a:ea typeface="+mn-ea"/>
                <a:cs typeface="+mn-cs"/>
              </a:rPr>
              <a:t>Vergi artırımında bulunulmak istenilen yılın vergilendirme dönemlerinde hiç muhtasar </a:t>
            </a:r>
            <a:r>
              <a:rPr lang="tr-TR" sz="1200" b="1" u="sng" kern="1200" dirty="0">
                <a:solidFill>
                  <a:schemeClr val="tx1"/>
                </a:solidFill>
                <a:effectLst/>
                <a:latin typeface="+mn-lt"/>
                <a:ea typeface="+mn-ea"/>
                <a:cs typeface="+mn-cs"/>
              </a:rPr>
              <a:t>beyanname verilmemiş</a:t>
            </a:r>
            <a:r>
              <a:rPr lang="tr-TR" sz="1200" kern="1200" dirty="0">
                <a:solidFill>
                  <a:schemeClr val="tx1"/>
                </a:solidFill>
                <a:effectLst/>
                <a:latin typeface="+mn-lt"/>
                <a:ea typeface="+mn-ea"/>
                <a:cs typeface="+mn-cs"/>
              </a:rPr>
              <a:t> olması veya muhtasar beyanname verilmekle birlikte artırılması istenilen </a:t>
            </a:r>
            <a:r>
              <a:rPr lang="tr-TR" sz="1200" b="1" kern="1200" dirty="0">
                <a:solidFill>
                  <a:schemeClr val="tx1"/>
                </a:solidFill>
                <a:effectLst/>
                <a:latin typeface="+mn-lt"/>
                <a:ea typeface="+mn-ea"/>
                <a:cs typeface="+mn-cs"/>
              </a:rPr>
              <a:t>ödeme türünün beyannamede bulunmaması</a:t>
            </a:r>
            <a:r>
              <a:rPr lang="tr-TR" sz="1200" kern="1200" dirty="0">
                <a:solidFill>
                  <a:schemeClr val="tx1"/>
                </a:solidFill>
                <a:effectLst/>
                <a:latin typeface="+mn-lt"/>
                <a:ea typeface="+mn-ea"/>
                <a:cs typeface="+mn-cs"/>
              </a:rPr>
              <a:t> hâlinde, ilgili yıllar için beyana tabi </a:t>
            </a:r>
            <a:r>
              <a:rPr lang="tr-TR" sz="1200" b="1" u="sng" kern="1200" dirty="0">
                <a:solidFill>
                  <a:schemeClr val="tx1"/>
                </a:solidFill>
                <a:effectLst/>
                <a:latin typeface="+mn-lt"/>
                <a:ea typeface="+mn-ea"/>
                <a:cs typeface="+mn-cs"/>
              </a:rPr>
              <a:t>geliri sadece gayrimenkul sermaye iradından oluşan mükellefler için belirlenmiş</a:t>
            </a:r>
            <a:r>
              <a:rPr lang="tr-TR" sz="1200" kern="1200" dirty="0">
                <a:solidFill>
                  <a:schemeClr val="tx1"/>
                </a:solidFill>
                <a:effectLst/>
                <a:latin typeface="+mn-lt"/>
                <a:ea typeface="+mn-ea"/>
                <a:cs typeface="+mn-cs"/>
              </a:rPr>
              <a:t> asgari gelir vergisi matrah tutarı esas alınarak belirlenen gelir (stopaj) veya kurumlar (stopaj) vergisi matrahı üzerinden </a:t>
            </a:r>
            <a:r>
              <a:rPr lang="tr-TR" sz="1200" b="1" kern="1200" dirty="0">
                <a:solidFill>
                  <a:schemeClr val="tx1"/>
                </a:solidFill>
                <a:effectLst/>
                <a:latin typeface="+mn-lt"/>
                <a:ea typeface="+mn-ea"/>
                <a:cs typeface="+mn-cs"/>
              </a:rPr>
              <a:t>%15</a:t>
            </a:r>
            <a:r>
              <a:rPr lang="tr-TR" sz="1200" kern="1200" dirty="0">
                <a:solidFill>
                  <a:schemeClr val="tx1"/>
                </a:solidFill>
                <a:effectLst/>
                <a:latin typeface="+mn-lt"/>
                <a:ea typeface="+mn-ea"/>
                <a:cs typeface="+mn-cs"/>
              </a:rPr>
              <a:t> oranında hesaplanan vergi ödenmek suretiyle</a:t>
            </a:r>
            <a:endParaRPr lang="tr-TR" dirty="0"/>
          </a:p>
          <a:p>
            <a:endParaRPr lang="tr-TR" dirty="0"/>
          </a:p>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44</a:t>
            </a:fld>
            <a:endParaRPr lang="tr-TR"/>
          </a:p>
        </p:txBody>
      </p:sp>
    </p:spTree>
    <p:extLst>
      <p:ext uri="{BB962C8B-B14F-4D97-AF65-F5344CB8AC3E}">
        <p14:creationId xmlns:p14="http://schemas.microsoft.com/office/powerpoint/2010/main" val="9539931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Daha önce kar paylarının matrah artırımı kapsamına alınmaması nedeniyle, kurumlar vergisi mükellefleri ile idare arasında ihtilaflar yaşanmaktaydı.</a:t>
            </a:r>
          </a:p>
          <a:p>
            <a:r>
              <a:rPr lang="tr-TR" dirty="0"/>
              <a:t>Bu düzenleme ile kurumlar vergisi ve kar payı </a:t>
            </a:r>
            <a:r>
              <a:rPr lang="tr-TR" dirty="0" err="1"/>
              <a:t>tevkifatı</a:t>
            </a:r>
            <a:r>
              <a:rPr lang="tr-TR" dirty="0"/>
              <a:t> ödeme türleri yönünden matrah/vergi artırımında bulunan mükelleflerin transfer fiyatlandırması yoluyla örtülü kazanç dağıtımı yönünden inceleme ve tarhiyata muhatap olmaktan kurtulmuş olmaktalar.</a:t>
            </a:r>
          </a:p>
        </p:txBody>
      </p:sp>
      <p:sp>
        <p:nvSpPr>
          <p:cNvPr id="4" name="Slayt Numarası Yer Tutucusu 3"/>
          <p:cNvSpPr>
            <a:spLocks noGrp="1"/>
          </p:cNvSpPr>
          <p:nvPr>
            <p:ph type="sldNum" sz="quarter" idx="10"/>
          </p:nvPr>
        </p:nvSpPr>
        <p:spPr/>
        <p:txBody>
          <a:bodyPr/>
          <a:lstStyle/>
          <a:p>
            <a:fld id="{058773E4-AB56-40A6-A404-11FF6EB688EC}" type="slidenum">
              <a:rPr lang="tr-TR" smtClean="0"/>
              <a:t>45</a:t>
            </a:fld>
            <a:endParaRPr lang="tr-TR"/>
          </a:p>
        </p:txBody>
      </p:sp>
    </p:spTree>
    <p:extLst>
      <p:ext uri="{BB962C8B-B14F-4D97-AF65-F5344CB8AC3E}">
        <p14:creationId xmlns:p14="http://schemas.microsoft.com/office/powerpoint/2010/main" val="38466337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46</a:t>
            </a:fld>
            <a:endParaRPr lang="tr-TR"/>
          </a:p>
        </p:txBody>
      </p:sp>
    </p:spTree>
    <p:extLst>
      <p:ext uri="{BB962C8B-B14F-4D97-AF65-F5344CB8AC3E}">
        <p14:creationId xmlns:p14="http://schemas.microsoft.com/office/powerpoint/2010/main" val="36308316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a:solidFill>
                  <a:schemeClr val="tx1"/>
                </a:solidFill>
                <a:effectLst/>
                <a:latin typeface="+mn-lt"/>
                <a:ea typeface="+mn-ea"/>
                <a:cs typeface="+mn-cs"/>
              </a:rPr>
              <a:t>*</a:t>
            </a:r>
            <a:r>
              <a:rPr lang="tr-TR" sz="1200" kern="1200" dirty="0">
                <a:solidFill>
                  <a:schemeClr val="tx1"/>
                </a:solidFill>
                <a:effectLst/>
                <a:latin typeface="+mn-lt"/>
                <a:ea typeface="+mn-ea"/>
                <a:cs typeface="+mn-cs"/>
              </a:rPr>
              <a:t>çiftçilerden satın aldıkları zirai mahsuller ve hizmetler için yaptıkları ödemelerden vergi </a:t>
            </a:r>
            <a:r>
              <a:rPr lang="tr-TR" sz="1200" kern="1200" dirty="0" err="1">
                <a:solidFill>
                  <a:schemeClr val="tx1"/>
                </a:solidFill>
                <a:effectLst/>
                <a:latin typeface="+mn-lt"/>
                <a:ea typeface="+mn-ea"/>
                <a:cs typeface="+mn-cs"/>
              </a:rPr>
              <a:t>tevkifatı</a:t>
            </a:r>
            <a:r>
              <a:rPr lang="tr-TR" sz="1200" kern="1200" dirty="0">
                <a:solidFill>
                  <a:schemeClr val="tx1"/>
                </a:solidFill>
                <a:effectLst/>
                <a:latin typeface="+mn-lt"/>
                <a:ea typeface="+mn-ea"/>
                <a:cs typeface="+mn-cs"/>
              </a:rPr>
              <a:t> yapmaya mecbur olanların; </a:t>
            </a:r>
            <a:r>
              <a:rPr lang="tr-TR" sz="1200" b="1" kern="1200" dirty="0">
                <a:solidFill>
                  <a:schemeClr val="tx1"/>
                </a:solidFill>
                <a:effectLst/>
                <a:latin typeface="+mn-lt"/>
                <a:ea typeface="+mn-ea"/>
                <a:cs typeface="+mn-cs"/>
              </a:rPr>
              <a:t>ilgili yıl içinde verdikleri</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ihtirazi</a:t>
            </a:r>
            <a:r>
              <a:rPr lang="tr-TR" sz="1200" kern="1200" dirty="0">
                <a:solidFill>
                  <a:schemeClr val="tx1"/>
                </a:solidFill>
                <a:effectLst/>
                <a:latin typeface="+mn-lt"/>
                <a:ea typeface="+mn-ea"/>
                <a:cs typeface="+mn-cs"/>
              </a:rPr>
              <a:t> kayıtla verilenler dâhil) muhtasar beyannamelerinde yer alan söz konusu ödemelerine ilişkin </a:t>
            </a:r>
            <a:r>
              <a:rPr lang="tr-TR" sz="1200" b="1" kern="1200" dirty="0">
                <a:solidFill>
                  <a:schemeClr val="tx1"/>
                </a:solidFill>
                <a:effectLst/>
                <a:latin typeface="+mn-lt"/>
                <a:ea typeface="+mn-ea"/>
                <a:cs typeface="+mn-cs"/>
              </a:rPr>
              <a:t>gayrisafi tutarların yıllık toplamı</a:t>
            </a:r>
            <a:r>
              <a:rPr lang="tr-TR" sz="1200" kern="1200" dirty="0">
                <a:solidFill>
                  <a:schemeClr val="tx1"/>
                </a:solidFill>
                <a:effectLst/>
                <a:latin typeface="+mn-lt"/>
                <a:ea typeface="+mn-ea"/>
                <a:cs typeface="+mn-cs"/>
              </a:rPr>
              <a:t> üzerinden </a:t>
            </a:r>
          </a:p>
          <a:p>
            <a:r>
              <a:rPr lang="tr-TR" sz="1200" kern="1200" dirty="0">
                <a:solidFill>
                  <a:schemeClr val="tx1"/>
                </a:solidFill>
                <a:effectLst/>
                <a:latin typeface="+mn-lt"/>
                <a:ea typeface="+mn-ea"/>
                <a:cs typeface="+mn-cs"/>
              </a:rPr>
              <a:t>Zirai mahsul-hizmet:</a:t>
            </a:r>
          </a:p>
          <a:p>
            <a:r>
              <a:rPr lang="tr-TR" sz="1200" kern="1200" dirty="0">
                <a:solidFill>
                  <a:schemeClr val="tx1"/>
                </a:solidFill>
                <a:effectLst/>
                <a:latin typeface="+mn-lt"/>
                <a:ea typeface="+mn-ea"/>
                <a:cs typeface="+mn-cs"/>
              </a:rPr>
              <a:t>Vergi artırımında bulunulan yıl içinde </a:t>
            </a:r>
            <a:r>
              <a:rPr lang="tr-TR" sz="1200" b="1" kern="1200" dirty="0">
                <a:solidFill>
                  <a:schemeClr val="tx1"/>
                </a:solidFill>
                <a:effectLst/>
                <a:latin typeface="+mn-lt"/>
                <a:ea typeface="+mn-ea"/>
                <a:cs typeface="+mn-cs"/>
              </a:rPr>
              <a:t>hiç beyanname verilmemiş</a:t>
            </a:r>
            <a:r>
              <a:rPr lang="tr-TR" sz="1200" kern="1200" dirty="0">
                <a:solidFill>
                  <a:schemeClr val="tx1"/>
                </a:solidFill>
                <a:effectLst/>
                <a:latin typeface="+mn-lt"/>
                <a:ea typeface="+mn-ea"/>
                <a:cs typeface="+mn-cs"/>
              </a:rPr>
              <a:t> olması veya muhtasar beyanname vermekle birlikte artırılması istenilen </a:t>
            </a:r>
            <a:r>
              <a:rPr lang="tr-TR" sz="1200" b="1" kern="1200" dirty="0">
                <a:solidFill>
                  <a:schemeClr val="tx1"/>
                </a:solidFill>
                <a:effectLst/>
                <a:latin typeface="+mn-lt"/>
                <a:ea typeface="+mn-ea"/>
                <a:cs typeface="+mn-cs"/>
              </a:rPr>
              <a:t>ödeme türünün beyannamede bulunmaması</a:t>
            </a:r>
            <a:r>
              <a:rPr lang="tr-TR" sz="1200" kern="1200" dirty="0">
                <a:solidFill>
                  <a:schemeClr val="tx1"/>
                </a:solidFill>
                <a:effectLst/>
                <a:latin typeface="+mn-lt"/>
                <a:ea typeface="+mn-ea"/>
                <a:cs typeface="+mn-cs"/>
              </a:rPr>
              <a:t> hâlinde, ilgili yıllar için </a:t>
            </a:r>
            <a:r>
              <a:rPr lang="tr-TR" sz="1200" b="1" u="sng" kern="1200" dirty="0">
                <a:solidFill>
                  <a:schemeClr val="tx1"/>
                </a:solidFill>
                <a:effectLst/>
                <a:latin typeface="+mn-lt"/>
                <a:ea typeface="+mn-ea"/>
                <a:cs typeface="+mn-cs"/>
              </a:rPr>
              <a:t>bilanço esasına</a:t>
            </a:r>
            <a:r>
              <a:rPr lang="tr-TR" sz="1200" kern="1200" dirty="0">
                <a:solidFill>
                  <a:schemeClr val="tx1"/>
                </a:solidFill>
                <a:effectLst/>
                <a:latin typeface="+mn-lt"/>
                <a:ea typeface="+mn-ea"/>
                <a:cs typeface="+mn-cs"/>
              </a:rPr>
              <a:t> göre defter tutan mükellefler için belirlenmiş asgari gelir vergisi matrah tutarı esas alınarak belirlenen gelir (stopaj) vergisi matrahı üzerinden </a:t>
            </a:r>
            <a:r>
              <a:rPr lang="tr-TR" sz="1200" b="1" kern="1200" dirty="0">
                <a:solidFill>
                  <a:schemeClr val="tx1"/>
                </a:solidFill>
                <a:effectLst/>
                <a:latin typeface="+mn-lt"/>
                <a:ea typeface="+mn-ea"/>
                <a:cs typeface="+mn-cs"/>
              </a:rPr>
              <a:t>%2 oranında </a:t>
            </a:r>
            <a:r>
              <a:rPr lang="tr-TR" sz="1200" kern="1200" dirty="0">
                <a:solidFill>
                  <a:schemeClr val="tx1"/>
                </a:solidFill>
                <a:effectLst/>
                <a:latin typeface="+mn-lt"/>
                <a:ea typeface="+mn-ea"/>
                <a:cs typeface="+mn-cs"/>
              </a:rPr>
              <a:t>hesaplanan vergi ödenmek suretiyle</a:t>
            </a:r>
          </a:p>
          <a:p>
            <a:r>
              <a:rPr lang="tr-TR" sz="1200" kern="1200" dirty="0">
                <a:solidFill>
                  <a:schemeClr val="tx1"/>
                </a:solidFill>
                <a:effectLst/>
                <a:latin typeface="+mn-lt"/>
                <a:ea typeface="+mn-ea"/>
                <a:cs typeface="+mn-cs"/>
              </a:rPr>
              <a:t>Vergiden Muaf Esnaf:</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Vergi artırımında bulunulan yıl içinde </a:t>
            </a:r>
            <a:r>
              <a:rPr lang="tr-TR" sz="1200" b="1" u="sng" kern="1200" dirty="0">
                <a:solidFill>
                  <a:schemeClr val="tx1"/>
                </a:solidFill>
                <a:effectLst/>
                <a:latin typeface="+mn-lt"/>
                <a:ea typeface="+mn-ea"/>
                <a:cs typeface="+mn-cs"/>
              </a:rPr>
              <a:t>hiç beyanname verilmemiş</a:t>
            </a:r>
            <a:r>
              <a:rPr lang="tr-TR" sz="1200" kern="1200" dirty="0">
                <a:solidFill>
                  <a:schemeClr val="tx1"/>
                </a:solidFill>
                <a:effectLst/>
                <a:latin typeface="+mn-lt"/>
                <a:ea typeface="+mn-ea"/>
                <a:cs typeface="+mn-cs"/>
              </a:rPr>
              <a:t> olması veya muhtasar beyanname vermekle birlikte artırılması istenilen </a:t>
            </a:r>
            <a:r>
              <a:rPr lang="tr-TR" sz="1200" b="1" kern="1200" dirty="0">
                <a:solidFill>
                  <a:schemeClr val="tx1"/>
                </a:solidFill>
                <a:effectLst/>
                <a:latin typeface="+mn-lt"/>
                <a:ea typeface="+mn-ea"/>
                <a:cs typeface="+mn-cs"/>
              </a:rPr>
              <a:t>ödeme türünün beyannamede bulunmaması</a:t>
            </a:r>
            <a:r>
              <a:rPr lang="tr-TR" sz="1200" kern="1200" dirty="0">
                <a:solidFill>
                  <a:schemeClr val="tx1"/>
                </a:solidFill>
                <a:effectLst/>
                <a:latin typeface="+mn-lt"/>
                <a:ea typeface="+mn-ea"/>
                <a:cs typeface="+mn-cs"/>
              </a:rPr>
              <a:t> hâlinde, ilgili yıllar için </a:t>
            </a:r>
            <a:r>
              <a:rPr lang="tr-TR" sz="1200" b="1" kern="1200" dirty="0">
                <a:solidFill>
                  <a:schemeClr val="tx1"/>
                </a:solidFill>
                <a:effectLst/>
                <a:latin typeface="+mn-lt"/>
                <a:ea typeface="+mn-ea"/>
                <a:cs typeface="+mn-cs"/>
              </a:rPr>
              <a:t>bilanço esasına</a:t>
            </a:r>
            <a:r>
              <a:rPr lang="tr-TR" sz="1200" kern="1200" dirty="0">
                <a:solidFill>
                  <a:schemeClr val="tx1"/>
                </a:solidFill>
                <a:effectLst/>
                <a:latin typeface="+mn-lt"/>
                <a:ea typeface="+mn-ea"/>
                <a:cs typeface="+mn-cs"/>
              </a:rPr>
              <a:t> göre defter tutan mükellefler için belirlenmiş asgari gelir vergisi matrah tutarı esas alınarak belirlenen gelir (stopaj) vergisi matrahı üzerinden </a:t>
            </a:r>
            <a:r>
              <a:rPr lang="tr-TR" sz="1200" b="1" kern="1200" dirty="0">
                <a:solidFill>
                  <a:schemeClr val="tx1"/>
                </a:solidFill>
                <a:effectLst/>
                <a:latin typeface="+mn-lt"/>
                <a:ea typeface="+mn-ea"/>
                <a:cs typeface="+mn-cs"/>
              </a:rPr>
              <a:t>%5</a:t>
            </a:r>
            <a:r>
              <a:rPr lang="tr-TR" sz="1200" kern="1200" dirty="0">
                <a:solidFill>
                  <a:schemeClr val="tx1"/>
                </a:solidFill>
                <a:effectLst/>
                <a:latin typeface="+mn-lt"/>
                <a:ea typeface="+mn-ea"/>
                <a:cs typeface="+mn-cs"/>
              </a:rPr>
              <a:t> oranında hesaplanan vergi ödenmek suretiyle</a:t>
            </a:r>
            <a:endParaRPr lang="tr-TR" dirty="0"/>
          </a:p>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47</a:t>
            </a:fld>
            <a:endParaRPr lang="tr-TR"/>
          </a:p>
        </p:txBody>
      </p:sp>
    </p:spTree>
    <p:extLst>
      <p:ext uri="{BB962C8B-B14F-4D97-AF65-F5344CB8AC3E}">
        <p14:creationId xmlns:p14="http://schemas.microsoft.com/office/powerpoint/2010/main" val="28854648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48</a:t>
            </a:fld>
            <a:endParaRPr lang="tr-TR"/>
          </a:p>
        </p:txBody>
      </p:sp>
    </p:spTree>
    <p:extLst>
      <p:ext uri="{BB962C8B-B14F-4D97-AF65-F5344CB8AC3E}">
        <p14:creationId xmlns:p14="http://schemas.microsoft.com/office/powerpoint/2010/main" val="1736391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Madde 11</a:t>
            </a:r>
            <a:endParaRPr lang="tr-TR" b="1" dirty="0">
              <a:effectLst/>
            </a:endParaRPr>
          </a:p>
          <a:p>
            <a:r>
              <a:rPr lang="tr-TR" b="1" dirty="0">
                <a:effectLst/>
              </a:rPr>
              <a:t>c)</a:t>
            </a:r>
            <a:r>
              <a:rPr lang="tr-TR" dirty="0">
                <a:effectLst/>
              </a:rPr>
              <a:t> İhraç edilmek şartıyla imalatçılar tarafından kendilerine teslim edilen mallara ait katma değer vergisi, ihracatçılar tarafından ödenmez. Mükelleflerce tahsil edilmeyen ancak ilgili dönem beyannamesinde beyan edilecek olan bu vergi, vergi dairesince tarh ve tahakkuk ettirilerek tecil olunur.</a:t>
            </a:r>
          </a:p>
          <a:p>
            <a:r>
              <a:rPr lang="tr-TR" dirty="0">
                <a:effectLst/>
              </a:rPr>
              <a:t>Söz konusu malların, ihracatçıya teslim tarihini takip eden ay başından itibaren 3 ay içinde ihraç edilmesi halinde, tecil edilen vergi terkin olunur.</a:t>
            </a:r>
          </a:p>
          <a:p>
            <a:endParaRPr lang="tr-TR" b="1" dirty="0"/>
          </a:p>
          <a:p>
            <a:endParaRPr lang="tr-TR" b="1" dirty="0"/>
          </a:p>
          <a:p>
            <a:r>
              <a:rPr lang="tr-TR" b="1" dirty="0"/>
              <a:t>Geçici Madde 17</a:t>
            </a:r>
            <a:endParaRPr lang="tr-TR" dirty="0">
              <a:effectLst/>
            </a:endParaRPr>
          </a:p>
          <a:p>
            <a:r>
              <a:rPr lang="tr-TR" b="1" dirty="0">
                <a:effectLst/>
              </a:rPr>
              <a:t>Dahilde işleme</a:t>
            </a:r>
            <a:r>
              <a:rPr lang="tr-TR" dirty="0">
                <a:effectLst/>
              </a:rPr>
              <a:t> ve </a:t>
            </a:r>
            <a:r>
              <a:rPr lang="tr-TR" b="1" dirty="0">
                <a:effectLst/>
              </a:rPr>
              <a:t>geçici kabul </a:t>
            </a:r>
            <a:r>
              <a:rPr lang="tr-TR" dirty="0">
                <a:effectLst/>
              </a:rPr>
              <a:t>rejimi kapsamında ihraç edilecek malların üretiminde kullanılacak maddelerin </a:t>
            </a:r>
            <a:r>
              <a:rPr lang="tr-TR" b="1" dirty="0">
                <a:effectLst/>
              </a:rPr>
              <a:t>(7256 Sayılı Kanunun 23 üncü maddesiyle değişen ibare. Yürürlük: 17.11.2020 )</a:t>
            </a:r>
            <a:r>
              <a:rPr lang="tr-TR" dirty="0">
                <a:effectLst/>
              </a:rPr>
              <a:t> 31/12/2025(2) tarihine kadar tesliminde Katma Değer Vergisi Kanununun 11 inci maddesinin 1 numaralı fıkrasının ( c ) bendi hükümlerine göre, bölgeler, sektörler veya mal grupları itibariyle işlem yaptırmaya Cumhurbaşkanı yetkilidir.</a:t>
            </a:r>
          </a:p>
          <a:p>
            <a:endParaRPr lang="tr-TR"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3 No.lu</a:t>
            </a:r>
            <a:r>
              <a:rPr lang="tr-TR" sz="1200" kern="1200" baseline="0" dirty="0">
                <a:solidFill>
                  <a:schemeClr val="tx1"/>
                </a:solidFill>
                <a:effectLst/>
                <a:latin typeface="+mn-lt"/>
                <a:ea typeface="+mn-ea"/>
                <a:cs typeface="+mn-cs"/>
              </a:rPr>
              <a:t> KDV Beyannamesi-</a:t>
            </a:r>
            <a:r>
              <a:rPr lang="tr-TR" dirty="0"/>
              <a:t>Türkiye’de ikametgâhı, işyeri, kanuni merkezi ve iş merkezi bulunmayıp, aynı zamanda katma değer vergisi (KDV) mükellefi olmayan gerçek kişilere bir bedel karşılığında elektronik ortamda hizmet sunanların </a:t>
            </a:r>
            <a:r>
              <a:rPr lang="tr-TR" b="1" dirty="0"/>
              <a:t>“Elektronik Hizmet Sunucularına Özel KDV Mükellefiyeti” </a:t>
            </a:r>
            <a:r>
              <a:rPr lang="tr-TR" dirty="0"/>
              <a:t>Büyük Mükellefler Vergi Dairesi Başkanlığı nezdinde</a:t>
            </a:r>
          </a:p>
          <a:p>
            <a:endParaRPr lang="tr-TR" b="1" dirty="0"/>
          </a:p>
          <a:p>
            <a:r>
              <a:rPr lang="tr-TR" b="1" dirty="0"/>
              <a:t>4 </a:t>
            </a:r>
            <a:r>
              <a:rPr lang="tr-TR" b="0" dirty="0"/>
              <a:t>No.lu KDV</a:t>
            </a:r>
            <a:r>
              <a:rPr lang="tr-TR" b="0" baseline="0" dirty="0"/>
              <a:t> beyannamesi- </a:t>
            </a:r>
            <a:r>
              <a:rPr lang="tr-TR" sz="1200" b="1" kern="1200" dirty="0">
                <a:solidFill>
                  <a:schemeClr val="tx1"/>
                </a:solidFill>
                <a:effectLst/>
                <a:latin typeface="+mn-lt"/>
                <a:ea typeface="+mn-ea"/>
                <a:cs typeface="+mn-cs"/>
              </a:rPr>
              <a:t>Hasılat esaslı vergilendirme usulüne</a:t>
            </a:r>
            <a:r>
              <a:rPr lang="tr-TR" sz="1200" kern="1200" dirty="0">
                <a:solidFill>
                  <a:schemeClr val="tx1"/>
                </a:solidFill>
                <a:effectLst/>
                <a:latin typeface="+mn-lt"/>
                <a:ea typeface="+mn-ea"/>
                <a:cs typeface="+mn-cs"/>
              </a:rPr>
              <a:t> göre vergilendirilen mükellefler de vergi artırımı taleplerini </a:t>
            </a:r>
            <a:r>
              <a:rPr lang="tr-TR" sz="1200" b="1" u="sng" kern="1200" dirty="0">
                <a:solidFill>
                  <a:schemeClr val="tx1"/>
                </a:solidFill>
                <a:effectLst/>
                <a:latin typeface="+mn-lt"/>
                <a:ea typeface="+mn-ea"/>
                <a:cs typeface="+mn-cs"/>
              </a:rPr>
              <a:t>%1,5 oranını değil</a:t>
            </a:r>
            <a:r>
              <a:rPr lang="tr-TR" sz="1200" kern="1200" dirty="0">
                <a:solidFill>
                  <a:schemeClr val="tx1"/>
                </a:solidFill>
                <a:effectLst/>
                <a:latin typeface="+mn-lt"/>
                <a:ea typeface="+mn-ea"/>
                <a:cs typeface="+mn-cs"/>
              </a:rPr>
              <a:t> </a:t>
            </a:r>
            <a:r>
              <a:rPr lang="tr-TR" sz="1200" b="1" kern="1200" dirty="0">
                <a:solidFill>
                  <a:schemeClr val="tx1"/>
                </a:solidFill>
                <a:effectLst/>
                <a:latin typeface="+mn-lt"/>
                <a:ea typeface="+mn-ea"/>
                <a:cs typeface="+mn-cs"/>
              </a:rPr>
              <a:t>bu oranları esas alarak</a:t>
            </a:r>
            <a:r>
              <a:rPr lang="tr-TR" sz="1200" kern="1200" dirty="0">
                <a:solidFill>
                  <a:schemeClr val="tx1"/>
                </a:solidFill>
                <a:effectLst/>
                <a:latin typeface="+mn-lt"/>
                <a:ea typeface="+mn-ea"/>
                <a:cs typeface="+mn-cs"/>
              </a:rPr>
              <a:t> yapabileceklerdir.</a:t>
            </a:r>
            <a:endParaRPr lang="tr-TR" b="0" dirty="0"/>
          </a:p>
          <a:p>
            <a:endParaRPr lang="tr-TR" sz="1200" b="1"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058773E4-AB56-40A6-A404-11FF6EB688EC}" type="slidenum">
              <a:rPr lang="tr-TR" smtClean="0"/>
              <a:t>49</a:t>
            </a:fld>
            <a:endParaRPr lang="tr-TR"/>
          </a:p>
        </p:txBody>
      </p:sp>
    </p:spTree>
    <p:extLst>
      <p:ext uri="{BB962C8B-B14F-4D97-AF65-F5344CB8AC3E}">
        <p14:creationId xmlns:p14="http://schemas.microsoft.com/office/powerpoint/2010/main" val="3429615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effectLst/>
                <a:latin typeface="Times New Roman" panose="02020603050405020304" pitchFamily="18" charset="0"/>
              </a:rPr>
              <a:t>Yapılandırmaya konu alacakların ait olduğu idareler; Hazine ve Maliye Bakanlığı, Ticaret</a:t>
            </a:r>
            <a:br>
              <a:rPr lang="tr-TR" dirty="0"/>
            </a:br>
            <a:r>
              <a:rPr lang="tr-TR" dirty="0">
                <a:effectLst/>
                <a:latin typeface="Times New Roman" panose="02020603050405020304" pitchFamily="18" charset="0"/>
              </a:rPr>
              <a:t>Bakanlığı, Sosyal Güvenlik Kurumu, il özel idareleri, belediyeler, Yatırım İzleme ve Koordinasyon</a:t>
            </a:r>
            <a:br>
              <a:rPr lang="tr-TR" dirty="0"/>
            </a:br>
            <a:r>
              <a:rPr lang="tr-TR" dirty="0">
                <a:effectLst/>
                <a:latin typeface="Times New Roman" panose="02020603050405020304" pitchFamily="18" charset="0"/>
              </a:rPr>
              <a:t>Başkanlığı (YİKOB) şeklinde düzenlenmiştir.</a:t>
            </a:r>
            <a:endParaRPr lang="tr-TR" dirty="0"/>
          </a:p>
        </p:txBody>
      </p:sp>
      <p:sp>
        <p:nvSpPr>
          <p:cNvPr id="4" name="3 Slayt Numarası Yer Tutucusu"/>
          <p:cNvSpPr>
            <a:spLocks noGrp="1"/>
          </p:cNvSpPr>
          <p:nvPr>
            <p:ph type="sldNum" sz="quarter" idx="10"/>
          </p:nvPr>
        </p:nvSpPr>
        <p:spPr/>
        <p:txBody>
          <a:bodyPr/>
          <a:lstStyle/>
          <a:p>
            <a:fld id="{5BC80B92-311F-41B5-BA4E-732E8A3340DC}" type="slidenum">
              <a:rPr lang="tr-TR" smtClean="0">
                <a:solidFill>
                  <a:prstClr val="black"/>
                </a:solidFill>
              </a:rPr>
              <a:pPr/>
              <a:t>5</a:t>
            </a:fld>
            <a:endParaRPr lang="tr-TR">
              <a:solidFill>
                <a:prstClr val="black"/>
              </a:solidFill>
            </a:endParaRPr>
          </a:p>
        </p:txBody>
      </p:sp>
    </p:spTree>
    <p:extLst>
      <p:ext uri="{BB962C8B-B14F-4D97-AF65-F5344CB8AC3E}">
        <p14:creationId xmlns:p14="http://schemas.microsoft.com/office/powerpoint/2010/main" val="11476261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800" dirty="0">
                <a:effectLst/>
                <a:latin typeface="Calibri" panose="020F0502020204030204" pitchFamily="34" charset="0"/>
                <a:ea typeface="Times New Roman" panose="02020603050405020304" pitchFamily="18" charset="0"/>
              </a:rPr>
              <a:t>Mükellef 2017 yılı içinde sadece 5 vergilendirme dönemine ilişkin olarak KDV beyannamesi vermiştir. Mükellefin vermiş olduğu KDV beyannamelerindeki “Hesaplanan Katma Değer Vergisi” tutarları toplamı 45.000 TL’dir. </a:t>
            </a:r>
          </a:p>
          <a:p>
            <a:pPr>
              <a:lnSpc>
                <a:spcPct val="107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Her Bir Dönem İçin Dikkate Alınacak Hesaplanan KDV	45.000 / 5	=	9.000 TL</a:t>
            </a:r>
          </a:p>
          <a:p>
            <a:pPr>
              <a:lnSpc>
                <a:spcPct val="107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2017 Yılı KDV Artırımına Esas Tutar	9.000 x 12	=	108.000 TL</a:t>
            </a:r>
          </a:p>
          <a:p>
            <a:pPr>
              <a:lnSpc>
                <a:spcPct val="107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2017 Yılı KDV Artırım Tutarı	108.000 x %3 	=	 3.240 TL</a:t>
            </a:r>
          </a:p>
          <a:p>
            <a:pPr>
              <a:lnSpc>
                <a:spcPct val="107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Mükellefin peşin ödeme seçeneğini tercih etmiş olması nedeniyle Kanunun 5 inci maddesinin dördüncü fıkrasının (d) bendine göre % 10 indirim yapılacağından ödenmesi gereken tutar [3.240 – (3.240 x %10)]=2.916 TL olacaktır.</a:t>
            </a:r>
          </a:p>
          <a:p>
            <a:pPr>
              <a:lnSpc>
                <a:spcPct val="107000"/>
              </a:lnSpc>
              <a:spcAft>
                <a:spcPts val="800"/>
              </a:spcAft>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50</a:t>
            </a:fld>
            <a:endParaRPr lang="tr-TR"/>
          </a:p>
        </p:txBody>
      </p:sp>
    </p:spTree>
    <p:extLst>
      <p:ext uri="{BB962C8B-B14F-4D97-AF65-F5344CB8AC3E}">
        <p14:creationId xmlns:p14="http://schemas.microsoft.com/office/powerpoint/2010/main" val="40061180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51</a:t>
            </a:fld>
            <a:endParaRPr lang="tr-TR"/>
          </a:p>
        </p:txBody>
      </p:sp>
    </p:spTree>
    <p:extLst>
      <p:ext uri="{BB962C8B-B14F-4D97-AF65-F5344CB8AC3E}">
        <p14:creationId xmlns:p14="http://schemas.microsoft.com/office/powerpoint/2010/main" val="17387025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52</a:t>
            </a:fld>
            <a:endParaRPr lang="tr-TR"/>
          </a:p>
        </p:txBody>
      </p:sp>
    </p:spTree>
    <p:extLst>
      <p:ext uri="{BB962C8B-B14F-4D97-AF65-F5344CB8AC3E}">
        <p14:creationId xmlns:p14="http://schemas.microsoft.com/office/powerpoint/2010/main" val="13213810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800" dirty="0">
                <a:solidFill>
                  <a:srgbClr val="000000"/>
                </a:solidFill>
                <a:effectLst/>
                <a:latin typeface="Times New Roman" panose="02020603050405020304" pitchFamily="18" charset="0"/>
                <a:ea typeface="Times New Roman" panose="02020603050405020304" pitchFamily="18" charset="0"/>
              </a:rPr>
              <a:t>Mükelleflerin azami dikkat etmeleri gereken hususlardan birisi burasıdır. Hem tahsilat yapılıp hem de incelenmeme zırhından mahrum kalınıyor.</a:t>
            </a:r>
          </a:p>
          <a:p>
            <a:r>
              <a:rPr lang="tr-TR" sz="1800" dirty="0">
                <a:solidFill>
                  <a:srgbClr val="000000"/>
                </a:solidFill>
                <a:effectLst/>
                <a:latin typeface="Times New Roman" panose="02020603050405020304" pitchFamily="18" charset="0"/>
                <a:ea typeface="Times New Roman" panose="02020603050405020304" pitchFamily="18" charset="0"/>
              </a:rPr>
              <a:t>Ödenen tutarların daha sonra mahsup imkanı da kalmıyor. Ancak bu Kanunda yeni getirilen aşağıdaki düzenleme ile ilk 2 taksitin süresinde ödenmesi koşuluyla tüm borcun vade sonunda ödenmesi mümkün.</a:t>
            </a:r>
          </a:p>
          <a:p>
            <a:endParaRPr lang="tr-TR" sz="1800" dirty="0">
              <a:solidFill>
                <a:srgbClr val="000000"/>
              </a:solidFill>
              <a:effectLst/>
              <a:latin typeface="Times New Roman" panose="02020603050405020304" pitchFamily="18" charset="0"/>
              <a:ea typeface="Times New Roman" panose="02020603050405020304" pitchFamily="18" charset="0"/>
            </a:endParaRPr>
          </a:p>
          <a:p>
            <a:r>
              <a:rPr lang="en-GB" sz="1800" dirty="0" err="1">
                <a:solidFill>
                  <a:srgbClr val="000000"/>
                </a:solidFill>
                <a:effectLst/>
                <a:latin typeface="Times New Roman" panose="02020603050405020304" pitchFamily="18" charset="0"/>
                <a:ea typeface="Times New Roman" panose="02020603050405020304" pitchFamily="18" charset="0"/>
              </a:rPr>
              <a:t>Şu</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kadar</a:t>
            </a:r>
            <a:r>
              <a:rPr lang="en-GB" sz="1800" dirty="0">
                <a:solidFill>
                  <a:srgbClr val="000000"/>
                </a:solidFill>
                <a:effectLst/>
                <a:latin typeface="Times New Roman" panose="02020603050405020304" pitchFamily="18" charset="0"/>
                <a:ea typeface="Times New Roman" panose="02020603050405020304" pitchFamily="18" charset="0"/>
              </a:rPr>
              <a:t> ki, 5 </a:t>
            </a:r>
            <a:r>
              <a:rPr lang="en-GB" sz="1800" dirty="0" err="1">
                <a:solidFill>
                  <a:srgbClr val="000000"/>
                </a:solidFill>
                <a:effectLst/>
                <a:latin typeface="Times New Roman" panose="02020603050405020304" pitchFamily="18" charset="0"/>
                <a:ea typeface="Times New Roman" panose="02020603050405020304" pitchFamily="18" charset="0"/>
              </a:rPr>
              <a:t>inci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madde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kapsamında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dirty="0" err="1">
                <a:solidFill>
                  <a:srgbClr val="000000"/>
                </a:solidFill>
                <a:effectLst/>
                <a:latin typeface="Times New Roman" panose="02020603050405020304" pitchFamily="18" charset="0"/>
                <a:ea typeface="Times New Roman" panose="02020603050405020304" pitchFamily="18" charset="0"/>
              </a:rPr>
              <a:t>taksitli</a:t>
            </a:r>
            <a:r>
              <a:rPr lang="en-GB" sz="1800" b="1" dirty="0">
                <a:solidFill>
                  <a:srgbClr val="000000"/>
                </a:solidFill>
                <a:effectLst/>
                <a:latin typeface="Times New Roman" panose="02020603050405020304" pitchFamily="18" charset="0"/>
                <a:ea typeface="Times New Roman" panose="02020603050405020304" pitchFamily="18" charset="0"/>
              </a:rPr>
              <a:t> </a:t>
            </a:r>
            <a:r>
              <a:rPr lang="en-GB" sz="1800" b="1" dirty="0" err="1">
                <a:solidFill>
                  <a:srgbClr val="000000"/>
                </a:solidFill>
                <a:effectLst/>
                <a:latin typeface="Times New Roman" panose="02020603050405020304" pitchFamily="18" charset="0"/>
                <a:ea typeface="Times New Roman" panose="02020603050405020304" pitchFamily="18" charset="0"/>
              </a:rPr>
              <a:t>ödeme</a:t>
            </a:r>
            <a:r>
              <a:rPr lang="en-GB" sz="1800" b="1" dirty="0">
                <a:solidFill>
                  <a:srgbClr val="000000"/>
                </a:solidFill>
                <a:effectLst/>
                <a:latin typeface="Times New Roman" panose="02020603050405020304" pitchFamily="18" charset="0"/>
                <a:ea typeface="Times New Roman" panose="02020603050405020304" pitchFamily="18" charset="0"/>
              </a:rPr>
              <a:t> </a:t>
            </a:r>
            <a:r>
              <a:rPr lang="en-GB" sz="1800" b="1" dirty="0" err="1">
                <a:solidFill>
                  <a:srgbClr val="000000"/>
                </a:solidFill>
                <a:effectLst/>
                <a:latin typeface="Times New Roman" panose="02020603050405020304" pitchFamily="18" charset="0"/>
                <a:ea typeface="Times New Roman" panose="02020603050405020304" pitchFamily="18" charset="0"/>
              </a:rPr>
              <a:t>seçeneği</a:t>
            </a:r>
            <a:r>
              <a:rPr lang="en-GB" sz="1800" b="1" dirty="0">
                <a:solidFill>
                  <a:srgbClr val="000000"/>
                </a:solidFill>
                <a:effectLst/>
                <a:latin typeface="Times New Roman" panose="02020603050405020304" pitchFamily="18" charset="0"/>
                <a:ea typeface="Times New Roman" panose="02020603050405020304" pitchFamily="18" charset="0"/>
              </a:rPr>
              <a:t> </a:t>
            </a:r>
            <a:r>
              <a:rPr lang="en-GB" sz="1800" b="1" dirty="0" err="1">
                <a:solidFill>
                  <a:srgbClr val="000000"/>
                </a:solidFill>
                <a:effectLst/>
                <a:latin typeface="Times New Roman" panose="02020603050405020304" pitchFamily="18" charset="0"/>
                <a:ea typeface="Times New Roman" panose="02020603050405020304" pitchFamily="18" charset="0"/>
              </a:rPr>
              <a:t>tercih</a:t>
            </a:r>
            <a:r>
              <a:rPr lang="en-GB" sz="1800" b="1" dirty="0">
                <a:solidFill>
                  <a:srgbClr val="000000"/>
                </a:solidFill>
                <a:effectLst/>
                <a:latin typeface="Times New Roman" panose="02020603050405020304" pitchFamily="18" charset="0"/>
                <a:ea typeface="Times New Roman" panose="02020603050405020304" pitchFamily="18" charset="0"/>
              </a:rPr>
              <a:t> </a:t>
            </a:r>
            <a:r>
              <a:rPr lang="en-GB" sz="1800" b="1" dirty="0" err="1">
                <a:solidFill>
                  <a:srgbClr val="000000"/>
                </a:solidFill>
                <a:effectLst/>
                <a:latin typeface="Times New Roman" panose="02020603050405020304" pitchFamily="18" charset="0"/>
                <a:ea typeface="Times New Roman" panose="02020603050405020304" pitchFamily="18" charset="0"/>
              </a:rPr>
              <a:t>edilmiş</a:t>
            </a:r>
            <a:r>
              <a:rPr lang="en-GB" sz="1800" b="1" dirty="0">
                <a:solidFill>
                  <a:srgbClr val="000000"/>
                </a:solidFill>
                <a:effectLst/>
                <a:latin typeface="Times New Roman" panose="02020603050405020304" pitchFamily="18" charset="0"/>
                <a:ea typeface="Times New Roman" panose="02020603050405020304" pitchFamily="18" charset="0"/>
              </a:rPr>
              <a:t> </a:t>
            </a:r>
            <a:r>
              <a:rPr lang="en-GB" sz="1800" b="1" dirty="0" err="1">
                <a:solidFill>
                  <a:srgbClr val="000000"/>
                </a:solidFill>
                <a:effectLst/>
                <a:latin typeface="Times New Roman" panose="02020603050405020304" pitchFamily="18" charset="0"/>
                <a:ea typeface="Times New Roman" panose="02020603050405020304" pitchFamily="18" charset="0"/>
              </a:rPr>
              <a:t>olması</a:t>
            </a:r>
            <a:r>
              <a:rPr lang="en-GB" sz="1800" b="1"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ve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C00000"/>
                </a:solidFill>
                <a:effectLst/>
                <a:latin typeface="Times New Roman" panose="02020603050405020304" pitchFamily="18" charset="0"/>
                <a:ea typeface="Times New Roman" panose="02020603050405020304" pitchFamily="18" charset="0"/>
              </a:rPr>
              <a:t>birinciyle</a:t>
            </a:r>
            <a:r>
              <a:rPr lang="en-GB" sz="1800" b="1" u="sng" dirty="0">
                <a:solidFill>
                  <a:srgbClr val="C00000"/>
                </a:solidFill>
                <a:effectLst/>
                <a:latin typeface="Times New Roman" panose="02020603050405020304" pitchFamily="18" charset="0"/>
                <a:ea typeface="Times New Roman" panose="02020603050405020304" pitchFamily="18" charset="0"/>
              </a:rPr>
              <a:t> </a:t>
            </a:r>
            <a:r>
              <a:rPr lang="en-GB" sz="1800" b="1" u="sng" dirty="0" err="1">
                <a:solidFill>
                  <a:srgbClr val="C00000"/>
                </a:solidFill>
                <a:effectLst/>
                <a:latin typeface="Times New Roman" panose="02020603050405020304" pitchFamily="18" charset="0"/>
                <a:ea typeface="Times New Roman" panose="02020603050405020304" pitchFamily="18" charset="0"/>
              </a:rPr>
              <a:t>ikinci</a:t>
            </a:r>
            <a:r>
              <a:rPr lang="en-GB" sz="1800" b="1" u="sng" dirty="0">
                <a:solidFill>
                  <a:srgbClr val="C00000"/>
                </a:solidFill>
                <a:effectLst/>
                <a:latin typeface="Times New Roman" panose="02020603050405020304" pitchFamily="18" charset="0"/>
                <a:ea typeface="Times New Roman" panose="02020603050405020304" pitchFamily="18" charset="0"/>
              </a:rPr>
              <a:t> </a:t>
            </a:r>
            <a:r>
              <a:rPr lang="en-GB" sz="1800" b="1" u="sng" dirty="0" err="1">
                <a:solidFill>
                  <a:srgbClr val="C00000"/>
                </a:solidFill>
                <a:effectLst/>
                <a:latin typeface="Times New Roman" panose="02020603050405020304" pitchFamily="18" charset="0"/>
                <a:ea typeface="Times New Roman" panose="02020603050405020304" pitchFamily="18" charset="0"/>
              </a:rPr>
              <a:t>taksitin</a:t>
            </a:r>
            <a:r>
              <a:rPr lang="en-GB" sz="1800" b="1" u="sng" dirty="0">
                <a:solidFill>
                  <a:srgbClr val="C00000"/>
                </a:solidFill>
                <a:effectLst/>
                <a:latin typeface="Times New Roman" panose="02020603050405020304" pitchFamily="18" charset="0"/>
                <a:ea typeface="Times New Roman" panose="02020603050405020304" pitchFamily="18" charset="0"/>
              </a:rPr>
              <a:t> </a:t>
            </a:r>
            <a:r>
              <a:rPr lang="en-GB" sz="1800" b="1" u="sng" dirty="0" err="1">
                <a:solidFill>
                  <a:srgbClr val="C00000"/>
                </a:solidFill>
                <a:effectLst/>
                <a:latin typeface="Times New Roman" panose="02020603050405020304" pitchFamily="18" charset="0"/>
                <a:ea typeface="Times New Roman" panose="02020603050405020304" pitchFamily="18" charset="0"/>
              </a:rPr>
              <a:t>ödeme</a:t>
            </a:r>
            <a:r>
              <a:rPr lang="en-GB" sz="1800" b="1" u="sng" dirty="0">
                <a:solidFill>
                  <a:srgbClr val="C00000"/>
                </a:solidFill>
                <a:effectLst/>
                <a:latin typeface="Times New Roman" panose="02020603050405020304" pitchFamily="18" charset="0"/>
                <a:ea typeface="Times New Roman" panose="02020603050405020304" pitchFamily="18" charset="0"/>
              </a:rPr>
              <a:t> </a:t>
            </a:r>
            <a:r>
              <a:rPr lang="en-GB" sz="1800" b="1" u="sng" dirty="0" err="1">
                <a:solidFill>
                  <a:srgbClr val="C00000"/>
                </a:solidFill>
                <a:effectLst/>
                <a:latin typeface="Times New Roman" panose="02020603050405020304" pitchFamily="18" charset="0"/>
                <a:ea typeface="Times New Roman" panose="02020603050405020304" pitchFamily="18" charset="0"/>
              </a:rPr>
              <a:t>sürelerinde</a:t>
            </a:r>
            <a:r>
              <a:rPr lang="en-GB" sz="1800" b="1" u="sng" dirty="0">
                <a:solidFill>
                  <a:srgbClr val="C00000"/>
                </a:solidFill>
                <a:effectLst/>
                <a:latin typeface="Times New Roman" panose="02020603050405020304" pitchFamily="18" charset="0"/>
                <a:ea typeface="Times New Roman" panose="02020603050405020304" pitchFamily="18" charset="0"/>
              </a:rPr>
              <a:t> </a:t>
            </a:r>
            <a:r>
              <a:rPr lang="en-GB" sz="1800" b="1" u="sng" dirty="0" err="1">
                <a:solidFill>
                  <a:srgbClr val="C00000"/>
                </a:solidFill>
                <a:effectLst/>
                <a:latin typeface="Times New Roman" panose="02020603050405020304" pitchFamily="18" charset="0"/>
                <a:ea typeface="Times New Roman" panose="02020603050405020304" pitchFamily="18" charset="0"/>
              </a:rPr>
              <a:t>ve</a:t>
            </a:r>
            <a:r>
              <a:rPr lang="en-GB" sz="1800" b="1" u="sng" dirty="0">
                <a:solidFill>
                  <a:srgbClr val="C00000"/>
                </a:solidFill>
                <a:effectLst/>
                <a:latin typeface="Times New Roman" panose="02020603050405020304" pitchFamily="18" charset="0"/>
                <a:ea typeface="Times New Roman" panose="02020603050405020304" pitchFamily="18" charset="0"/>
              </a:rPr>
              <a:t> tam </a:t>
            </a:r>
            <a:r>
              <a:rPr lang="en-GB" sz="1800" b="1" u="sng" dirty="0" err="1">
                <a:solidFill>
                  <a:srgbClr val="C00000"/>
                </a:solidFill>
                <a:effectLst/>
                <a:latin typeface="Times New Roman" panose="02020603050405020304" pitchFamily="18" charset="0"/>
                <a:ea typeface="Times New Roman" panose="02020603050405020304" pitchFamily="18" charset="0"/>
              </a:rPr>
              <a:t>ödenmesi</a:t>
            </a:r>
            <a:r>
              <a:rPr lang="en-GB" sz="1800" u="sng"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koşuluyla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kalan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taksitlerden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süresinde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ödenmeyen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veya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eksik</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ödenenlerin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u="sng" dirty="0">
                <a:solidFill>
                  <a:srgbClr val="000000"/>
                </a:solidFill>
                <a:effectLst/>
                <a:latin typeface="Times New Roman" panose="02020603050405020304" pitchFamily="18" charset="0"/>
                <a:ea typeface="Times New Roman" panose="02020603050405020304" pitchFamily="18" charset="0"/>
              </a:rPr>
              <a:t>son </a:t>
            </a:r>
            <a:r>
              <a:rPr lang="en-GB" sz="1800" b="1" u="sng" dirty="0" err="1">
                <a:solidFill>
                  <a:srgbClr val="000000"/>
                </a:solidFill>
                <a:effectLst/>
                <a:latin typeface="Times New Roman" panose="02020603050405020304" pitchFamily="18" charset="0"/>
                <a:ea typeface="Times New Roman" panose="02020603050405020304" pitchFamily="18" charset="0"/>
              </a:rPr>
              <a:t>taksiti</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izleyen</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ayın</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sonuna</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kadar</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hesaplanacak</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geç</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ödeme</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zammı</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ile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birlikte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ödenmesi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hâlinde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bu</a:t>
            </a:r>
            <a:r>
              <a:rPr lang="en-GB" sz="1800" dirty="0">
                <a:solidFill>
                  <a:srgbClr val="000000"/>
                </a:solidFill>
                <a:effectLst/>
                <a:latin typeface="Times New Roman" panose="02020603050405020304" pitchFamily="18" charset="0"/>
                <a:ea typeface="Times New Roman" panose="02020603050405020304" pitchFamily="18" charset="0"/>
              </a:rPr>
              <a:t> Kanun </a:t>
            </a:r>
            <a:r>
              <a:rPr lang="en-GB" sz="1800" dirty="0" err="1">
                <a:solidFill>
                  <a:srgbClr val="000000"/>
                </a:solidFill>
                <a:effectLst/>
                <a:latin typeface="Times New Roman" panose="02020603050405020304" pitchFamily="18" charset="0"/>
                <a:ea typeface="Times New Roman" panose="02020603050405020304" pitchFamily="18" charset="0"/>
              </a:rPr>
              <a:t>hükümlerinden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yararlanılır</a:t>
            </a:r>
            <a:r>
              <a:rPr lang="en-GB" sz="1800" dirty="0">
                <a:solidFill>
                  <a:srgbClr val="000000"/>
                </a:solidFill>
                <a:effectLst/>
                <a:latin typeface="Times New Roman" panose="02020603050405020304" pitchFamily="18" charset="0"/>
                <a:ea typeface="Times New Roman" panose="02020603050405020304" pitchFamily="18" charset="0"/>
              </a:rPr>
              <a:t>.</a:t>
            </a:r>
            <a:endParaRPr lang="tr-TR" sz="1800" dirty="0">
              <a:solidFill>
                <a:srgbClr val="000000"/>
              </a:solidFill>
              <a:effectLst/>
              <a:latin typeface="Times New Roman" panose="02020603050405020304" pitchFamily="18" charset="0"/>
              <a:ea typeface="Times New Roman" panose="02020603050405020304" pitchFamily="18" charset="0"/>
            </a:endParaRPr>
          </a:p>
          <a:p>
            <a:endParaRPr lang="tr-TR" sz="1800" dirty="0">
              <a:solidFill>
                <a:srgbClr val="000000"/>
              </a:solidFill>
              <a:effectLst/>
              <a:latin typeface="Times New Roman" panose="02020603050405020304" pitchFamily="18" charset="0"/>
            </a:endParaRPr>
          </a:p>
          <a:p>
            <a:endParaRPr lang="tr-TR" sz="1800" dirty="0">
              <a:solidFill>
                <a:srgbClr val="000000"/>
              </a:solidFill>
              <a:effectLst/>
              <a:latin typeface="Times New Roman" panose="02020603050405020304" pitchFamily="18" charset="0"/>
            </a:endParaRPr>
          </a:p>
          <a:p>
            <a:r>
              <a:rPr lang="tr-TR" sz="1200" kern="1200" dirty="0">
                <a:solidFill>
                  <a:schemeClr val="tx1"/>
                </a:solidFill>
                <a:effectLst/>
                <a:latin typeface="+mn-lt"/>
                <a:ea typeface="+mn-ea"/>
                <a:cs typeface="+mn-cs"/>
              </a:rPr>
              <a:t>7326 sayılı Kanuna göre matrah ve vergi artırımında bulunan mükellefler hakkında, artırımda bulunulan yıllar ve vergi türleri ile ilgili olarak </a:t>
            </a:r>
            <a:r>
              <a:rPr lang="tr-TR" sz="1200" b="1" u="sng" kern="1200" dirty="0">
                <a:solidFill>
                  <a:schemeClr val="tx1"/>
                </a:solidFill>
                <a:effectLst/>
                <a:latin typeface="+mn-lt"/>
                <a:ea typeface="+mn-ea"/>
                <a:cs typeface="+mn-cs"/>
              </a:rPr>
              <a:t>Kanunun yayımı tarihinden önce başlanılmış</a:t>
            </a:r>
            <a:r>
              <a:rPr lang="tr-TR" sz="1200" kern="1200" dirty="0">
                <a:solidFill>
                  <a:schemeClr val="tx1"/>
                </a:solidFill>
                <a:effectLst/>
                <a:latin typeface="+mn-lt"/>
                <a:ea typeface="+mn-ea"/>
                <a:cs typeface="+mn-cs"/>
              </a:rPr>
              <a:t> olan vergi incelemeleri ile takdir işlemlerinin, </a:t>
            </a:r>
            <a:r>
              <a:rPr lang="tr-TR" sz="1200" b="1" kern="1200" dirty="0">
                <a:solidFill>
                  <a:schemeClr val="tx1"/>
                </a:solidFill>
                <a:effectLst/>
                <a:latin typeface="+mn-lt"/>
                <a:ea typeface="+mn-ea"/>
                <a:cs typeface="+mn-cs"/>
              </a:rPr>
              <a:t>2/8/2021 tarihine (bu tarih dâhil) kadar</a:t>
            </a:r>
            <a:r>
              <a:rPr lang="tr-TR" sz="1200" kern="1200" dirty="0">
                <a:solidFill>
                  <a:schemeClr val="tx1"/>
                </a:solidFill>
                <a:effectLst/>
                <a:latin typeface="+mn-lt"/>
                <a:ea typeface="+mn-ea"/>
                <a:cs typeface="+mn-cs"/>
              </a:rPr>
              <a:t> sonuçlandırılması şarttır. Bu süre içerisinde </a:t>
            </a:r>
            <a:r>
              <a:rPr lang="tr-TR" sz="1200" b="1" u="sng" kern="1200" dirty="0">
                <a:solidFill>
                  <a:schemeClr val="tx1"/>
                </a:solidFill>
                <a:effectLst/>
                <a:latin typeface="+mn-lt"/>
                <a:ea typeface="+mn-ea"/>
                <a:cs typeface="+mn-cs"/>
              </a:rPr>
              <a:t>sonuçlandırılamayan</a:t>
            </a:r>
            <a:r>
              <a:rPr lang="tr-TR" sz="1200" kern="1200" dirty="0">
                <a:solidFill>
                  <a:schemeClr val="tx1"/>
                </a:solidFill>
                <a:effectLst/>
                <a:latin typeface="+mn-lt"/>
                <a:ea typeface="+mn-ea"/>
                <a:cs typeface="+mn-cs"/>
              </a:rPr>
              <a:t> vergi incelemeleri ile takdir işlemlerine </a:t>
            </a:r>
            <a:r>
              <a:rPr lang="tr-TR" sz="1200" b="1" u="sng" kern="1200" dirty="0">
                <a:solidFill>
                  <a:schemeClr val="tx1"/>
                </a:solidFill>
                <a:effectLst/>
                <a:latin typeface="+mn-lt"/>
                <a:ea typeface="+mn-ea"/>
                <a:cs typeface="+mn-cs"/>
              </a:rPr>
              <a:t>devam edilmeyecek</a:t>
            </a:r>
            <a:r>
              <a:rPr lang="tr-TR" sz="1200" kern="1200" dirty="0">
                <a:solidFill>
                  <a:schemeClr val="tx1"/>
                </a:solidFill>
                <a:effectLst/>
                <a:latin typeface="+mn-lt"/>
                <a:ea typeface="+mn-ea"/>
                <a:cs typeface="+mn-cs"/>
              </a:rPr>
              <a:t>, </a:t>
            </a:r>
            <a:r>
              <a:rPr lang="tr-TR" sz="1200" b="1" kern="1200" dirty="0">
                <a:solidFill>
                  <a:schemeClr val="tx1"/>
                </a:solidFill>
                <a:effectLst/>
                <a:latin typeface="+mn-lt"/>
                <a:ea typeface="+mn-ea"/>
                <a:cs typeface="+mn-cs"/>
              </a:rPr>
              <a:t>bulunduğu safhada bırakılacaktır</a:t>
            </a:r>
            <a:r>
              <a:rPr lang="tr-TR" sz="1200" kern="1200" dirty="0">
                <a:solidFill>
                  <a:schemeClr val="tx1"/>
                </a:solidFill>
                <a:effectLst/>
                <a:latin typeface="+mn-lt"/>
                <a:ea typeface="+mn-ea"/>
                <a:cs typeface="+mn-cs"/>
              </a:rPr>
              <a:t>. Mükellefler sadece artırılan matrahlar üzerinden hesaplanan veya artırılan vergileri ödeyeceklerdir.</a:t>
            </a:r>
          </a:p>
          <a:p>
            <a:endParaRPr lang="tr-TR"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Kanunun yayımı tarihinden önce başlanılmış söz konusu vergi incelemeleri ile takdir işlemlerinin (a) bölümünde belirtilen sürede </a:t>
            </a:r>
            <a:r>
              <a:rPr lang="tr-TR" sz="1200" b="1" kern="1200" dirty="0">
                <a:solidFill>
                  <a:schemeClr val="tx1"/>
                </a:solidFill>
                <a:effectLst/>
                <a:latin typeface="+mn-lt"/>
                <a:ea typeface="+mn-ea"/>
                <a:cs typeface="+mn-cs"/>
              </a:rPr>
              <a:t>sonuçlandırılması ve tarhiyata konu matrah veya vergi farkı tespit edilmesi hâlinde</a:t>
            </a:r>
            <a:r>
              <a:rPr lang="tr-TR" sz="1200" kern="1200" dirty="0">
                <a:solidFill>
                  <a:schemeClr val="tx1"/>
                </a:solidFill>
                <a:effectLst/>
                <a:latin typeface="+mn-lt"/>
                <a:ea typeface="+mn-ea"/>
                <a:cs typeface="+mn-cs"/>
              </a:rPr>
              <a:t>;</a:t>
            </a:r>
          </a:p>
          <a:p>
            <a:endParaRPr lang="tr-TR"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Mükellef, inceleme raporları ile takdir komisyonu kararlarının vergi dairesi kayıtlarına </a:t>
            </a:r>
            <a:r>
              <a:rPr lang="tr-TR" sz="1200" b="1" kern="1200" dirty="0">
                <a:solidFill>
                  <a:schemeClr val="tx1"/>
                </a:solidFill>
                <a:effectLst/>
                <a:latin typeface="+mn-lt"/>
                <a:ea typeface="+mn-ea"/>
                <a:cs typeface="+mn-cs"/>
              </a:rPr>
              <a:t>intikal ettiği tarihten önce</a:t>
            </a:r>
            <a:r>
              <a:rPr lang="tr-TR" sz="1200" kern="1200" dirty="0">
                <a:solidFill>
                  <a:schemeClr val="tx1"/>
                </a:solidFill>
                <a:effectLst/>
                <a:latin typeface="+mn-lt"/>
                <a:ea typeface="+mn-ea"/>
                <a:cs typeface="+mn-cs"/>
              </a:rPr>
              <a:t> </a:t>
            </a:r>
            <a:r>
              <a:rPr lang="tr-TR" sz="1200" b="1" u="sng" kern="1200" dirty="0">
                <a:solidFill>
                  <a:schemeClr val="tx1"/>
                </a:solidFill>
                <a:effectLst/>
                <a:latin typeface="+mn-lt"/>
                <a:ea typeface="+mn-ea"/>
                <a:cs typeface="+mn-cs"/>
              </a:rPr>
              <a:t>matrah ve vergi artırımında bulunmuş ise</a:t>
            </a:r>
            <a:r>
              <a:rPr lang="tr-TR" sz="1200" kern="1200" dirty="0">
                <a:solidFill>
                  <a:schemeClr val="tx1"/>
                </a:solidFill>
                <a:effectLst/>
                <a:latin typeface="+mn-lt"/>
                <a:ea typeface="+mn-ea"/>
                <a:cs typeface="+mn-cs"/>
              </a:rPr>
              <a:t> inceleme ve takdir sonucu bulunan </a:t>
            </a:r>
            <a:r>
              <a:rPr lang="tr-TR" sz="1200" b="1" u="sng" kern="1200" dirty="0">
                <a:solidFill>
                  <a:schemeClr val="tx1"/>
                </a:solidFill>
                <a:effectLst/>
                <a:latin typeface="+mn-lt"/>
                <a:ea typeface="+mn-ea"/>
                <a:cs typeface="+mn-cs"/>
              </a:rPr>
              <a:t>matrah veya vergi farkı</a:t>
            </a:r>
            <a:r>
              <a:rPr lang="tr-TR" sz="1200" kern="1200" dirty="0">
                <a:solidFill>
                  <a:schemeClr val="tx1"/>
                </a:solidFill>
                <a:effectLst/>
                <a:latin typeface="+mn-lt"/>
                <a:ea typeface="+mn-ea"/>
                <a:cs typeface="+mn-cs"/>
              </a:rPr>
              <a:t> ile mükelleflerin Kanunun 5 inci maddesi hükümlerine göre </a:t>
            </a:r>
            <a:r>
              <a:rPr lang="tr-TR" sz="1200" b="1" kern="1200" dirty="0">
                <a:solidFill>
                  <a:schemeClr val="tx1"/>
                </a:solidFill>
                <a:effectLst/>
                <a:latin typeface="+mn-lt"/>
                <a:ea typeface="+mn-ea"/>
                <a:cs typeface="+mn-cs"/>
              </a:rPr>
              <a:t>artırdıkları matrahlar</a:t>
            </a:r>
            <a:r>
              <a:rPr lang="tr-TR" sz="1200" kern="1200" dirty="0">
                <a:solidFill>
                  <a:schemeClr val="tx1"/>
                </a:solidFill>
                <a:effectLst/>
                <a:latin typeface="+mn-lt"/>
                <a:ea typeface="+mn-ea"/>
                <a:cs typeface="+mn-cs"/>
              </a:rPr>
              <a:t> </a:t>
            </a:r>
            <a:r>
              <a:rPr lang="tr-TR" sz="1200" b="1" u="sng" kern="1200" dirty="0">
                <a:solidFill>
                  <a:schemeClr val="tx1"/>
                </a:solidFill>
                <a:effectLst/>
                <a:latin typeface="+mn-lt"/>
                <a:ea typeface="+mn-ea"/>
                <a:cs typeface="+mn-cs"/>
              </a:rPr>
              <a:t>birlikte değerlendirilir</a:t>
            </a:r>
            <a:r>
              <a:rPr lang="tr-TR" sz="1200" kern="1200" dirty="0">
                <a:solidFill>
                  <a:schemeClr val="tx1"/>
                </a:solidFill>
                <a:effectLst/>
                <a:latin typeface="+mn-lt"/>
                <a:ea typeface="+mn-ea"/>
                <a:cs typeface="+mn-cs"/>
              </a:rPr>
              <a:t>. </a:t>
            </a:r>
          </a:p>
          <a:p>
            <a:endParaRPr lang="tr-TR"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Bu değerlendirme sonucu mükellefin ilgili yıllarda </a:t>
            </a:r>
            <a:r>
              <a:rPr lang="tr-TR" sz="1200" b="1" kern="1200" dirty="0">
                <a:solidFill>
                  <a:schemeClr val="tx1"/>
                </a:solidFill>
                <a:effectLst/>
                <a:latin typeface="+mn-lt"/>
                <a:ea typeface="+mn-ea"/>
                <a:cs typeface="+mn-cs"/>
              </a:rPr>
              <a:t>artırılan</a:t>
            </a:r>
            <a:r>
              <a:rPr lang="tr-TR" sz="1200" kern="1200" dirty="0">
                <a:solidFill>
                  <a:schemeClr val="tx1"/>
                </a:solidFill>
                <a:effectLst/>
                <a:latin typeface="+mn-lt"/>
                <a:ea typeface="+mn-ea"/>
                <a:cs typeface="+mn-cs"/>
              </a:rPr>
              <a:t> matrah veya vergi tutarlarının, vergi incelemeleri veya takdir komisyonu kararlarına göre o yıl için belirlenen matrah veya vergi farkından </a:t>
            </a:r>
            <a:r>
              <a:rPr lang="tr-TR" sz="1200" b="1" kern="1200" dirty="0">
                <a:solidFill>
                  <a:schemeClr val="tx1"/>
                </a:solidFill>
                <a:effectLst/>
                <a:latin typeface="+mn-lt"/>
                <a:ea typeface="+mn-ea"/>
                <a:cs typeface="+mn-cs"/>
              </a:rPr>
              <a:t>fazla veya bu tutar kadar olması durumunda</a:t>
            </a:r>
            <a:r>
              <a:rPr lang="tr-TR" sz="1200" kern="1200" dirty="0">
                <a:solidFill>
                  <a:schemeClr val="tx1"/>
                </a:solidFill>
                <a:effectLst/>
                <a:latin typeface="+mn-lt"/>
                <a:ea typeface="+mn-ea"/>
                <a:cs typeface="+mn-cs"/>
              </a:rPr>
              <a:t> mükellef hakkında </a:t>
            </a:r>
            <a:r>
              <a:rPr lang="tr-TR" sz="1200" b="1" u="sng" kern="1200" dirty="0">
                <a:solidFill>
                  <a:schemeClr val="tx1"/>
                </a:solidFill>
                <a:effectLst/>
                <a:latin typeface="+mn-lt"/>
                <a:ea typeface="+mn-ea"/>
                <a:cs typeface="+mn-cs"/>
              </a:rPr>
              <a:t>ayrıca</a:t>
            </a:r>
            <a:r>
              <a:rPr lang="tr-TR" sz="1200" kern="1200" dirty="0">
                <a:solidFill>
                  <a:schemeClr val="tx1"/>
                </a:solidFill>
                <a:effectLst/>
                <a:latin typeface="+mn-lt"/>
                <a:ea typeface="+mn-ea"/>
                <a:cs typeface="+mn-cs"/>
              </a:rPr>
              <a:t> vergi incelemeleri ve takdir komisyonu kararlarına göre vergi </a:t>
            </a:r>
            <a:r>
              <a:rPr lang="tr-TR" sz="1200" b="1" u="sng" kern="1200" dirty="0">
                <a:solidFill>
                  <a:schemeClr val="tx1"/>
                </a:solidFill>
                <a:effectLst/>
                <a:latin typeface="+mn-lt"/>
                <a:ea typeface="+mn-ea"/>
                <a:cs typeface="+mn-cs"/>
              </a:rPr>
              <a:t>tarhiyatı yapılmaz</a:t>
            </a:r>
            <a:r>
              <a:rPr lang="tr-TR" sz="1200" kern="1200" dirty="0">
                <a:solidFill>
                  <a:schemeClr val="tx1"/>
                </a:solidFill>
                <a:effectLst/>
                <a:latin typeface="+mn-lt"/>
                <a:ea typeface="+mn-ea"/>
                <a:cs typeface="+mn-cs"/>
              </a:rPr>
              <a:t> ve </a:t>
            </a:r>
            <a:r>
              <a:rPr lang="tr-TR" sz="1200" b="1" u="sng" kern="1200" dirty="0">
                <a:solidFill>
                  <a:schemeClr val="tx1"/>
                </a:solidFill>
                <a:effectLst/>
                <a:latin typeface="+mn-lt"/>
                <a:ea typeface="+mn-ea"/>
                <a:cs typeface="+mn-cs"/>
              </a:rPr>
              <a:t>ceza uygulanmaz</a:t>
            </a:r>
            <a:r>
              <a:rPr lang="tr-TR" sz="1200" kern="1200" dirty="0">
                <a:solidFill>
                  <a:schemeClr val="tx1"/>
                </a:solidFill>
                <a:effectLst/>
                <a:latin typeface="+mn-lt"/>
                <a:ea typeface="+mn-ea"/>
                <a:cs typeface="+mn-cs"/>
              </a:rPr>
              <a:t>.</a:t>
            </a:r>
          </a:p>
          <a:p>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Vergi incelemeleri ve takdir sonucu</a:t>
            </a:r>
            <a:r>
              <a:rPr lang="tr-TR" sz="1200" kern="1200" dirty="0">
                <a:solidFill>
                  <a:schemeClr val="tx1"/>
                </a:solidFill>
                <a:effectLst/>
                <a:latin typeface="+mn-lt"/>
                <a:ea typeface="+mn-ea"/>
                <a:cs typeface="+mn-cs"/>
              </a:rPr>
              <a:t> belirlenen tarhiyata konu matrah veya vergi farkının, mükellefin ilgili yıl için artırdığı matrah veya vergi tutarından </a:t>
            </a:r>
            <a:r>
              <a:rPr lang="tr-TR" sz="1200" b="1" u="sng" kern="1200" dirty="0">
                <a:solidFill>
                  <a:schemeClr val="tx1"/>
                </a:solidFill>
                <a:effectLst/>
                <a:latin typeface="+mn-lt"/>
                <a:ea typeface="+mn-ea"/>
                <a:cs typeface="+mn-cs"/>
              </a:rPr>
              <a:t>fazla olması hâlinde</a:t>
            </a:r>
            <a:r>
              <a:rPr lang="tr-TR" sz="1200" kern="1200" dirty="0">
                <a:solidFill>
                  <a:schemeClr val="tx1"/>
                </a:solidFill>
                <a:effectLst/>
                <a:latin typeface="+mn-lt"/>
                <a:ea typeface="+mn-ea"/>
                <a:cs typeface="+mn-cs"/>
              </a:rPr>
              <a:t>, aradaki fark tutar kadar matrah veya vergi farkı üzerinden mükellef hakkında gerekli vergi </a:t>
            </a:r>
            <a:r>
              <a:rPr lang="tr-TR" sz="1200" b="1" kern="1200" dirty="0">
                <a:solidFill>
                  <a:schemeClr val="tx1"/>
                </a:solidFill>
                <a:effectLst/>
                <a:latin typeface="+mn-lt"/>
                <a:ea typeface="+mn-ea"/>
                <a:cs typeface="+mn-cs"/>
              </a:rPr>
              <a:t>tarhiyatı yapılacak</a:t>
            </a:r>
            <a:r>
              <a:rPr lang="tr-TR" sz="1200" kern="1200" dirty="0">
                <a:solidFill>
                  <a:schemeClr val="tx1"/>
                </a:solidFill>
                <a:effectLst/>
                <a:latin typeface="+mn-lt"/>
                <a:ea typeface="+mn-ea"/>
                <a:cs typeface="+mn-cs"/>
              </a:rPr>
              <a:t> ve </a:t>
            </a:r>
            <a:r>
              <a:rPr lang="tr-TR" sz="1200" b="1" kern="1200" dirty="0">
                <a:solidFill>
                  <a:schemeClr val="tx1"/>
                </a:solidFill>
                <a:effectLst/>
                <a:latin typeface="+mn-lt"/>
                <a:ea typeface="+mn-ea"/>
                <a:cs typeface="+mn-cs"/>
              </a:rPr>
              <a:t>ceza uygulanacaktır</a:t>
            </a:r>
            <a:r>
              <a:rPr lang="tr-TR" sz="1200" kern="1200" dirty="0">
                <a:solidFill>
                  <a:schemeClr val="tx1"/>
                </a:solidFill>
                <a:effectLst/>
                <a:latin typeface="+mn-lt"/>
                <a:ea typeface="+mn-ea"/>
                <a:cs typeface="+mn-cs"/>
              </a:rPr>
              <a:t>. Ancak mükellef, bu fark tutar üzerinden tarh edilen vergiler ile uygulanan gecikme faizi ve cezalar için </a:t>
            </a:r>
            <a:r>
              <a:rPr lang="tr-TR" sz="1200" b="1" u="sng" kern="1200" dirty="0">
                <a:solidFill>
                  <a:schemeClr val="tx1"/>
                </a:solidFill>
                <a:effectLst/>
                <a:latin typeface="+mn-lt"/>
                <a:ea typeface="+mn-ea"/>
                <a:cs typeface="+mn-cs"/>
              </a:rPr>
              <a:t>Kanunun 4 üncü maddesi hükmünden yararlanarak</a:t>
            </a:r>
            <a:r>
              <a:rPr lang="tr-TR" sz="1200" kern="1200" dirty="0">
                <a:solidFill>
                  <a:schemeClr val="tx1"/>
                </a:solidFill>
                <a:effectLst/>
                <a:latin typeface="+mn-lt"/>
                <a:ea typeface="+mn-ea"/>
                <a:cs typeface="+mn-cs"/>
              </a:rPr>
              <a:t> ödemede bulunabilecektir.</a:t>
            </a:r>
          </a:p>
          <a:p>
            <a:endParaRPr lang="tr-TR"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Kanunun yayımı tarihinden önce haklarında vergi incelemesi ve takdir işlemlerine başlanılmış mükellefler, </a:t>
            </a:r>
            <a:r>
              <a:rPr lang="tr-TR" sz="1200" b="1" kern="1200" dirty="0">
                <a:solidFill>
                  <a:schemeClr val="tx1"/>
                </a:solidFill>
                <a:effectLst/>
                <a:latin typeface="+mn-lt"/>
                <a:ea typeface="+mn-ea"/>
                <a:cs typeface="+mn-cs"/>
              </a:rPr>
              <a:t>2/8/2021 tarihinden önce</a:t>
            </a:r>
            <a:r>
              <a:rPr lang="tr-TR" sz="1200" kern="1200" dirty="0">
                <a:solidFill>
                  <a:schemeClr val="tx1"/>
                </a:solidFill>
                <a:effectLst/>
                <a:latin typeface="+mn-lt"/>
                <a:ea typeface="+mn-ea"/>
                <a:cs typeface="+mn-cs"/>
              </a:rPr>
              <a:t> </a:t>
            </a:r>
            <a:r>
              <a:rPr lang="tr-TR" sz="1200" b="1" u="sng" kern="1200" dirty="0">
                <a:solidFill>
                  <a:schemeClr val="tx1"/>
                </a:solidFill>
                <a:effectLst/>
                <a:latin typeface="+mn-lt"/>
                <a:ea typeface="+mn-ea"/>
                <a:cs typeface="+mn-cs"/>
              </a:rPr>
              <a:t>matrah ve vergi artırımında bulunmuş olmakla birlikte</a:t>
            </a:r>
            <a:r>
              <a:rPr lang="tr-TR" sz="1200" kern="1200" dirty="0">
                <a:solidFill>
                  <a:schemeClr val="tx1"/>
                </a:solidFill>
                <a:effectLst/>
                <a:latin typeface="+mn-lt"/>
                <a:ea typeface="+mn-ea"/>
                <a:cs typeface="+mn-cs"/>
              </a:rPr>
              <a:t> </a:t>
            </a:r>
            <a:r>
              <a:rPr lang="tr-TR" sz="1200" b="1" kern="1200" dirty="0">
                <a:solidFill>
                  <a:schemeClr val="tx1"/>
                </a:solidFill>
                <a:effectLst/>
                <a:latin typeface="+mn-lt"/>
                <a:ea typeface="+mn-ea"/>
                <a:cs typeface="+mn-cs"/>
              </a:rPr>
              <a:t>artırım</a:t>
            </a:r>
            <a:r>
              <a:rPr lang="tr-TR" sz="1200" kern="1200" dirty="0">
                <a:solidFill>
                  <a:schemeClr val="tx1"/>
                </a:solidFill>
                <a:effectLst/>
                <a:latin typeface="+mn-lt"/>
                <a:ea typeface="+mn-ea"/>
                <a:cs typeface="+mn-cs"/>
              </a:rPr>
              <a:t>, vergi inceleme raporları ve takdir komisyonu kararlarının </a:t>
            </a:r>
            <a:r>
              <a:rPr lang="tr-TR" sz="1200" b="1" kern="1200" dirty="0">
                <a:solidFill>
                  <a:schemeClr val="tx1"/>
                </a:solidFill>
                <a:effectLst/>
                <a:latin typeface="+mn-lt"/>
                <a:ea typeface="+mn-ea"/>
                <a:cs typeface="+mn-cs"/>
              </a:rPr>
              <a:t>vergi dairesi kayıtlarına intikal ettiği tarihten</a:t>
            </a:r>
            <a:r>
              <a:rPr lang="tr-TR" sz="1200" kern="1200" dirty="0">
                <a:solidFill>
                  <a:schemeClr val="tx1"/>
                </a:solidFill>
                <a:effectLst/>
                <a:latin typeface="+mn-lt"/>
                <a:ea typeface="+mn-ea"/>
                <a:cs typeface="+mn-cs"/>
              </a:rPr>
              <a:t> </a:t>
            </a:r>
            <a:r>
              <a:rPr lang="tr-TR" sz="1200" b="1" u="sng" kern="1200" dirty="0">
                <a:solidFill>
                  <a:schemeClr val="tx1"/>
                </a:solidFill>
                <a:effectLst/>
                <a:latin typeface="+mn-lt"/>
                <a:ea typeface="+mn-ea"/>
                <a:cs typeface="+mn-cs"/>
              </a:rPr>
              <a:t>sonra yapılmış</a:t>
            </a:r>
            <a:r>
              <a:rPr lang="tr-TR" sz="1200" kern="1200" dirty="0">
                <a:solidFill>
                  <a:schemeClr val="tx1"/>
                </a:solidFill>
                <a:effectLst/>
                <a:latin typeface="+mn-lt"/>
                <a:ea typeface="+mn-ea"/>
                <a:cs typeface="+mn-cs"/>
              </a:rPr>
              <a:t> ise yukarıda (b) bölümünde yapılan açıklamalar çerçevesinde </a:t>
            </a:r>
            <a:r>
              <a:rPr lang="tr-TR" sz="1200" b="1" u="sng" kern="1200" dirty="0">
                <a:solidFill>
                  <a:schemeClr val="tx1"/>
                </a:solidFill>
                <a:effectLst/>
                <a:latin typeface="+mn-lt"/>
                <a:ea typeface="+mn-ea"/>
                <a:cs typeface="+mn-cs"/>
              </a:rPr>
              <a:t>mahsup imkanından yararlanamayacaklar</a:t>
            </a:r>
            <a:r>
              <a:rPr lang="tr-TR" sz="1200" kern="1200" dirty="0">
                <a:solidFill>
                  <a:schemeClr val="tx1"/>
                </a:solidFill>
                <a:effectLst/>
                <a:latin typeface="+mn-lt"/>
                <a:ea typeface="+mn-ea"/>
                <a:cs typeface="+mn-cs"/>
              </a:rPr>
              <a:t>, ancak söz konusu inceleme raporları ile takdir komisyonu kararlarına istinaden yapılan tarhiyatlar için bu Kanunun </a:t>
            </a:r>
            <a:r>
              <a:rPr lang="tr-TR" sz="1200" b="1" kern="1200" dirty="0">
                <a:solidFill>
                  <a:schemeClr val="tx1"/>
                </a:solidFill>
                <a:effectLst/>
                <a:latin typeface="+mn-lt"/>
                <a:ea typeface="+mn-ea"/>
                <a:cs typeface="+mn-cs"/>
              </a:rPr>
              <a:t>4 üncü maddesi hükmünden faydalanabileceklerdir</a:t>
            </a:r>
            <a:r>
              <a:rPr lang="tr-TR" sz="1200" kern="1200" dirty="0">
                <a:solidFill>
                  <a:schemeClr val="tx1"/>
                </a:solidFill>
                <a:effectLst/>
                <a:latin typeface="+mn-lt"/>
                <a:ea typeface="+mn-ea"/>
                <a:cs typeface="+mn-cs"/>
              </a:rPr>
              <a:t>.</a:t>
            </a:r>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53</a:t>
            </a:fld>
            <a:endParaRPr lang="tr-TR"/>
          </a:p>
        </p:txBody>
      </p:sp>
    </p:spTree>
    <p:extLst>
      <p:ext uri="{BB962C8B-B14F-4D97-AF65-F5344CB8AC3E}">
        <p14:creationId xmlns:p14="http://schemas.microsoft.com/office/powerpoint/2010/main" val="2041261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u="sng" kern="1200" dirty="0">
                <a:solidFill>
                  <a:schemeClr val="tx1"/>
                </a:solidFill>
                <a:effectLst/>
                <a:latin typeface="+mn-lt"/>
                <a:ea typeface="+mn-ea"/>
                <a:cs typeface="+mn-cs"/>
              </a:rPr>
              <a:t>Kanunun yayımı tarihinden önce başlanılmış</a:t>
            </a:r>
            <a:r>
              <a:rPr lang="tr-TR" sz="1200" kern="1200" dirty="0">
                <a:solidFill>
                  <a:schemeClr val="tx1"/>
                </a:solidFill>
                <a:effectLst/>
                <a:latin typeface="+mn-lt"/>
                <a:ea typeface="+mn-ea"/>
                <a:cs typeface="+mn-cs"/>
              </a:rPr>
              <a:t> olan vergi incelemeleri ile takdir işlemlerinin, </a:t>
            </a:r>
            <a:r>
              <a:rPr lang="tr-TR" sz="1200" b="1" kern="1200" dirty="0">
                <a:solidFill>
                  <a:schemeClr val="tx1"/>
                </a:solidFill>
                <a:effectLst/>
                <a:latin typeface="+mn-lt"/>
                <a:ea typeface="+mn-ea"/>
                <a:cs typeface="+mn-cs"/>
              </a:rPr>
              <a:t>7 iş günü içinde (21 Mart akşamına tekabül ediyor) </a:t>
            </a:r>
            <a:r>
              <a:rPr lang="tr-TR" sz="1200" kern="1200" dirty="0">
                <a:solidFill>
                  <a:schemeClr val="tx1"/>
                </a:solidFill>
                <a:effectLst/>
                <a:latin typeface="+mn-lt"/>
                <a:ea typeface="+mn-ea"/>
                <a:cs typeface="+mn-cs"/>
              </a:rPr>
              <a:t>sonuçlandırılması şarttır. Bu süre içerisinde </a:t>
            </a:r>
            <a:r>
              <a:rPr lang="tr-TR" sz="1200" b="1" u="sng" kern="1200" dirty="0">
                <a:solidFill>
                  <a:schemeClr val="tx1"/>
                </a:solidFill>
                <a:effectLst/>
                <a:latin typeface="+mn-lt"/>
                <a:ea typeface="+mn-ea"/>
                <a:cs typeface="+mn-cs"/>
              </a:rPr>
              <a:t>sonuçlandırılamayan</a:t>
            </a:r>
            <a:r>
              <a:rPr lang="tr-TR" sz="1200" kern="1200" dirty="0">
                <a:solidFill>
                  <a:schemeClr val="tx1"/>
                </a:solidFill>
                <a:effectLst/>
                <a:latin typeface="+mn-lt"/>
                <a:ea typeface="+mn-ea"/>
                <a:cs typeface="+mn-cs"/>
              </a:rPr>
              <a:t> vergi incelemeleri ile takdir işlemlerine </a:t>
            </a:r>
            <a:r>
              <a:rPr lang="tr-TR" sz="1200" b="1" u="sng" kern="1200" dirty="0">
                <a:solidFill>
                  <a:schemeClr val="tx1"/>
                </a:solidFill>
                <a:effectLst/>
                <a:latin typeface="+mn-lt"/>
                <a:ea typeface="+mn-ea"/>
                <a:cs typeface="+mn-cs"/>
              </a:rPr>
              <a:t>devam edilmeyecek</a:t>
            </a:r>
            <a:r>
              <a:rPr lang="tr-TR" sz="1200" kern="1200" dirty="0">
                <a:solidFill>
                  <a:schemeClr val="tx1"/>
                </a:solidFill>
                <a:effectLst/>
                <a:latin typeface="+mn-lt"/>
                <a:ea typeface="+mn-ea"/>
                <a:cs typeface="+mn-cs"/>
              </a:rPr>
              <a:t>, </a:t>
            </a:r>
            <a:r>
              <a:rPr lang="tr-TR" sz="1200" b="1" kern="1200" dirty="0">
                <a:solidFill>
                  <a:schemeClr val="tx1"/>
                </a:solidFill>
                <a:effectLst/>
                <a:latin typeface="+mn-lt"/>
                <a:ea typeface="+mn-ea"/>
                <a:cs typeface="+mn-cs"/>
              </a:rPr>
              <a:t>bulunduğu safhada bırakılacaktır</a:t>
            </a:r>
            <a:r>
              <a:rPr lang="tr-TR" sz="1200" kern="1200" dirty="0">
                <a:solidFill>
                  <a:schemeClr val="tx1"/>
                </a:solidFill>
                <a:effectLst/>
                <a:latin typeface="+mn-lt"/>
                <a:ea typeface="+mn-ea"/>
                <a:cs typeface="+mn-cs"/>
              </a:rPr>
              <a:t>. Mükellefler sadece artırılan matrahlar üzerinden hesaplanan veya artırılan vergileri ödeyeceklerdir.</a:t>
            </a:r>
          </a:p>
          <a:p>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Sonuçlandırılması ve tarhiyata konu matrah veya vergi farkı tespit edilmesi hâlinde</a:t>
            </a:r>
            <a:r>
              <a:rPr lang="tr-TR" sz="1200" kern="1200" dirty="0">
                <a:solidFill>
                  <a:schemeClr val="tx1"/>
                </a:solidFill>
                <a:effectLst/>
                <a:latin typeface="+mn-lt"/>
                <a:ea typeface="+mn-ea"/>
                <a:cs typeface="+mn-cs"/>
              </a:rPr>
              <a:t>;</a:t>
            </a:r>
          </a:p>
          <a:p>
            <a:endParaRPr lang="tr-TR"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Mükellef, inceleme raporları ile takdir komisyonu kararlarının vergi dairesi kayıtlarına </a:t>
            </a:r>
            <a:r>
              <a:rPr lang="tr-TR" sz="1200" b="1" kern="1200" dirty="0">
                <a:solidFill>
                  <a:schemeClr val="tx1"/>
                </a:solidFill>
                <a:effectLst/>
                <a:latin typeface="+mn-lt"/>
                <a:ea typeface="+mn-ea"/>
                <a:cs typeface="+mn-cs"/>
              </a:rPr>
              <a:t>intikal ettiği tarihten önce</a:t>
            </a:r>
            <a:r>
              <a:rPr lang="tr-TR" sz="1200" kern="1200" dirty="0">
                <a:solidFill>
                  <a:schemeClr val="tx1"/>
                </a:solidFill>
                <a:effectLst/>
                <a:latin typeface="+mn-lt"/>
                <a:ea typeface="+mn-ea"/>
                <a:cs typeface="+mn-cs"/>
              </a:rPr>
              <a:t> </a:t>
            </a:r>
            <a:r>
              <a:rPr lang="tr-TR" sz="1200" b="1" u="sng" kern="1200" dirty="0">
                <a:solidFill>
                  <a:schemeClr val="tx1"/>
                </a:solidFill>
                <a:effectLst/>
                <a:latin typeface="+mn-lt"/>
                <a:ea typeface="+mn-ea"/>
                <a:cs typeface="+mn-cs"/>
              </a:rPr>
              <a:t>matrah ve vergi artırımında bulunmuş ise</a:t>
            </a:r>
            <a:r>
              <a:rPr lang="tr-TR" sz="1200" kern="1200" dirty="0">
                <a:solidFill>
                  <a:schemeClr val="tx1"/>
                </a:solidFill>
                <a:effectLst/>
                <a:latin typeface="+mn-lt"/>
                <a:ea typeface="+mn-ea"/>
                <a:cs typeface="+mn-cs"/>
              </a:rPr>
              <a:t> inceleme ve takdir sonucu bulunan </a:t>
            </a:r>
            <a:r>
              <a:rPr lang="tr-TR" sz="1200" b="1" u="sng" kern="1200" dirty="0">
                <a:solidFill>
                  <a:schemeClr val="tx1"/>
                </a:solidFill>
                <a:effectLst/>
                <a:latin typeface="+mn-lt"/>
                <a:ea typeface="+mn-ea"/>
                <a:cs typeface="+mn-cs"/>
              </a:rPr>
              <a:t>matrah veya vergi farkı</a:t>
            </a:r>
            <a:r>
              <a:rPr lang="tr-TR" sz="1200" kern="1200" dirty="0">
                <a:solidFill>
                  <a:schemeClr val="tx1"/>
                </a:solidFill>
                <a:effectLst/>
                <a:latin typeface="+mn-lt"/>
                <a:ea typeface="+mn-ea"/>
                <a:cs typeface="+mn-cs"/>
              </a:rPr>
              <a:t> ile mükelleflerin Kanunun 5 inci maddesi hükümlerine göre </a:t>
            </a:r>
            <a:r>
              <a:rPr lang="tr-TR" sz="1200" b="1" kern="1200" dirty="0">
                <a:solidFill>
                  <a:schemeClr val="tx1"/>
                </a:solidFill>
                <a:effectLst/>
                <a:latin typeface="+mn-lt"/>
                <a:ea typeface="+mn-ea"/>
                <a:cs typeface="+mn-cs"/>
              </a:rPr>
              <a:t>artırdıkları matrahlar</a:t>
            </a:r>
            <a:r>
              <a:rPr lang="tr-TR" sz="1200" kern="1200" dirty="0">
                <a:solidFill>
                  <a:schemeClr val="tx1"/>
                </a:solidFill>
                <a:effectLst/>
                <a:latin typeface="+mn-lt"/>
                <a:ea typeface="+mn-ea"/>
                <a:cs typeface="+mn-cs"/>
              </a:rPr>
              <a:t> </a:t>
            </a:r>
            <a:r>
              <a:rPr lang="tr-TR" sz="1200" b="1" u="sng" kern="1200" dirty="0">
                <a:solidFill>
                  <a:schemeClr val="tx1"/>
                </a:solidFill>
                <a:effectLst/>
                <a:latin typeface="+mn-lt"/>
                <a:ea typeface="+mn-ea"/>
                <a:cs typeface="+mn-cs"/>
              </a:rPr>
              <a:t>birlikte değerlendirilir</a:t>
            </a:r>
            <a:r>
              <a:rPr lang="tr-TR" sz="1200" kern="1200" dirty="0">
                <a:solidFill>
                  <a:schemeClr val="tx1"/>
                </a:solidFill>
                <a:effectLst/>
                <a:latin typeface="+mn-lt"/>
                <a:ea typeface="+mn-ea"/>
                <a:cs typeface="+mn-cs"/>
              </a:rPr>
              <a:t>. </a:t>
            </a:r>
          </a:p>
          <a:p>
            <a:endParaRPr lang="tr-TR"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Bu değerlendirme sonucu mükellefin ilgili yıllarda </a:t>
            </a:r>
            <a:r>
              <a:rPr lang="tr-TR" sz="1200" b="1" kern="1200" dirty="0">
                <a:solidFill>
                  <a:schemeClr val="tx1"/>
                </a:solidFill>
                <a:effectLst/>
                <a:latin typeface="+mn-lt"/>
                <a:ea typeface="+mn-ea"/>
                <a:cs typeface="+mn-cs"/>
              </a:rPr>
              <a:t>artırılan</a:t>
            </a:r>
            <a:r>
              <a:rPr lang="tr-TR" sz="1200" kern="1200" dirty="0">
                <a:solidFill>
                  <a:schemeClr val="tx1"/>
                </a:solidFill>
                <a:effectLst/>
                <a:latin typeface="+mn-lt"/>
                <a:ea typeface="+mn-ea"/>
                <a:cs typeface="+mn-cs"/>
              </a:rPr>
              <a:t> matrah veya vergi tutarlarının, vergi incelemeleri veya takdir komisyonu kararlarına göre o yıl için belirlenen matrah veya vergi farkından </a:t>
            </a:r>
            <a:r>
              <a:rPr lang="tr-TR" sz="1200" b="1" kern="1200" dirty="0">
                <a:solidFill>
                  <a:schemeClr val="tx1"/>
                </a:solidFill>
                <a:effectLst/>
                <a:latin typeface="+mn-lt"/>
                <a:ea typeface="+mn-ea"/>
                <a:cs typeface="+mn-cs"/>
              </a:rPr>
              <a:t>fazla veya bu tutar kadar olması durumunda</a:t>
            </a:r>
            <a:r>
              <a:rPr lang="tr-TR" sz="1200" kern="1200" dirty="0">
                <a:solidFill>
                  <a:schemeClr val="tx1"/>
                </a:solidFill>
                <a:effectLst/>
                <a:latin typeface="+mn-lt"/>
                <a:ea typeface="+mn-ea"/>
                <a:cs typeface="+mn-cs"/>
              </a:rPr>
              <a:t> mükellef hakkında </a:t>
            </a:r>
            <a:r>
              <a:rPr lang="tr-TR" sz="1200" b="1" u="sng" kern="1200" dirty="0">
                <a:solidFill>
                  <a:schemeClr val="tx1"/>
                </a:solidFill>
                <a:effectLst/>
                <a:latin typeface="+mn-lt"/>
                <a:ea typeface="+mn-ea"/>
                <a:cs typeface="+mn-cs"/>
              </a:rPr>
              <a:t>ayrıca</a:t>
            </a:r>
            <a:r>
              <a:rPr lang="tr-TR" sz="1200" kern="1200" dirty="0">
                <a:solidFill>
                  <a:schemeClr val="tx1"/>
                </a:solidFill>
                <a:effectLst/>
                <a:latin typeface="+mn-lt"/>
                <a:ea typeface="+mn-ea"/>
                <a:cs typeface="+mn-cs"/>
              </a:rPr>
              <a:t> vergi incelemeleri ve takdir komisyonu kararlarına göre vergi </a:t>
            </a:r>
            <a:r>
              <a:rPr lang="tr-TR" sz="1200" b="1" u="sng" kern="1200" dirty="0">
                <a:solidFill>
                  <a:schemeClr val="tx1"/>
                </a:solidFill>
                <a:effectLst/>
                <a:latin typeface="+mn-lt"/>
                <a:ea typeface="+mn-ea"/>
                <a:cs typeface="+mn-cs"/>
              </a:rPr>
              <a:t>tarhiyatı yapılmaz</a:t>
            </a:r>
            <a:r>
              <a:rPr lang="tr-TR" sz="1200" kern="1200" dirty="0">
                <a:solidFill>
                  <a:schemeClr val="tx1"/>
                </a:solidFill>
                <a:effectLst/>
                <a:latin typeface="+mn-lt"/>
                <a:ea typeface="+mn-ea"/>
                <a:cs typeface="+mn-cs"/>
              </a:rPr>
              <a:t> ve </a:t>
            </a:r>
            <a:r>
              <a:rPr lang="tr-TR" sz="1200" b="1" u="sng" kern="1200" dirty="0">
                <a:solidFill>
                  <a:schemeClr val="tx1"/>
                </a:solidFill>
                <a:effectLst/>
                <a:latin typeface="+mn-lt"/>
                <a:ea typeface="+mn-ea"/>
                <a:cs typeface="+mn-cs"/>
              </a:rPr>
              <a:t>ceza uygulanmaz</a:t>
            </a:r>
            <a:r>
              <a:rPr lang="tr-TR" sz="1200" kern="1200" dirty="0">
                <a:solidFill>
                  <a:schemeClr val="tx1"/>
                </a:solidFill>
                <a:effectLst/>
                <a:latin typeface="+mn-lt"/>
                <a:ea typeface="+mn-ea"/>
                <a:cs typeface="+mn-cs"/>
              </a:rPr>
              <a:t>.</a:t>
            </a:r>
          </a:p>
          <a:p>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Vergi incelemeleri ve takdir sonucu</a:t>
            </a:r>
            <a:r>
              <a:rPr lang="tr-TR" sz="1200" kern="1200" dirty="0">
                <a:solidFill>
                  <a:schemeClr val="tx1"/>
                </a:solidFill>
                <a:effectLst/>
                <a:latin typeface="+mn-lt"/>
                <a:ea typeface="+mn-ea"/>
                <a:cs typeface="+mn-cs"/>
              </a:rPr>
              <a:t> belirlenen tarhiyata konu matrah veya vergi farkının, mükellefin ilgili yıl için artırdığı matrah veya vergi tutarından </a:t>
            </a:r>
            <a:r>
              <a:rPr lang="tr-TR" sz="1200" b="1" u="sng" kern="1200" dirty="0">
                <a:solidFill>
                  <a:schemeClr val="tx1"/>
                </a:solidFill>
                <a:effectLst/>
                <a:latin typeface="+mn-lt"/>
                <a:ea typeface="+mn-ea"/>
                <a:cs typeface="+mn-cs"/>
              </a:rPr>
              <a:t>fazla olması hâlinde</a:t>
            </a:r>
            <a:r>
              <a:rPr lang="tr-TR" sz="1200" kern="1200" dirty="0">
                <a:solidFill>
                  <a:schemeClr val="tx1"/>
                </a:solidFill>
                <a:effectLst/>
                <a:latin typeface="+mn-lt"/>
                <a:ea typeface="+mn-ea"/>
                <a:cs typeface="+mn-cs"/>
              </a:rPr>
              <a:t>, aradaki fark tutar kadar matrah veya vergi farkı üzerinden mükellef hakkında gerekli vergi </a:t>
            </a:r>
            <a:r>
              <a:rPr lang="tr-TR" sz="1200" b="1" kern="1200" dirty="0">
                <a:solidFill>
                  <a:schemeClr val="tx1"/>
                </a:solidFill>
                <a:effectLst/>
                <a:latin typeface="+mn-lt"/>
                <a:ea typeface="+mn-ea"/>
                <a:cs typeface="+mn-cs"/>
              </a:rPr>
              <a:t>tarhiyatı yapılacak</a:t>
            </a:r>
            <a:r>
              <a:rPr lang="tr-TR" sz="1200" kern="1200" dirty="0">
                <a:solidFill>
                  <a:schemeClr val="tx1"/>
                </a:solidFill>
                <a:effectLst/>
                <a:latin typeface="+mn-lt"/>
                <a:ea typeface="+mn-ea"/>
                <a:cs typeface="+mn-cs"/>
              </a:rPr>
              <a:t> ve </a:t>
            </a:r>
            <a:r>
              <a:rPr lang="tr-TR" sz="1200" b="1" kern="1200" dirty="0">
                <a:solidFill>
                  <a:schemeClr val="tx1"/>
                </a:solidFill>
                <a:effectLst/>
                <a:latin typeface="+mn-lt"/>
                <a:ea typeface="+mn-ea"/>
                <a:cs typeface="+mn-cs"/>
              </a:rPr>
              <a:t>ceza uygulanacaktır</a:t>
            </a:r>
            <a:r>
              <a:rPr lang="tr-TR" sz="1200" kern="1200" dirty="0">
                <a:solidFill>
                  <a:schemeClr val="tx1"/>
                </a:solidFill>
                <a:effectLst/>
                <a:latin typeface="+mn-lt"/>
                <a:ea typeface="+mn-ea"/>
                <a:cs typeface="+mn-cs"/>
              </a:rPr>
              <a:t>. Ancak mükellef, bu fark tutar üzerinden tarh edilen vergiler ile uygulanan gecikme faizi ve cezalar için </a:t>
            </a:r>
            <a:r>
              <a:rPr lang="tr-TR" sz="1200" b="1" u="sng" kern="1200" dirty="0">
                <a:solidFill>
                  <a:schemeClr val="tx1"/>
                </a:solidFill>
                <a:effectLst/>
                <a:latin typeface="+mn-lt"/>
                <a:ea typeface="+mn-ea"/>
                <a:cs typeface="+mn-cs"/>
              </a:rPr>
              <a:t>Kanunun 4 üncü maddesi hükmünden yararlanarak</a:t>
            </a:r>
            <a:r>
              <a:rPr lang="tr-TR" sz="1200" kern="1200" dirty="0">
                <a:solidFill>
                  <a:schemeClr val="tx1"/>
                </a:solidFill>
                <a:effectLst/>
                <a:latin typeface="+mn-lt"/>
                <a:ea typeface="+mn-ea"/>
                <a:cs typeface="+mn-cs"/>
              </a:rPr>
              <a:t> ödemede bulunabilecektir.</a:t>
            </a:r>
          </a:p>
          <a:p>
            <a:endParaRPr lang="tr-TR"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Kanunun yayımı tarihinden önce haklarında vergi incelemesi ve takdir işlemlerine başlanılmış mükellefler, </a:t>
            </a:r>
            <a:r>
              <a:rPr lang="tr-TR" sz="1200" b="1" kern="1200" dirty="0">
                <a:solidFill>
                  <a:schemeClr val="tx1"/>
                </a:solidFill>
                <a:effectLst/>
                <a:latin typeface="+mn-lt"/>
                <a:ea typeface="+mn-ea"/>
                <a:cs typeface="+mn-cs"/>
              </a:rPr>
              <a:t>2/8/2021 tarihinden önce</a:t>
            </a:r>
            <a:r>
              <a:rPr lang="tr-TR" sz="1200" kern="1200" dirty="0">
                <a:solidFill>
                  <a:schemeClr val="tx1"/>
                </a:solidFill>
                <a:effectLst/>
                <a:latin typeface="+mn-lt"/>
                <a:ea typeface="+mn-ea"/>
                <a:cs typeface="+mn-cs"/>
              </a:rPr>
              <a:t> </a:t>
            </a:r>
            <a:r>
              <a:rPr lang="tr-TR" sz="1200" b="1" u="sng" kern="1200" dirty="0">
                <a:solidFill>
                  <a:schemeClr val="tx1"/>
                </a:solidFill>
                <a:effectLst/>
                <a:latin typeface="+mn-lt"/>
                <a:ea typeface="+mn-ea"/>
                <a:cs typeface="+mn-cs"/>
              </a:rPr>
              <a:t>matrah ve vergi artırımında bulunmuş olmakla birlikte</a:t>
            </a:r>
            <a:r>
              <a:rPr lang="tr-TR" sz="1200" kern="1200" dirty="0">
                <a:solidFill>
                  <a:schemeClr val="tx1"/>
                </a:solidFill>
                <a:effectLst/>
                <a:latin typeface="+mn-lt"/>
                <a:ea typeface="+mn-ea"/>
                <a:cs typeface="+mn-cs"/>
              </a:rPr>
              <a:t> </a:t>
            </a:r>
            <a:r>
              <a:rPr lang="tr-TR" sz="1200" b="1" kern="1200" dirty="0">
                <a:solidFill>
                  <a:schemeClr val="tx1"/>
                </a:solidFill>
                <a:effectLst/>
                <a:latin typeface="+mn-lt"/>
                <a:ea typeface="+mn-ea"/>
                <a:cs typeface="+mn-cs"/>
              </a:rPr>
              <a:t>artırım</a:t>
            </a:r>
            <a:r>
              <a:rPr lang="tr-TR" sz="1200" kern="1200" dirty="0">
                <a:solidFill>
                  <a:schemeClr val="tx1"/>
                </a:solidFill>
                <a:effectLst/>
                <a:latin typeface="+mn-lt"/>
                <a:ea typeface="+mn-ea"/>
                <a:cs typeface="+mn-cs"/>
              </a:rPr>
              <a:t>, vergi inceleme raporları ve takdir komisyonu kararlarının </a:t>
            </a:r>
            <a:r>
              <a:rPr lang="tr-TR" sz="1200" b="1" kern="1200" dirty="0">
                <a:solidFill>
                  <a:schemeClr val="tx1"/>
                </a:solidFill>
                <a:effectLst/>
                <a:latin typeface="+mn-lt"/>
                <a:ea typeface="+mn-ea"/>
                <a:cs typeface="+mn-cs"/>
              </a:rPr>
              <a:t>vergi dairesi kayıtlarına intikal ettiği tarihten</a:t>
            </a:r>
            <a:r>
              <a:rPr lang="tr-TR" sz="1200" kern="1200" dirty="0">
                <a:solidFill>
                  <a:schemeClr val="tx1"/>
                </a:solidFill>
                <a:effectLst/>
                <a:latin typeface="+mn-lt"/>
                <a:ea typeface="+mn-ea"/>
                <a:cs typeface="+mn-cs"/>
              </a:rPr>
              <a:t> </a:t>
            </a:r>
            <a:r>
              <a:rPr lang="tr-TR" sz="1200" b="1" u="sng" kern="1200" dirty="0">
                <a:solidFill>
                  <a:schemeClr val="tx1"/>
                </a:solidFill>
                <a:effectLst/>
                <a:latin typeface="+mn-lt"/>
                <a:ea typeface="+mn-ea"/>
                <a:cs typeface="+mn-cs"/>
              </a:rPr>
              <a:t>sonra yapılmış</a:t>
            </a:r>
            <a:r>
              <a:rPr lang="tr-TR" sz="1200" kern="1200" dirty="0">
                <a:solidFill>
                  <a:schemeClr val="tx1"/>
                </a:solidFill>
                <a:effectLst/>
                <a:latin typeface="+mn-lt"/>
                <a:ea typeface="+mn-ea"/>
                <a:cs typeface="+mn-cs"/>
              </a:rPr>
              <a:t> ise </a:t>
            </a:r>
            <a:r>
              <a:rPr lang="tr-TR" sz="1200" b="1" u="sng" kern="1200" dirty="0">
                <a:solidFill>
                  <a:schemeClr val="tx1"/>
                </a:solidFill>
                <a:effectLst/>
                <a:latin typeface="+mn-lt"/>
                <a:ea typeface="+mn-ea"/>
                <a:cs typeface="+mn-cs"/>
              </a:rPr>
              <a:t>mahsup imkanından yararlanamayacaklar</a:t>
            </a:r>
            <a:r>
              <a:rPr lang="tr-TR" sz="1200" kern="1200" dirty="0">
                <a:solidFill>
                  <a:schemeClr val="tx1"/>
                </a:solidFill>
                <a:effectLst/>
                <a:latin typeface="+mn-lt"/>
                <a:ea typeface="+mn-ea"/>
                <a:cs typeface="+mn-cs"/>
              </a:rPr>
              <a:t>, ancak söz konusu inceleme raporları ile takdir komisyonu kararlarına istinaden yapılan tarhiyatlar için bu Kanunun </a:t>
            </a:r>
            <a:r>
              <a:rPr lang="tr-TR" sz="1200" b="1" kern="1200" dirty="0">
                <a:solidFill>
                  <a:schemeClr val="tx1"/>
                </a:solidFill>
                <a:effectLst/>
                <a:latin typeface="+mn-lt"/>
                <a:ea typeface="+mn-ea"/>
                <a:cs typeface="+mn-cs"/>
              </a:rPr>
              <a:t>4 üncü maddesi hükmünden faydalanabileceklerdir</a:t>
            </a:r>
            <a:r>
              <a:rPr lang="tr-TR" sz="1200" kern="1200" dirty="0">
                <a:solidFill>
                  <a:schemeClr val="tx1"/>
                </a:solidFill>
                <a:effectLst/>
                <a:latin typeface="+mn-lt"/>
                <a:ea typeface="+mn-ea"/>
                <a:cs typeface="+mn-cs"/>
              </a:rPr>
              <a:t>.</a:t>
            </a:r>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54</a:t>
            </a:fld>
            <a:endParaRPr lang="tr-TR"/>
          </a:p>
        </p:txBody>
      </p:sp>
    </p:spTree>
    <p:extLst>
      <p:ext uri="{BB962C8B-B14F-4D97-AF65-F5344CB8AC3E}">
        <p14:creationId xmlns:p14="http://schemas.microsoft.com/office/powerpoint/2010/main" val="9850058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GB" sz="1800" dirty="0">
                <a:solidFill>
                  <a:srgbClr val="000000"/>
                </a:solidFill>
                <a:effectLst/>
                <a:latin typeface="Times New Roman" panose="02020603050405020304" pitchFamily="18" charset="0"/>
                <a:ea typeface="Times New Roman" panose="02020603050405020304" pitchFamily="18" charset="0"/>
              </a:rPr>
              <a:t>Bu </a:t>
            </a:r>
            <a:r>
              <a:rPr lang="en-GB" sz="1800" dirty="0" err="1">
                <a:solidFill>
                  <a:srgbClr val="000000"/>
                </a:solidFill>
                <a:effectLst/>
                <a:latin typeface="Times New Roman" panose="02020603050405020304" pitchFamily="18" charset="0"/>
                <a:ea typeface="Times New Roman" panose="02020603050405020304" pitchFamily="18" charset="0"/>
              </a:rPr>
              <a:t>madde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hükümlerine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göre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matrah</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veya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vergi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artırımı</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ile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ilgili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olarak</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doğru</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beyan</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yapılmaması</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veya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vergi</a:t>
            </a: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hataları</a:t>
            </a: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nedeniyle</a:t>
            </a:r>
            <a:r>
              <a:rPr lang="en-GB" sz="1800" dirty="0">
                <a:solidFill>
                  <a:srgbClr val="C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eksik</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tahakkuk</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eden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vergiler</a:t>
            </a:r>
            <a:r>
              <a:rPr lang="en-GB" sz="1800" dirty="0">
                <a:solidFill>
                  <a:srgbClr val="000000"/>
                </a:solidFill>
                <a:effectLst/>
                <a:latin typeface="Times New Roman" panose="02020603050405020304" pitchFamily="18" charset="0"/>
                <a:ea typeface="Times New Roman" panose="02020603050405020304" pitchFamily="18" charset="0"/>
              </a:rPr>
              <a:t>, ilk </a:t>
            </a:r>
            <a:r>
              <a:rPr lang="en-GB" sz="1800" dirty="0" err="1">
                <a:solidFill>
                  <a:srgbClr val="000000"/>
                </a:solidFill>
                <a:effectLst/>
                <a:latin typeface="Times New Roman" panose="02020603050405020304" pitchFamily="18" charset="0"/>
                <a:ea typeface="Times New Roman" panose="02020603050405020304" pitchFamily="18" charset="0"/>
              </a:rPr>
              <a:t>taksit</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ödeme</a:t>
            </a: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süresinin</a:t>
            </a: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sonunda</a:t>
            </a:r>
            <a:r>
              <a:rPr lang="en-GB" sz="1800" dirty="0">
                <a:solidFill>
                  <a:srgbClr val="C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tahakkuk</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etmiş</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sayılır</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ve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ödenmemesi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hâlinde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u="sng" dirty="0">
                <a:solidFill>
                  <a:srgbClr val="000000"/>
                </a:solidFill>
                <a:effectLst/>
                <a:latin typeface="Times New Roman" panose="02020603050405020304" pitchFamily="18" charset="0"/>
                <a:ea typeface="Times New Roman" panose="02020603050405020304" pitchFamily="18" charset="0"/>
              </a:rPr>
              <a:t>6183 </a:t>
            </a:r>
            <a:r>
              <a:rPr lang="en-GB" sz="1800" b="1" u="sng" dirty="0" err="1">
                <a:solidFill>
                  <a:srgbClr val="000000"/>
                </a:solidFill>
                <a:effectLst/>
                <a:latin typeface="Times New Roman" panose="02020603050405020304" pitchFamily="18" charset="0"/>
                <a:ea typeface="Times New Roman" panose="02020603050405020304" pitchFamily="18" charset="0"/>
              </a:rPr>
              <a:t>sayılı</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Kanuna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göre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takip</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edilir</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Şu</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kadar</a:t>
            </a:r>
            <a:r>
              <a:rPr lang="en-GB" sz="1800" dirty="0">
                <a:solidFill>
                  <a:srgbClr val="000000"/>
                </a:solidFill>
                <a:effectLst/>
                <a:latin typeface="Times New Roman" panose="02020603050405020304" pitchFamily="18" charset="0"/>
                <a:ea typeface="Times New Roman" panose="02020603050405020304" pitchFamily="18" charset="0"/>
              </a:rPr>
              <a:t> ki, Kanun </a:t>
            </a:r>
            <a:r>
              <a:rPr lang="en-GB" sz="1800" dirty="0" err="1">
                <a:solidFill>
                  <a:srgbClr val="000000"/>
                </a:solidFill>
                <a:effectLst/>
                <a:latin typeface="Times New Roman" panose="02020603050405020304" pitchFamily="18" charset="0"/>
                <a:ea typeface="Times New Roman" panose="02020603050405020304" pitchFamily="18" charset="0"/>
              </a:rPr>
              <a:t>hükümlerinin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ihlal</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edilmemiş</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olması</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şartıyla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mükellefe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bildirimde</a:t>
            </a: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bulunularak</a:t>
            </a:r>
            <a:r>
              <a:rPr lang="en-GB" sz="1800" dirty="0">
                <a:solidFill>
                  <a:srgbClr val="C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eksik</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tahakkuk</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eden</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tutarın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bir</a:t>
            </a:r>
            <a:r>
              <a:rPr lang="en-GB" sz="1800" b="1" dirty="0">
                <a:solidFill>
                  <a:srgbClr val="C00000"/>
                </a:solidFill>
                <a:effectLst/>
                <a:latin typeface="Times New Roman" panose="02020603050405020304" pitchFamily="18" charset="0"/>
                <a:ea typeface="Times New Roman" panose="02020603050405020304" pitchFamily="18" charset="0"/>
              </a:rPr>
              <a:t> ay </a:t>
            </a:r>
            <a:r>
              <a:rPr lang="en-GB" sz="1800" b="1" dirty="0" err="1">
                <a:solidFill>
                  <a:srgbClr val="C00000"/>
                </a:solidFill>
                <a:effectLst/>
                <a:latin typeface="Times New Roman" panose="02020603050405020304" pitchFamily="18" charset="0"/>
                <a:ea typeface="Times New Roman" panose="02020603050405020304" pitchFamily="18" charset="0"/>
              </a:rPr>
              <a:t>içinde</a:t>
            </a:r>
            <a:r>
              <a:rPr lang="en-GB" sz="1800" dirty="0">
                <a:solidFill>
                  <a:srgbClr val="C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geç</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ödeme</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zammı</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ile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birlikte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ödenmesi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istenir</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verilen</a:t>
            </a: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sürede</a:t>
            </a: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ödeme</a:t>
            </a: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1800" b="1" dirty="0" err="1">
                <a:solidFill>
                  <a:srgbClr val="C00000"/>
                </a:solidFill>
                <a:effectLst/>
                <a:latin typeface="Times New Roman" panose="02020603050405020304" pitchFamily="18" charset="0"/>
                <a:ea typeface="Times New Roman" panose="02020603050405020304" pitchFamily="18" charset="0"/>
              </a:rPr>
              <a:t>yapılması</a:t>
            </a:r>
            <a:r>
              <a:rPr lang="en-GB" sz="1800" dirty="0">
                <a:solidFill>
                  <a:srgbClr val="C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hâlinde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eksik</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tahakkuk</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eden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vergiler</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açısından</a:t>
            </a:r>
            <a:r>
              <a:rPr lang="en-GB" sz="1800" dirty="0">
                <a:solidFill>
                  <a:srgbClr val="000000"/>
                </a:solidFill>
                <a:effectLst/>
                <a:latin typeface="Times New Roman" panose="02020603050405020304" pitchFamily="18" charset="0"/>
                <a:ea typeface="Times New Roman" panose="02020603050405020304" pitchFamily="18" charset="0"/>
              </a:rPr>
              <a:t> Kanun </a:t>
            </a:r>
            <a:r>
              <a:rPr lang="en-GB" sz="1800" dirty="0" err="1">
                <a:solidFill>
                  <a:srgbClr val="000000"/>
                </a:solidFill>
                <a:effectLst/>
                <a:latin typeface="Times New Roman" panose="02020603050405020304" pitchFamily="18" charset="0"/>
                <a:ea typeface="Times New Roman" panose="02020603050405020304" pitchFamily="18" charset="0"/>
              </a:rPr>
              <a:t>hükümleri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ihlal</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edilmiş</a:t>
            </a:r>
            <a:r>
              <a:rPr lang="en-GB" sz="1800" b="1" u="sng" dirty="0">
                <a:solidFill>
                  <a:srgbClr val="000000"/>
                </a:solidFill>
                <a:effectLst/>
                <a:latin typeface="Times New Roman" panose="02020603050405020304" pitchFamily="18" charset="0"/>
                <a:ea typeface="Times New Roman" panose="02020603050405020304" pitchFamily="18" charset="0"/>
              </a:rPr>
              <a:t> </a:t>
            </a:r>
            <a:r>
              <a:rPr lang="en-GB" sz="1800" b="1" u="sng" dirty="0" err="1">
                <a:solidFill>
                  <a:srgbClr val="000000"/>
                </a:solidFill>
                <a:effectLst/>
                <a:latin typeface="Times New Roman" panose="02020603050405020304" pitchFamily="18" charset="0"/>
                <a:ea typeface="Times New Roman" panose="02020603050405020304" pitchFamily="18" charset="0"/>
              </a:rPr>
              <a:t>sayılmaz</a:t>
            </a:r>
            <a:r>
              <a:rPr lang="en-GB" sz="1800" dirty="0">
                <a:solidFill>
                  <a:srgbClr val="000000"/>
                </a:solidFill>
                <a:effectLst/>
                <a:latin typeface="Times New Roman" panose="02020603050405020304" pitchFamily="18" charset="0"/>
                <a:ea typeface="Times New Roman" panose="02020603050405020304" pitchFamily="18" charset="0"/>
              </a:rPr>
              <a:t>.</a:t>
            </a:r>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55</a:t>
            </a:fld>
            <a:endParaRPr lang="tr-TR"/>
          </a:p>
        </p:txBody>
      </p:sp>
    </p:spTree>
    <p:extLst>
      <p:ext uri="{BB962C8B-B14F-4D97-AF65-F5344CB8AC3E}">
        <p14:creationId xmlns:p14="http://schemas.microsoft.com/office/powerpoint/2010/main" val="42637765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BC80B92-311F-41B5-BA4E-732E8A3340DC}" type="slidenum">
              <a:rPr lang="tr-TR" smtClean="0">
                <a:solidFill>
                  <a:prstClr val="black"/>
                </a:solidFill>
              </a:rPr>
              <a:pPr/>
              <a:t>56</a:t>
            </a:fld>
            <a:endParaRPr lang="tr-TR">
              <a:solidFill>
                <a:prstClr val="black"/>
              </a:solidFill>
            </a:endParaRPr>
          </a:p>
        </p:txBody>
      </p:sp>
    </p:spTree>
    <p:extLst>
      <p:ext uri="{BB962C8B-B14F-4D97-AF65-F5344CB8AC3E}">
        <p14:creationId xmlns:p14="http://schemas.microsoft.com/office/powerpoint/2010/main" val="37874769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Mükelleflerin</a:t>
            </a:r>
            <a:r>
              <a:rPr lang="tr-TR" baseline="0" dirty="0"/>
              <a:t> ellerinde bulunan belgesiz malların kayıt altına alınması, kayıt dışı ekonominin daraltılması ve bundan böyle yaratılacak KDV’nin kavranması amacıyla, bildirim konusu mallar için KDV hesaplatılmakta ve bu verginin, sorumlu sıfatıyla beyanı sağlanmaktadır. </a:t>
            </a:r>
          </a:p>
          <a:p>
            <a:endParaRPr lang="tr-TR" baseline="0" dirty="0"/>
          </a:p>
          <a:p>
            <a:endParaRPr lang="tr-TR" baseline="0" dirty="0"/>
          </a:p>
          <a:p>
            <a:r>
              <a:rPr lang="tr-TR" dirty="0"/>
              <a:t>Mükelleflerin</a:t>
            </a:r>
            <a:r>
              <a:rPr lang="tr-TR" baseline="0" dirty="0"/>
              <a:t> kayıtlarının daha sağlıklı hale getirilebilmesi için kayıtlarda yer aldığı halde gerçekte mevcut olmayan emtia, makine, teçhizat ve demirbaşlarını fatura düzenlemek ve her türlü vergisel yükümlülüklerini  yerine getirmek suretiyle kayıt ve beyanlarına intikal ettirme imkanı sağlanmaktadır. Diğer bir anlatımla, faturalı olarak alınıp kayıtlara geçen ancak belge düzenlenmeksizin satılan bu gibi kıymetlerin halen işletme kayıtlarında gözükmesi nedeniyle oluşan gerçek dışılık, kayıtlara bu kıymetlere ait hasılat olarak intikal ettirilmek suretiyle düzeltilmektedir.</a:t>
            </a:r>
          </a:p>
          <a:p>
            <a:r>
              <a:rPr lang="tr-TR" baseline="0" dirty="0"/>
              <a:t>Bu fıkra hükmüne göre düzeltme işlemi yapıldığında, bu kayıt dışılığın idarece tespiti halinde ortaya çıkacak ceza ve faiz yükünden </a:t>
            </a:r>
            <a:r>
              <a:rPr lang="tr-TR" baseline="0" dirty="0" err="1"/>
              <a:t>kurtulunmaktadır</a:t>
            </a:r>
            <a:r>
              <a:rPr lang="tr-TR" baseline="0" dirty="0"/>
              <a:t>.</a:t>
            </a:r>
          </a:p>
          <a:p>
            <a:endParaRPr lang="tr-TR" baseline="0" dirty="0"/>
          </a:p>
          <a:p>
            <a:endParaRPr lang="tr-TR" baseline="0" dirty="0"/>
          </a:p>
          <a:p>
            <a:endParaRPr lang="tr-TR" baseline="0" dirty="0"/>
          </a:p>
          <a:p>
            <a:endParaRPr lang="tr-TR" dirty="0"/>
          </a:p>
          <a:p>
            <a:endParaRPr lang="tr-TR" dirty="0"/>
          </a:p>
        </p:txBody>
      </p:sp>
      <p:sp>
        <p:nvSpPr>
          <p:cNvPr id="4" name="Slayt Numarası Yer Tutucusu 3"/>
          <p:cNvSpPr>
            <a:spLocks noGrp="1"/>
          </p:cNvSpPr>
          <p:nvPr>
            <p:ph type="sldNum" sz="quarter" idx="10"/>
          </p:nvPr>
        </p:nvSpPr>
        <p:spPr/>
        <p:txBody>
          <a:bodyPr/>
          <a:lstStyle/>
          <a:p>
            <a:fld id="{1C0E29BD-23DF-4C78-B90A-6F98546597A5}" type="slidenum">
              <a:rPr lang="tr-TR" smtClean="0"/>
              <a:t>57</a:t>
            </a:fld>
            <a:endParaRPr lang="tr-TR"/>
          </a:p>
        </p:txBody>
      </p:sp>
    </p:spTree>
    <p:extLst>
      <p:ext uri="{BB962C8B-B14F-4D97-AF65-F5344CB8AC3E}">
        <p14:creationId xmlns:p14="http://schemas.microsoft.com/office/powerpoint/2010/main" val="12333958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58</a:t>
            </a:fld>
            <a:endParaRPr lang="tr-TR"/>
          </a:p>
        </p:txBody>
      </p:sp>
    </p:spTree>
    <p:extLst>
      <p:ext uri="{BB962C8B-B14F-4D97-AF65-F5344CB8AC3E}">
        <p14:creationId xmlns:p14="http://schemas.microsoft.com/office/powerpoint/2010/main" val="34098150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1-3065 sayılı Kanunun 9 uncu maddesinin ikinci fıkrasında; fiili ya da </a:t>
            </a:r>
            <a:r>
              <a:rPr lang="tr-TR" sz="1200" kern="1200" dirty="0" err="1">
                <a:solidFill>
                  <a:schemeClr val="tx1"/>
                </a:solidFill>
                <a:effectLst/>
                <a:latin typeface="+mn-lt"/>
                <a:ea typeface="+mn-ea"/>
                <a:cs typeface="+mn-cs"/>
              </a:rPr>
              <a:t>kaydî</a:t>
            </a:r>
            <a:r>
              <a:rPr lang="tr-TR" sz="1200" kern="1200" dirty="0">
                <a:solidFill>
                  <a:schemeClr val="tx1"/>
                </a:solidFill>
                <a:effectLst/>
                <a:latin typeface="+mn-lt"/>
                <a:ea typeface="+mn-ea"/>
                <a:cs typeface="+mn-cs"/>
              </a:rPr>
              <a:t> envanter sırasında belgesiz mal bulundurulduğunun tespiti hâlinde, bu alışlar nedeniyle, </a:t>
            </a:r>
            <a:r>
              <a:rPr lang="tr-TR" sz="1200" kern="1200" dirty="0" err="1">
                <a:solidFill>
                  <a:schemeClr val="tx1"/>
                </a:solidFill>
                <a:effectLst/>
                <a:latin typeface="+mn-lt"/>
                <a:ea typeface="+mn-ea"/>
                <a:cs typeface="+mn-cs"/>
              </a:rPr>
              <a:t>ziyaa</a:t>
            </a:r>
            <a:r>
              <a:rPr lang="tr-TR" sz="1200" kern="1200" dirty="0">
                <a:solidFill>
                  <a:schemeClr val="tx1"/>
                </a:solidFill>
                <a:effectLst/>
                <a:latin typeface="+mn-lt"/>
                <a:ea typeface="+mn-ea"/>
                <a:cs typeface="+mn-cs"/>
              </a:rPr>
              <a:t> uğratılan KDV’nin, </a:t>
            </a:r>
            <a:r>
              <a:rPr lang="tr-TR" sz="1200" b="1" kern="1200" dirty="0">
                <a:solidFill>
                  <a:schemeClr val="tx1"/>
                </a:solidFill>
                <a:effectLst/>
                <a:latin typeface="+mn-lt"/>
                <a:ea typeface="+mn-ea"/>
                <a:cs typeface="+mn-cs"/>
              </a:rPr>
              <a:t>belgesiz mal bulunduran mükelleften</a:t>
            </a:r>
            <a:r>
              <a:rPr lang="tr-TR" sz="1200" kern="1200" dirty="0">
                <a:solidFill>
                  <a:schemeClr val="tx1"/>
                </a:solidFill>
                <a:effectLst/>
                <a:latin typeface="+mn-lt"/>
                <a:ea typeface="+mn-ea"/>
                <a:cs typeface="+mn-cs"/>
              </a:rPr>
              <a:t> aranacağı, bu uygulamaya göre yapılan tarhiyata da vergi </a:t>
            </a:r>
            <a:r>
              <a:rPr lang="tr-TR" sz="1200" kern="1200" dirty="0" err="1">
                <a:solidFill>
                  <a:schemeClr val="tx1"/>
                </a:solidFill>
                <a:effectLst/>
                <a:latin typeface="+mn-lt"/>
                <a:ea typeface="+mn-ea"/>
                <a:cs typeface="+mn-cs"/>
              </a:rPr>
              <a:t>ziyaı</a:t>
            </a:r>
            <a:r>
              <a:rPr lang="tr-TR" sz="1200" kern="1200" dirty="0">
                <a:solidFill>
                  <a:schemeClr val="tx1"/>
                </a:solidFill>
                <a:effectLst/>
                <a:latin typeface="+mn-lt"/>
                <a:ea typeface="+mn-ea"/>
                <a:cs typeface="+mn-cs"/>
              </a:rPr>
              <a:t> </a:t>
            </a:r>
            <a:r>
              <a:rPr lang="tr-TR" sz="1200" b="1" u="sng" kern="1200" dirty="0">
                <a:solidFill>
                  <a:schemeClr val="tx1"/>
                </a:solidFill>
                <a:effectLst/>
                <a:latin typeface="+mn-lt"/>
                <a:ea typeface="+mn-ea"/>
                <a:cs typeface="+mn-cs"/>
              </a:rPr>
              <a:t>cezası uygulanacağı</a:t>
            </a:r>
            <a:r>
              <a:rPr lang="tr-TR" sz="1200" kern="1200" dirty="0">
                <a:solidFill>
                  <a:schemeClr val="tx1"/>
                </a:solidFill>
                <a:effectLst/>
                <a:latin typeface="+mn-lt"/>
                <a:ea typeface="+mn-ea"/>
                <a:cs typeface="+mn-cs"/>
              </a:rPr>
              <a:t> hüküm altına alınmıştır.</a:t>
            </a:r>
          </a:p>
          <a:p>
            <a:endParaRPr lang="tr-TR"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Bu</a:t>
            </a:r>
            <a:r>
              <a:rPr lang="tr-TR" sz="1200" kern="1200" baseline="0" dirty="0">
                <a:solidFill>
                  <a:schemeClr val="tx1"/>
                </a:solidFill>
                <a:effectLst/>
                <a:latin typeface="+mn-lt"/>
                <a:ea typeface="+mn-ea"/>
                <a:cs typeface="+mn-cs"/>
              </a:rPr>
              <a:t> bölüme göre </a:t>
            </a:r>
            <a:r>
              <a:rPr lang="tr-TR" sz="1200" kern="1200" dirty="0">
                <a:solidFill>
                  <a:schemeClr val="tx1"/>
                </a:solidFill>
                <a:effectLst/>
                <a:latin typeface="+mn-lt"/>
                <a:ea typeface="+mn-ea"/>
                <a:cs typeface="+mn-cs"/>
              </a:rPr>
              <a:t>sorumlu sıfatıyla KDV beyan eden ve ödeyen mükellefler bakımından 3065 sayılı Kanunun söz konusu hükmü </a:t>
            </a:r>
            <a:r>
              <a:rPr lang="tr-TR" sz="1200" b="1" u="sng" kern="1200" dirty="0">
                <a:solidFill>
                  <a:schemeClr val="tx1"/>
                </a:solidFill>
                <a:effectLst/>
                <a:latin typeface="+mn-lt"/>
                <a:ea typeface="+mn-ea"/>
                <a:cs typeface="+mn-cs"/>
              </a:rPr>
              <a:t>uygulanmayacaktır</a:t>
            </a:r>
            <a:r>
              <a:rPr lang="tr-TR" sz="1200" kern="1200" dirty="0">
                <a:solidFill>
                  <a:schemeClr val="tx1"/>
                </a:solidFill>
                <a:effectLst/>
                <a:latin typeface="+mn-lt"/>
                <a:ea typeface="+mn-ea"/>
                <a:cs typeface="+mn-cs"/>
              </a:rPr>
              <a:t>.</a:t>
            </a:r>
          </a:p>
          <a:p>
            <a:endParaRPr lang="tr-TR"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2-ÖTV’ye tabi mallar için 4760 sayılı Özel Tüketim Vergisi Kanununun 4 üncü maddesinin (3) numaralı fıkrası hükmünün uygulanmaması öngörülmüştür. Bu şekilde beyan edilerek ödenen ÖTV için </a:t>
            </a:r>
            <a:r>
              <a:rPr lang="tr-TR" sz="1200" b="1" u="sng" kern="1200" dirty="0">
                <a:solidFill>
                  <a:schemeClr val="tx1"/>
                </a:solidFill>
                <a:effectLst/>
                <a:latin typeface="+mn-lt"/>
                <a:ea typeface="+mn-ea"/>
                <a:cs typeface="+mn-cs"/>
              </a:rPr>
              <a:t>vergi cezası kesilmeyecektir</a:t>
            </a:r>
            <a:r>
              <a:rPr lang="tr-TR" sz="1200" kern="1200" dirty="0">
                <a:solidFill>
                  <a:schemeClr val="tx1"/>
                </a:solidFill>
                <a:effectLst/>
                <a:latin typeface="+mn-lt"/>
                <a:ea typeface="+mn-ea"/>
                <a:cs typeface="+mn-cs"/>
              </a:rPr>
              <a:t>.</a:t>
            </a:r>
          </a:p>
          <a:p>
            <a:endParaRPr lang="tr-TR" sz="120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60</a:t>
            </a:fld>
            <a:endParaRPr lang="tr-TR"/>
          </a:p>
        </p:txBody>
      </p:sp>
    </p:spTree>
    <p:extLst>
      <p:ext uri="{BB962C8B-B14F-4D97-AF65-F5344CB8AC3E}">
        <p14:creationId xmlns:p14="http://schemas.microsoft.com/office/powerpoint/2010/main" val="1673738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effectLst/>
                <a:latin typeface="Times New Roman" panose="02020603050405020304" pitchFamily="18" charset="0"/>
              </a:rPr>
              <a:t>7256 sayılı Kanun kapsamında yapılandırılan</a:t>
            </a:r>
          </a:p>
          <a:p>
            <a:r>
              <a:rPr lang="tr-TR" dirty="0">
                <a:effectLst/>
                <a:latin typeface="Times New Roman" panose="02020603050405020304" pitchFamily="18" charset="0"/>
              </a:rPr>
              <a:t>7326 sayılı Kanun kapsamında yapılandırılan borçlar da kanun kapsamında</a:t>
            </a:r>
            <a:endParaRPr lang="tr-TR" dirty="0"/>
          </a:p>
          <a:p>
            <a:endParaRPr lang="tr-TR" dirty="0">
              <a:effectLst/>
              <a:latin typeface="Times New Roman" panose="02020603050405020304" pitchFamily="18" charset="0"/>
            </a:endParaRPr>
          </a:p>
          <a:p>
            <a:endParaRPr lang="tr-TR" dirty="0">
              <a:effectLst/>
              <a:latin typeface="Times New Roman" panose="02020603050405020304" pitchFamily="18" charset="0"/>
            </a:endParaRPr>
          </a:p>
          <a:p>
            <a:r>
              <a:rPr lang="tr-TR" dirty="0">
                <a:effectLst/>
                <a:latin typeface="Times New Roman" panose="02020603050405020304" pitchFamily="18" charset="0"/>
              </a:rPr>
              <a:t>Yapılandırmaya konu alacaklar; esas itibarıyla 31/12/2022 tarihi dikkate alınarak belirlenmiş:</a:t>
            </a:r>
          </a:p>
          <a:p>
            <a:r>
              <a:rPr lang="tr-TR" dirty="0">
                <a:effectLst/>
                <a:latin typeface="Times New Roman" panose="02020603050405020304" pitchFamily="18" charset="0"/>
              </a:rPr>
              <a:t>Vergiler, vergi cezaları, </a:t>
            </a:r>
          </a:p>
          <a:p>
            <a:r>
              <a:rPr lang="tr-TR" dirty="0">
                <a:effectLst/>
                <a:latin typeface="Times New Roman" panose="02020603050405020304" pitchFamily="18" charset="0"/>
              </a:rPr>
              <a:t>idari ve adli para cezaları, </a:t>
            </a:r>
          </a:p>
          <a:p>
            <a:r>
              <a:rPr lang="tr-TR" dirty="0">
                <a:effectLst/>
                <a:latin typeface="Times New Roman" panose="02020603050405020304" pitchFamily="18" charset="0"/>
              </a:rPr>
              <a:t>gümrük vergileri ve idari para cezaları, </a:t>
            </a:r>
          </a:p>
          <a:p>
            <a:r>
              <a:rPr lang="tr-TR" dirty="0">
                <a:effectLst/>
                <a:latin typeface="Times New Roman" panose="02020603050405020304" pitchFamily="18" charset="0"/>
              </a:rPr>
              <a:t>Sigorta primleri, topluluk sigortası primleri, emeklilik keseneği ve kurum karşılığı, işsizlik sigortası primi,</a:t>
            </a:r>
            <a:br>
              <a:rPr lang="tr-TR" dirty="0"/>
            </a:br>
            <a:r>
              <a:rPr lang="tr-TR" dirty="0">
                <a:effectLst/>
                <a:latin typeface="Times New Roman" panose="02020603050405020304" pitchFamily="18" charset="0"/>
              </a:rPr>
              <a:t>sosyal güvenlik destek primi ile bu alacaklara ilişkin her türlü faiz, zam, gecikme zammı, gecikme</a:t>
            </a:r>
            <a:br>
              <a:rPr lang="tr-TR" dirty="0"/>
            </a:br>
            <a:r>
              <a:rPr lang="tr-TR" dirty="0">
                <a:effectLst/>
                <a:latin typeface="Times New Roman" panose="02020603050405020304" pitchFamily="18" charset="0"/>
              </a:rPr>
              <a:t>faizi, cezai faiz, gecikme cezası gibi </a:t>
            </a:r>
            <a:r>
              <a:rPr lang="tr-TR" dirty="0" err="1">
                <a:effectLst/>
                <a:latin typeface="Times New Roman" panose="02020603050405020304" pitchFamily="18" charset="0"/>
              </a:rPr>
              <a:t>fer’i</a:t>
            </a:r>
            <a:r>
              <a:rPr lang="tr-TR" dirty="0">
                <a:effectLst/>
                <a:latin typeface="Times New Roman" panose="02020603050405020304" pitchFamily="18" charset="0"/>
              </a:rPr>
              <a:t> alacaklar kapsama alınmıştır. Ayrıca, bu idarelerin 6183 sayılı</a:t>
            </a:r>
            <a:br>
              <a:rPr lang="tr-TR" dirty="0"/>
            </a:br>
            <a:r>
              <a:rPr lang="tr-TR" dirty="0">
                <a:effectLst/>
                <a:latin typeface="Times New Roman" panose="02020603050405020304" pitchFamily="18" charset="0"/>
              </a:rPr>
              <a:t>Amme Alacaklarının Tahsil Usulü Hakkında Kanun kapsamında takip ve tahsil edilen diğer alacakları</a:t>
            </a:r>
            <a:br>
              <a:rPr lang="tr-TR" dirty="0"/>
            </a:br>
            <a:r>
              <a:rPr lang="tr-TR" dirty="0">
                <a:effectLst/>
                <a:latin typeface="Times New Roman" panose="02020603050405020304" pitchFamily="18" charset="0"/>
              </a:rPr>
              <a:t>ile belediyelerin, su, atık su ve katı atık gibi alacakları Kanun kapsamındadır.</a:t>
            </a:r>
          </a:p>
        </p:txBody>
      </p:sp>
      <p:sp>
        <p:nvSpPr>
          <p:cNvPr id="4" name="3 Slayt Numarası Yer Tutucusu"/>
          <p:cNvSpPr>
            <a:spLocks noGrp="1"/>
          </p:cNvSpPr>
          <p:nvPr>
            <p:ph type="sldNum" sz="quarter" idx="10"/>
          </p:nvPr>
        </p:nvSpPr>
        <p:spPr/>
        <p:txBody>
          <a:bodyPr/>
          <a:lstStyle/>
          <a:p>
            <a:fld id="{5BC80B92-311F-41B5-BA4E-732E8A3340DC}" type="slidenum">
              <a:rPr lang="tr-TR" smtClean="0">
                <a:solidFill>
                  <a:prstClr val="black"/>
                </a:solidFill>
              </a:rPr>
              <a:pPr/>
              <a:t>6</a:t>
            </a:fld>
            <a:endParaRPr lang="tr-TR">
              <a:solidFill>
                <a:prstClr val="black"/>
              </a:solidFill>
            </a:endParaRPr>
          </a:p>
        </p:txBody>
      </p:sp>
    </p:spTree>
    <p:extLst>
      <p:ext uri="{BB962C8B-B14F-4D97-AF65-F5344CB8AC3E}">
        <p14:creationId xmlns:p14="http://schemas.microsoft.com/office/powerpoint/2010/main" val="20266289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61</a:t>
            </a:fld>
            <a:endParaRPr lang="tr-TR"/>
          </a:p>
        </p:txBody>
      </p:sp>
    </p:spTree>
    <p:extLst>
      <p:ext uri="{BB962C8B-B14F-4D97-AF65-F5344CB8AC3E}">
        <p14:creationId xmlns:p14="http://schemas.microsoft.com/office/powerpoint/2010/main" val="24072222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aseline="0" dirty="0"/>
              <a:t>2/2 </a:t>
            </a:r>
          </a:p>
          <a:p>
            <a:r>
              <a:rPr lang="tr-TR" dirty="0">
                <a:effectLst/>
              </a:rPr>
              <a:t>5520 sayılı Kurumlar Vergisi Kanununun 11 inci maddesinin birinci fıkrasının (i) bendinde, </a:t>
            </a:r>
            <a:r>
              <a:rPr lang="tr-TR" u="sng" dirty="0">
                <a:effectLst/>
              </a:rPr>
              <a:t>kredi kuruluşları, finansal kuruluşlar, finansal kiralama, </a:t>
            </a:r>
            <a:r>
              <a:rPr lang="tr-TR" u="sng" dirty="0" err="1">
                <a:effectLst/>
              </a:rPr>
              <a:t>faktoring</a:t>
            </a:r>
            <a:r>
              <a:rPr lang="tr-TR" u="sng" dirty="0">
                <a:effectLst/>
              </a:rPr>
              <a:t> ve finansman şirketleri dışında</a:t>
            </a:r>
            <a:r>
              <a:rPr lang="tr-TR" dirty="0">
                <a:effectLst/>
              </a:rPr>
              <a:t>, kullanılan yabancı kaynakları öz kaynaklarını aşan işletmelerde, aşan kısma münhasır olmak üzere, </a:t>
            </a:r>
            <a:r>
              <a:rPr lang="tr-TR" u="sng" dirty="0">
                <a:effectLst/>
              </a:rPr>
              <a:t>yatırımın maliyetine eklenenler hariç</a:t>
            </a:r>
            <a:r>
              <a:rPr lang="tr-TR" dirty="0">
                <a:effectLst/>
              </a:rPr>
              <a:t>, işletmede kullanılan yabancı kaynaklara ilişkin faiz, komisyon, vade farkı, kâr payı, kur farkı ve benzeri adlar altında yapılan gider ve maliyet unsurları toplamının %10'unu aşmamak üzere Cumhurbaşkanınca kararlaştırılan kısmının kanunen kabul edilmeyen gider olarak dikkate alınacağı hüküm altına alınmıştı.</a:t>
            </a:r>
          </a:p>
          <a:p>
            <a:r>
              <a:rPr lang="tr-TR" dirty="0">
                <a:effectLst/>
              </a:rPr>
              <a:t>Cumhurbaşkanı bu yetkisini 4/2/2021 tarihli ve 31385 sayılı Resmi </a:t>
            </a:r>
            <a:r>
              <a:rPr lang="tr-TR" dirty="0" err="1">
                <a:effectLst/>
              </a:rPr>
              <a:t>Gazete’de</a:t>
            </a:r>
            <a:r>
              <a:rPr lang="tr-TR" dirty="0">
                <a:effectLst/>
              </a:rPr>
              <a:t> yayımlanan 3/2/2021 tarihli ve 3490 sayılı Cumhurbaşkanı Kararıyla kullanmış olup bu Kararda 1/1/2021 tarihinden itibaren başlayan vergilendirme dönemi kazançlarına uygulanmak üzere söz konusu gider ve maliyet unsurlarının %10’unun kurum kazancının tespitinde indiriminin kabul edilmeyeceği düzenlenmiştir.</a:t>
            </a:r>
          </a:p>
          <a:p>
            <a:endParaRPr lang="tr-TR" baseline="0"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62</a:t>
            </a:fld>
            <a:endParaRPr lang="tr-TR"/>
          </a:p>
        </p:txBody>
      </p:sp>
    </p:spTree>
    <p:extLst>
      <p:ext uri="{BB962C8B-B14F-4D97-AF65-F5344CB8AC3E}">
        <p14:creationId xmlns:p14="http://schemas.microsoft.com/office/powerpoint/2010/main" val="27538349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64</a:t>
            </a:fld>
            <a:endParaRPr lang="tr-TR"/>
          </a:p>
        </p:txBody>
      </p:sp>
    </p:spTree>
    <p:extLst>
      <p:ext uri="{BB962C8B-B14F-4D97-AF65-F5344CB8AC3E}">
        <p14:creationId xmlns:p14="http://schemas.microsoft.com/office/powerpoint/2010/main" val="29922319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Avantajlar dezavantajlar</a:t>
            </a:r>
            <a:r>
              <a:rPr lang="tr-TR" baseline="0" dirty="0"/>
              <a:t> bölümü eklenmedi ancak inceleme riski ve geçmişe dönük tarhiyatlarda ceza ve vade farkından kurtulmuş olunuyor.</a:t>
            </a:r>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65</a:t>
            </a:fld>
            <a:endParaRPr lang="tr-TR"/>
          </a:p>
        </p:txBody>
      </p:sp>
    </p:spTree>
    <p:extLst>
      <p:ext uri="{BB962C8B-B14F-4D97-AF65-F5344CB8AC3E}">
        <p14:creationId xmlns:p14="http://schemas.microsoft.com/office/powerpoint/2010/main" val="6786850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Anılan mükellef, her ne kadar, 31/12/2020 tarihli bilançosunu baz almak suretiyle bu tarih itibarıyla var olan kasa mevcudu 600.000 TL </a:t>
            </a:r>
          </a:p>
          <a:p>
            <a:r>
              <a:rPr lang="tr-TR" sz="1200" kern="1200" dirty="0">
                <a:solidFill>
                  <a:schemeClr val="tx1"/>
                </a:solidFill>
                <a:effectLst/>
                <a:latin typeface="+mn-lt"/>
                <a:ea typeface="+mn-ea"/>
                <a:cs typeface="+mn-cs"/>
              </a:rPr>
              <a:t>olsa da beyan tarihi itibarıyla kasa mevcudu 500.000 TL olsaydı, fiilen kasada bulunmayan kısım esas alınmak suretiyle en fazla bu tutar (500.000 TL) kadar beyanda bulunabilecekti.</a:t>
            </a:r>
          </a:p>
          <a:p>
            <a:endParaRPr lang="tr-TR" dirty="0"/>
          </a:p>
          <a:p>
            <a:r>
              <a:rPr lang="tr-TR" sz="1200" kern="1200" dirty="0">
                <a:solidFill>
                  <a:schemeClr val="tx1"/>
                </a:solidFill>
                <a:effectLst/>
                <a:latin typeface="+mn-lt"/>
                <a:ea typeface="+mn-ea"/>
                <a:cs typeface="+mn-cs"/>
              </a:rPr>
              <a:t>Fatura düzenlenmek suretiyle bu bölümde açıklandığı şekilde hasılatı kayıtlara intikal ettirilen emtia, makine, teçhizat ve demirbaşın </a:t>
            </a:r>
            <a:r>
              <a:rPr lang="tr-TR" sz="1200" b="1" u="sng" kern="1200" dirty="0">
                <a:solidFill>
                  <a:schemeClr val="tx1"/>
                </a:solidFill>
                <a:effectLst/>
                <a:latin typeface="+mn-lt"/>
                <a:ea typeface="+mn-ea"/>
                <a:cs typeface="+mn-cs"/>
              </a:rPr>
              <a:t>daha önceki dönemlerde satıldığının</a:t>
            </a:r>
            <a:r>
              <a:rPr lang="tr-TR" sz="1200" kern="1200" dirty="0">
                <a:solidFill>
                  <a:schemeClr val="tx1"/>
                </a:solidFill>
                <a:effectLst/>
                <a:latin typeface="+mn-lt"/>
                <a:ea typeface="+mn-ea"/>
                <a:cs typeface="+mn-cs"/>
              </a:rPr>
              <a:t> </a:t>
            </a:r>
            <a:r>
              <a:rPr lang="tr-TR" sz="1200" b="1" kern="1200" dirty="0">
                <a:solidFill>
                  <a:schemeClr val="tx1"/>
                </a:solidFill>
                <a:effectLst/>
                <a:latin typeface="+mn-lt"/>
                <a:ea typeface="+mn-ea"/>
                <a:cs typeface="+mn-cs"/>
              </a:rPr>
              <a:t>tespit edilmesi</a:t>
            </a:r>
            <a:r>
              <a:rPr lang="tr-TR" sz="1200" kern="1200" dirty="0">
                <a:solidFill>
                  <a:schemeClr val="tx1"/>
                </a:solidFill>
                <a:effectLst/>
                <a:latin typeface="+mn-lt"/>
                <a:ea typeface="+mn-ea"/>
                <a:cs typeface="+mn-cs"/>
              </a:rPr>
              <a:t> hâlinde, </a:t>
            </a:r>
            <a:r>
              <a:rPr lang="tr-TR" sz="1200" b="1" kern="1200" dirty="0">
                <a:solidFill>
                  <a:schemeClr val="tx1"/>
                </a:solidFill>
                <a:effectLst/>
                <a:latin typeface="+mn-lt"/>
                <a:ea typeface="+mn-ea"/>
                <a:cs typeface="+mn-cs"/>
              </a:rPr>
              <a:t>düzeltmeye tabi tutulmuş</a:t>
            </a:r>
            <a:r>
              <a:rPr lang="tr-TR" sz="1200" kern="1200" dirty="0">
                <a:solidFill>
                  <a:schemeClr val="tx1"/>
                </a:solidFill>
                <a:effectLst/>
                <a:latin typeface="+mn-lt"/>
                <a:ea typeface="+mn-ea"/>
                <a:cs typeface="+mn-cs"/>
              </a:rPr>
              <a:t> kıymetlerle ilgili olarak </a:t>
            </a:r>
            <a:r>
              <a:rPr lang="tr-TR" sz="1200" b="1" kern="1200" dirty="0">
                <a:solidFill>
                  <a:schemeClr val="tx1"/>
                </a:solidFill>
                <a:effectLst/>
                <a:latin typeface="+mn-lt"/>
                <a:ea typeface="+mn-ea"/>
                <a:cs typeface="+mn-cs"/>
              </a:rPr>
              <a:t>geçmişe yönelik</a:t>
            </a:r>
            <a:r>
              <a:rPr lang="tr-TR" sz="1200" kern="1200" dirty="0">
                <a:solidFill>
                  <a:schemeClr val="tx1"/>
                </a:solidFill>
                <a:effectLst/>
                <a:latin typeface="+mn-lt"/>
                <a:ea typeface="+mn-ea"/>
                <a:cs typeface="+mn-cs"/>
              </a:rPr>
              <a:t> </a:t>
            </a:r>
            <a:r>
              <a:rPr lang="tr-TR" sz="1200" b="1" u="sng" kern="1200" dirty="0">
                <a:solidFill>
                  <a:schemeClr val="tx1"/>
                </a:solidFill>
                <a:effectLst/>
                <a:latin typeface="+mn-lt"/>
                <a:ea typeface="+mn-ea"/>
                <a:cs typeface="+mn-cs"/>
              </a:rPr>
              <a:t>tarhiyat yapılmayacağı</a:t>
            </a:r>
            <a:r>
              <a:rPr lang="tr-TR" sz="1200" kern="1200" dirty="0">
                <a:solidFill>
                  <a:schemeClr val="tx1"/>
                </a:solidFill>
                <a:effectLst/>
                <a:latin typeface="+mn-lt"/>
                <a:ea typeface="+mn-ea"/>
                <a:cs typeface="+mn-cs"/>
              </a:rPr>
              <a:t> gibi </a:t>
            </a:r>
            <a:r>
              <a:rPr lang="tr-TR" sz="1200" b="1" u="sng" kern="1200" dirty="0">
                <a:solidFill>
                  <a:schemeClr val="tx1"/>
                </a:solidFill>
                <a:effectLst/>
                <a:latin typeface="+mn-lt"/>
                <a:ea typeface="+mn-ea"/>
                <a:cs typeface="+mn-cs"/>
              </a:rPr>
              <a:t>ceza ve faiz de uygulanmayacaktır</a:t>
            </a:r>
            <a:r>
              <a:rPr lang="tr-TR" sz="1200" kern="1200" dirty="0">
                <a:solidFill>
                  <a:schemeClr val="tx1"/>
                </a:solidFill>
                <a:effectLst/>
                <a:latin typeface="+mn-lt"/>
                <a:ea typeface="+mn-ea"/>
                <a:cs typeface="+mn-cs"/>
              </a:rPr>
              <a:t>.</a:t>
            </a:r>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67</a:t>
            </a:fld>
            <a:endParaRPr lang="tr-TR"/>
          </a:p>
        </p:txBody>
      </p:sp>
    </p:spTree>
    <p:extLst>
      <p:ext uri="{BB962C8B-B14F-4D97-AF65-F5344CB8AC3E}">
        <p14:creationId xmlns:p14="http://schemas.microsoft.com/office/powerpoint/2010/main" val="25137775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58773E4-AB56-40A6-A404-11FF6EB688EC}" type="slidenum">
              <a:rPr lang="tr-TR" smtClean="0"/>
              <a:t>69</a:t>
            </a:fld>
            <a:endParaRPr lang="tr-TR"/>
          </a:p>
        </p:txBody>
      </p:sp>
    </p:spTree>
    <p:extLst>
      <p:ext uri="{BB962C8B-B14F-4D97-AF65-F5344CB8AC3E}">
        <p14:creationId xmlns:p14="http://schemas.microsoft.com/office/powerpoint/2010/main" val="33564456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BC80B92-311F-41B5-BA4E-732E8A3340DC}" type="slidenum">
              <a:rPr lang="tr-TR" smtClean="0">
                <a:solidFill>
                  <a:prstClr val="black"/>
                </a:solidFill>
              </a:rPr>
              <a:pPr/>
              <a:t>71</a:t>
            </a:fld>
            <a:endParaRPr lang="tr-TR">
              <a:solidFill>
                <a:prstClr val="black"/>
              </a:solidFill>
            </a:endParaRPr>
          </a:p>
        </p:txBody>
      </p:sp>
    </p:spTree>
    <p:extLst>
      <p:ext uri="{BB962C8B-B14F-4D97-AF65-F5344CB8AC3E}">
        <p14:creationId xmlns:p14="http://schemas.microsoft.com/office/powerpoint/2010/main" val="12706891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58773E4-AB56-40A6-A404-11FF6EB688EC}" type="slidenum">
              <a:rPr lang="tr-TR" smtClean="0"/>
              <a:t>73</a:t>
            </a:fld>
            <a:endParaRPr lang="tr-TR"/>
          </a:p>
        </p:txBody>
      </p:sp>
    </p:spTree>
    <p:extLst>
      <p:ext uri="{BB962C8B-B14F-4D97-AF65-F5344CB8AC3E}">
        <p14:creationId xmlns:p14="http://schemas.microsoft.com/office/powerpoint/2010/main" val="39555765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effectLst/>
              </a:rPr>
              <a:t>Özel hesap dönemi tayin edilen mükelleflerde bu vergi, 2023 yılı içinde sona eren hesap dönemi için verilmesi gereken beyannamelerde gösterilmek suretiyle uygulanacaktır.</a:t>
            </a:r>
          </a:p>
          <a:p>
            <a:endParaRPr lang="tr-TR" dirty="0"/>
          </a:p>
        </p:txBody>
      </p:sp>
      <p:sp>
        <p:nvSpPr>
          <p:cNvPr id="4" name="Slayt Numarası Yer Tutucusu 3"/>
          <p:cNvSpPr>
            <a:spLocks noGrp="1"/>
          </p:cNvSpPr>
          <p:nvPr>
            <p:ph type="sldNum" sz="quarter" idx="5"/>
          </p:nvPr>
        </p:nvSpPr>
        <p:spPr/>
        <p:txBody>
          <a:bodyPr/>
          <a:lstStyle/>
          <a:p>
            <a:fld id="{058773E4-AB56-40A6-A404-11FF6EB688EC}" type="slidenum">
              <a:rPr lang="tr-TR" smtClean="0"/>
              <a:t>74</a:t>
            </a:fld>
            <a:endParaRPr lang="tr-TR"/>
          </a:p>
        </p:txBody>
      </p:sp>
    </p:spTree>
    <p:extLst>
      <p:ext uri="{BB962C8B-B14F-4D97-AF65-F5344CB8AC3E}">
        <p14:creationId xmlns:p14="http://schemas.microsoft.com/office/powerpoint/2010/main" val="42906429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58773E4-AB56-40A6-A404-11FF6EB688EC}" type="slidenum">
              <a:rPr lang="tr-TR" smtClean="0"/>
              <a:t>75</a:t>
            </a:fld>
            <a:endParaRPr lang="tr-TR"/>
          </a:p>
        </p:txBody>
      </p:sp>
    </p:spTree>
    <p:extLst>
      <p:ext uri="{BB962C8B-B14F-4D97-AF65-F5344CB8AC3E}">
        <p14:creationId xmlns:p14="http://schemas.microsoft.com/office/powerpoint/2010/main" val="2622869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7</a:t>
            </a:fld>
            <a:endParaRPr lang="tr-TR"/>
          </a:p>
        </p:txBody>
      </p:sp>
    </p:spTree>
    <p:extLst>
      <p:ext uri="{BB962C8B-B14F-4D97-AF65-F5344CB8AC3E}">
        <p14:creationId xmlns:p14="http://schemas.microsoft.com/office/powerpoint/2010/main" val="17708517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58773E4-AB56-40A6-A404-11FF6EB688EC}" type="slidenum">
              <a:rPr lang="tr-TR" smtClean="0"/>
              <a:t>76</a:t>
            </a:fld>
            <a:endParaRPr lang="tr-TR"/>
          </a:p>
        </p:txBody>
      </p:sp>
    </p:spTree>
    <p:extLst>
      <p:ext uri="{BB962C8B-B14F-4D97-AF65-F5344CB8AC3E}">
        <p14:creationId xmlns:p14="http://schemas.microsoft.com/office/powerpoint/2010/main" val="145188089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58773E4-AB56-40A6-A404-11FF6EB688EC}" type="slidenum">
              <a:rPr lang="tr-TR" smtClean="0"/>
              <a:t>77</a:t>
            </a:fld>
            <a:endParaRPr lang="tr-TR"/>
          </a:p>
        </p:txBody>
      </p:sp>
    </p:spTree>
    <p:extLst>
      <p:ext uri="{BB962C8B-B14F-4D97-AF65-F5344CB8AC3E}">
        <p14:creationId xmlns:p14="http://schemas.microsoft.com/office/powerpoint/2010/main" val="42316568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58773E4-AB56-40A6-A404-11FF6EB688EC}" type="slidenum">
              <a:rPr lang="tr-TR" smtClean="0"/>
              <a:t>78</a:t>
            </a:fld>
            <a:endParaRPr lang="tr-TR"/>
          </a:p>
        </p:txBody>
      </p:sp>
    </p:spTree>
    <p:extLst>
      <p:ext uri="{BB962C8B-B14F-4D97-AF65-F5344CB8AC3E}">
        <p14:creationId xmlns:p14="http://schemas.microsoft.com/office/powerpoint/2010/main" val="16892221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79</a:t>
            </a:fld>
            <a:endParaRPr lang="tr-TR"/>
          </a:p>
        </p:txBody>
      </p:sp>
    </p:spTree>
    <p:extLst>
      <p:ext uri="{BB962C8B-B14F-4D97-AF65-F5344CB8AC3E}">
        <p14:creationId xmlns:p14="http://schemas.microsoft.com/office/powerpoint/2010/main" val="161492818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80</a:t>
            </a:fld>
            <a:endParaRPr lang="tr-TR"/>
          </a:p>
        </p:txBody>
      </p:sp>
    </p:spTree>
    <p:extLst>
      <p:ext uri="{BB962C8B-B14F-4D97-AF65-F5344CB8AC3E}">
        <p14:creationId xmlns:p14="http://schemas.microsoft.com/office/powerpoint/2010/main" val="2967680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8</a:t>
            </a:fld>
            <a:endParaRPr lang="tr-TR"/>
          </a:p>
        </p:txBody>
      </p:sp>
    </p:spTree>
    <p:extLst>
      <p:ext uri="{BB962C8B-B14F-4D97-AF65-F5344CB8AC3E}">
        <p14:creationId xmlns:p14="http://schemas.microsoft.com/office/powerpoint/2010/main" val="3887378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9</a:t>
            </a:fld>
            <a:endParaRPr lang="tr-TR"/>
          </a:p>
        </p:txBody>
      </p:sp>
    </p:spTree>
    <p:extLst>
      <p:ext uri="{BB962C8B-B14F-4D97-AF65-F5344CB8AC3E}">
        <p14:creationId xmlns:p14="http://schemas.microsoft.com/office/powerpoint/2010/main" val="1015801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BC0CE5B9-80A1-4152-8813-02A2685D8997}" type="datetime1">
              <a:rPr lang="en-US" smtClean="0"/>
              <a:t>3/20/2023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28A0EBE-9E73-41B7-8F1B-104D7A2F7EFB}" type="slidenum">
              <a:rPr lang="tr-TR" smtClean="0"/>
              <a:t>‹#›</a:t>
            </a:fld>
            <a:endParaRPr lang="tr-TR"/>
          </a:p>
        </p:txBody>
      </p:sp>
    </p:spTree>
    <p:extLst>
      <p:ext uri="{BB962C8B-B14F-4D97-AF65-F5344CB8AC3E}">
        <p14:creationId xmlns:p14="http://schemas.microsoft.com/office/powerpoint/2010/main" val="2142166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3634A07-8A76-4112-9E5B-FCB707DEA1B6}" type="datetime1">
              <a:rPr lang="en-US" smtClean="0"/>
              <a:t>3/20/2023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28A0EBE-9E73-41B7-8F1B-104D7A2F7EFB}" type="slidenum">
              <a:rPr lang="tr-TR" smtClean="0"/>
              <a:t>‹#›</a:t>
            </a:fld>
            <a:endParaRPr lang="tr-TR"/>
          </a:p>
        </p:txBody>
      </p:sp>
    </p:spTree>
    <p:extLst>
      <p:ext uri="{BB962C8B-B14F-4D97-AF65-F5344CB8AC3E}">
        <p14:creationId xmlns:p14="http://schemas.microsoft.com/office/powerpoint/2010/main" val="96401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1B5E02C-DC12-49D4-85F3-0D0F4FDDAD45}" type="datetime1">
              <a:rPr lang="en-US" smtClean="0"/>
              <a:t>3/20/2023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28A0EBE-9E73-41B7-8F1B-104D7A2F7EFB}" type="slidenum">
              <a:rPr lang="tr-TR" smtClean="0"/>
              <a:t>‹#›</a:t>
            </a:fld>
            <a:endParaRPr lang="tr-TR"/>
          </a:p>
        </p:txBody>
      </p:sp>
    </p:spTree>
    <p:extLst>
      <p:ext uri="{BB962C8B-B14F-4D97-AF65-F5344CB8AC3E}">
        <p14:creationId xmlns:p14="http://schemas.microsoft.com/office/powerpoint/2010/main" val="1296964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059BBD-80B6-47EA-ACDB-6C981C435E09}" type="datetime1">
              <a:rPr kumimoji="0" lang="en-US"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t>3/20/2023</a:t>
            </a:fld>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3556534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D3B138-31CF-42E5-9214-3F54EEA5975D}" type="datetime1">
              <a:rPr kumimoji="0" lang="en-US"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t>3/20/2023</a:t>
            </a:fld>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3201533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451829-CF66-4FE3-BC42-212ABB2F9BD8}" type="datetime1">
              <a:rPr kumimoji="0" lang="en-US"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t>3/20/2023</a:t>
            </a:fld>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896474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117EBC-7D24-4086-B5E8-4423DFADE941}" type="datetime1">
              <a:rPr kumimoji="0" lang="en-US"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t>3/20/2023</a:t>
            </a:fld>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722195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90D9C5-15F2-4292-A87E-BFA8B0A75213}" type="datetime1">
              <a:rPr kumimoji="0" lang="en-US"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t>3/20/2023</a:t>
            </a:fld>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3226628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D1D224-DAC7-429F-8E20-383454639966}" type="datetime1">
              <a:rPr kumimoji="0" lang="en-US"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t>3/20/2023</a:t>
            </a:fld>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467487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8E0610-B076-42B3-9812-BEB6C246FF4A}" type="datetime1">
              <a:rPr kumimoji="0" lang="en-US"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t>3/20/2023</a:t>
            </a:fld>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166132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stilini düzenlemek için tıklayın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53E079-6E56-49A3-AA56-1810BAB9ABAC}" type="datetime1">
              <a:rPr kumimoji="0" lang="en-US"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t>3/20/2023</a:t>
            </a:fld>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93876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FFB34A4-3BBB-4EF3-B26F-63942267A12D}" type="datetime1">
              <a:rPr lang="en-US" smtClean="0"/>
              <a:t>3/20/2023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28A0EBE-9E73-41B7-8F1B-104D7A2F7EFB}" type="slidenum">
              <a:rPr lang="tr-TR" smtClean="0"/>
              <a:t>‹#›</a:t>
            </a:fld>
            <a:endParaRPr lang="tr-TR"/>
          </a:p>
        </p:txBody>
      </p:sp>
    </p:spTree>
    <p:extLst>
      <p:ext uri="{BB962C8B-B14F-4D97-AF65-F5344CB8AC3E}">
        <p14:creationId xmlns:p14="http://schemas.microsoft.com/office/powerpoint/2010/main" val="4108237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6C4460-0074-479A-A4E2-BF63EE043569}" type="datetime1">
              <a:rPr kumimoji="0" lang="en-US"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t>3/20/2023</a:t>
            </a:fld>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931330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F75C82C8-6355-4300-8763-5084DF410391}" type="datetime1">
              <a:rPr lang="en-US" smtClean="0"/>
              <a:t>3/20/2023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28A0EBE-9E73-41B7-8F1B-104D7A2F7EFB}" type="slidenum">
              <a:rPr lang="tr-TR" smtClean="0"/>
              <a:t>‹#›</a:t>
            </a:fld>
            <a:endParaRPr lang="tr-TR"/>
          </a:p>
        </p:txBody>
      </p:sp>
    </p:spTree>
    <p:extLst>
      <p:ext uri="{BB962C8B-B14F-4D97-AF65-F5344CB8AC3E}">
        <p14:creationId xmlns:p14="http://schemas.microsoft.com/office/powerpoint/2010/main" val="4233002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BEB7A3D-71E3-4253-B0C5-DA440F333F0F}" type="datetime1">
              <a:rPr lang="en-US" smtClean="0"/>
              <a:t>3/20/2023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28A0EBE-9E73-41B7-8F1B-104D7A2F7EFB}"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59655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34ECCDF-A7C3-4D24-BF2B-7CA260B3F744}" type="datetime1">
              <a:rPr lang="en-US" smtClean="0"/>
              <a:t>3/20/2023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28A0EBE-9E73-41B7-8F1B-104D7A2F7EFB}" type="slidenum">
              <a:rPr lang="tr-TR" smtClean="0"/>
              <a:t>‹#›</a:t>
            </a:fld>
            <a:endParaRPr lang="tr-TR"/>
          </a:p>
        </p:txBody>
      </p:sp>
    </p:spTree>
    <p:extLst>
      <p:ext uri="{BB962C8B-B14F-4D97-AF65-F5344CB8AC3E}">
        <p14:creationId xmlns:p14="http://schemas.microsoft.com/office/powerpoint/2010/main" val="24298659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C39F242-3CBB-4E2B-B996-3B152B2EDCD9}" type="datetime1">
              <a:rPr lang="en-US" smtClean="0"/>
              <a:t>3/20/2023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28A0EBE-9E73-41B7-8F1B-104D7A2F7EFB}"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858934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1B5DCF1-25FD-4A3F-9245-D3CE8075B5A9}" type="datetime1">
              <a:rPr lang="en-US" smtClean="0"/>
              <a:t>3/20/2023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28A0EBE-9E73-41B7-8F1B-104D7A2F7EFB}" type="slidenum">
              <a:rPr lang="tr-TR" smtClean="0"/>
              <a:t>‹#›</a:t>
            </a:fld>
            <a:endParaRPr lang="tr-TR"/>
          </a:p>
        </p:txBody>
      </p:sp>
    </p:spTree>
    <p:extLst>
      <p:ext uri="{BB962C8B-B14F-4D97-AF65-F5344CB8AC3E}">
        <p14:creationId xmlns:p14="http://schemas.microsoft.com/office/powerpoint/2010/main" val="578236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0FB8A1-E921-429E-94D2-97AE312F2E6B}" type="datetime1">
              <a:rPr kumimoji="0" lang="en-US"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t>3/20/2023</a:t>
            </a:fld>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238915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FF005E-DC5F-4D64-8D83-F8D1329D113A}" type="datetime1">
              <a:rPr kumimoji="0" lang="en-US"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t>3/20/2023</a:t>
            </a:fld>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341752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CCD851AB-0E42-44A0-BF70-914EAD91A972}" type="datetime1">
              <a:rPr lang="en-US" smtClean="0"/>
              <a:t>3/20/2023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28A0EBE-9E73-41B7-8F1B-104D7A2F7EFB}" type="slidenum">
              <a:rPr lang="tr-TR" smtClean="0"/>
              <a:t>‹#›</a:t>
            </a:fld>
            <a:endParaRPr lang="tr-TR"/>
          </a:p>
        </p:txBody>
      </p:sp>
    </p:spTree>
    <p:extLst>
      <p:ext uri="{BB962C8B-B14F-4D97-AF65-F5344CB8AC3E}">
        <p14:creationId xmlns:p14="http://schemas.microsoft.com/office/powerpoint/2010/main" val="3454883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F682168B-6AD7-4995-96E0-D2B5625E0424}" type="datetime1">
              <a:rPr lang="en-US" smtClean="0"/>
              <a:t>3/20/2023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28A0EBE-9E73-41B7-8F1B-104D7A2F7EFB}" type="slidenum">
              <a:rPr lang="tr-TR" smtClean="0"/>
              <a:t>‹#›</a:t>
            </a:fld>
            <a:endParaRPr lang="tr-TR"/>
          </a:p>
        </p:txBody>
      </p:sp>
    </p:spTree>
    <p:extLst>
      <p:ext uri="{BB962C8B-B14F-4D97-AF65-F5344CB8AC3E}">
        <p14:creationId xmlns:p14="http://schemas.microsoft.com/office/powerpoint/2010/main" val="2729613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FCB49DE-8A29-46EC-AB38-E3796B3F5DD8}" type="datetime1">
              <a:rPr lang="en-US" smtClean="0"/>
              <a:t>3/20/2023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28A0EBE-9E73-41B7-8F1B-104D7A2F7EFB}" type="slidenum">
              <a:rPr lang="tr-TR" smtClean="0"/>
              <a:t>‹#›</a:t>
            </a:fld>
            <a:endParaRPr lang="tr-TR"/>
          </a:p>
        </p:txBody>
      </p:sp>
    </p:spTree>
    <p:extLst>
      <p:ext uri="{BB962C8B-B14F-4D97-AF65-F5344CB8AC3E}">
        <p14:creationId xmlns:p14="http://schemas.microsoft.com/office/powerpoint/2010/main" val="318802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5D81AE8D-C3CF-4578-B2BE-E2B2388593EF}" type="datetime1">
              <a:rPr lang="en-US" smtClean="0"/>
              <a:t>3/20/2023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28A0EBE-9E73-41B7-8F1B-104D7A2F7EFB}" type="slidenum">
              <a:rPr lang="tr-TR" smtClean="0"/>
              <a:t>‹#›</a:t>
            </a:fld>
            <a:endParaRPr lang="tr-TR"/>
          </a:p>
        </p:txBody>
      </p:sp>
    </p:spTree>
    <p:extLst>
      <p:ext uri="{BB962C8B-B14F-4D97-AF65-F5344CB8AC3E}">
        <p14:creationId xmlns:p14="http://schemas.microsoft.com/office/powerpoint/2010/main" val="757901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C005BAB-16A5-4F6A-9A2E-5E9AD6B49645}" type="datetime1">
              <a:rPr lang="en-US" smtClean="0"/>
              <a:t>3/20/2023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28A0EBE-9E73-41B7-8F1B-104D7A2F7EFB}" type="slidenum">
              <a:rPr lang="tr-TR" smtClean="0"/>
              <a:t>‹#›</a:t>
            </a:fld>
            <a:endParaRPr lang="tr-TR"/>
          </a:p>
        </p:txBody>
      </p:sp>
    </p:spTree>
    <p:extLst>
      <p:ext uri="{BB962C8B-B14F-4D97-AF65-F5344CB8AC3E}">
        <p14:creationId xmlns:p14="http://schemas.microsoft.com/office/powerpoint/2010/main" val="464755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6264619-02D1-4646-BC65-2A8FD2C7DB0B}" type="datetime1">
              <a:rPr lang="en-US" smtClean="0"/>
              <a:t>3/20/2023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28A0EBE-9E73-41B7-8F1B-104D7A2F7EFB}" type="slidenum">
              <a:rPr lang="tr-TR" smtClean="0"/>
              <a:t>‹#›</a:t>
            </a:fld>
            <a:endParaRPr lang="tr-TR"/>
          </a:p>
        </p:txBody>
      </p:sp>
    </p:spTree>
    <p:extLst>
      <p:ext uri="{BB962C8B-B14F-4D97-AF65-F5344CB8AC3E}">
        <p14:creationId xmlns:p14="http://schemas.microsoft.com/office/powerpoint/2010/main" val="3815090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6CC488A-0787-486F-8C0B-E2EBADE4A4FD}" type="datetime1">
              <a:rPr lang="en-US" smtClean="0"/>
              <a:t>3/20/2023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28A0EBE-9E73-41B7-8F1B-104D7A2F7EFB}" type="slidenum">
              <a:rPr lang="tr-TR" smtClean="0"/>
              <a:t>‹#›</a:t>
            </a:fld>
            <a:endParaRPr lang="tr-TR"/>
          </a:p>
        </p:txBody>
      </p:sp>
    </p:spTree>
    <p:extLst>
      <p:ext uri="{BB962C8B-B14F-4D97-AF65-F5344CB8AC3E}">
        <p14:creationId xmlns:p14="http://schemas.microsoft.com/office/powerpoint/2010/main" val="35603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041DE4-2037-4343-85D1-45203850DD3F}" type="datetime1">
              <a:rPr lang="en-US" smtClean="0"/>
              <a:t>3/20/2023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8A0EBE-9E73-41B7-8F1B-104D7A2F7EFB}" type="slidenum">
              <a:rPr lang="tr-TR" smtClean="0"/>
              <a:t>‹#›</a:t>
            </a:fld>
            <a:endParaRPr lang="tr-TR"/>
          </a:p>
        </p:txBody>
      </p:sp>
    </p:spTree>
    <p:extLst>
      <p:ext uri="{BB962C8B-B14F-4D97-AF65-F5344CB8AC3E}">
        <p14:creationId xmlns:p14="http://schemas.microsoft.com/office/powerpoint/2010/main" val="3356324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87564E-3CB1-4559-806E-EBC9B5A5AD6E}" type="datetime1">
              <a:rPr lang="en-US" smtClean="0"/>
              <a:t>3/20/2023</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F28A0EBE-9E73-41B7-8F1B-104D7A2F7EFB}" type="slidenum">
              <a:rPr lang="tr-TR" smtClean="0"/>
              <a:t>‹#›</a:t>
            </a:fld>
            <a:endParaRPr lang="tr-TR"/>
          </a:p>
        </p:txBody>
      </p:sp>
      <p:sp>
        <p:nvSpPr>
          <p:cNvPr id="7" name="5 Dikdörtgen">
            <a:extLst>
              <a:ext uri="{FF2B5EF4-FFF2-40B4-BE49-F238E27FC236}">
                <a16:creationId xmlns:a16="http://schemas.microsoft.com/office/drawing/2014/main" id="{DFD78BAC-E8AF-C66F-FA86-6D25B4377CA6}"/>
              </a:ext>
            </a:extLst>
          </p:cNvPr>
          <p:cNvSpPr/>
          <p:nvPr userDrawn="1"/>
        </p:nvSpPr>
        <p:spPr>
          <a:xfrm rot="16200000">
            <a:off x="8321859" y="3151385"/>
            <a:ext cx="6851740" cy="561489"/>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pic>
        <p:nvPicPr>
          <p:cNvPr id="8" name="Picture 6" descr="https://upload.wikimedia.org/wikipedia/tr/4/4c/Vergi_Denetim_Kurulu_Ba%C5%9Fkanl%C4%B1%C4%9F%C4%B1_Logosu.png">
            <a:extLst>
              <a:ext uri="{FF2B5EF4-FFF2-40B4-BE49-F238E27FC236}">
                <a16:creationId xmlns:a16="http://schemas.microsoft.com/office/drawing/2014/main" id="{7BF33AE0-6665-6B6B-9784-0A47A54EAD7B}"/>
              </a:ext>
            </a:extLst>
          </p:cNvPr>
          <p:cNvPicPr>
            <a:picLocks noChangeAspect="1" noChangeArrowheads="1"/>
          </p:cNvPicPr>
          <p:nvPr userDrawn="1"/>
        </p:nvPicPr>
        <p:blipFill>
          <a:blip r:embed="rId18" cstate="print"/>
          <a:srcRect/>
          <a:stretch>
            <a:fillRect/>
          </a:stretch>
        </p:blipFill>
        <p:spPr bwMode="auto">
          <a:xfrm>
            <a:off x="11217684" y="157684"/>
            <a:ext cx="1064712" cy="1023414"/>
          </a:xfrm>
          <a:prstGeom prst="rect">
            <a:avLst/>
          </a:prstGeom>
          <a:noFill/>
        </p:spPr>
      </p:pic>
      <p:sp>
        <p:nvSpPr>
          <p:cNvPr id="9" name="36 Başlık">
            <a:extLst>
              <a:ext uri="{FF2B5EF4-FFF2-40B4-BE49-F238E27FC236}">
                <a16:creationId xmlns:a16="http://schemas.microsoft.com/office/drawing/2014/main" id="{1D8C0717-91F0-5CC8-4BF2-99090BE18F03}"/>
              </a:ext>
            </a:extLst>
          </p:cNvPr>
          <p:cNvSpPr txBox="1">
            <a:spLocks/>
          </p:cNvSpPr>
          <p:nvPr userDrawn="1"/>
        </p:nvSpPr>
        <p:spPr>
          <a:xfrm rot="16200000">
            <a:off x="8950231" y="3577704"/>
            <a:ext cx="5584971" cy="571504"/>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Schoolbook" panose="02040604050505020304"/>
                <a:ea typeface="+mn-ea"/>
                <a:cs typeface="+mn-cs"/>
              </a:rPr>
              <a:t>VERGİ DENETİM KURULU BAŞKANLIĞI</a:t>
            </a:r>
          </a:p>
        </p:txBody>
      </p:sp>
    </p:spTree>
    <p:extLst>
      <p:ext uri="{BB962C8B-B14F-4D97-AF65-F5344CB8AC3E}">
        <p14:creationId xmlns:p14="http://schemas.microsoft.com/office/powerpoint/2010/main" val="138693527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Lst>
  <p:hf sldNum="0" hdr="0" ft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emf"/></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3.jpg"/><Relationship Id="rId7" Type="http://schemas.openxmlformats.org/officeDocument/2006/relationships/diagramQuickStyle" Target="../diagrams/quickStyle5.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7.jpeg"/><Relationship Id="rId9" Type="http://schemas.microsoft.com/office/2007/relationships/diagramDrawing" Target="../diagrams/drawing5.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jpeg"/></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3.jpg"/><Relationship Id="rId7" Type="http://schemas.openxmlformats.org/officeDocument/2006/relationships/image" Target="../media/image21.emf"/><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20.emf"/><Relationship Id="rId4" Type="http://schemas.openxmlformats.org/officeDocument/2006/relationships/oleObject" Target="../embeddings/oleObject2.bin"/></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18.jpg"/></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jp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6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6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6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oleObject" Target="../embeddings/oleObject5.bin"/></Relationships>
</file>

<file path=ppt/slides/_rels/slide6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7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388647" y="1154389"/>
            <a:ext cx="9418320" cy="4041648"/>
          </a:xfrm>
        </p:spPr>
        <p:txBody>
          <a:bodyPr>
            <a:noAutofit/>
          </a:bodyPr>
          <a:lstStyle/>
          <a:p>
            <a:r>
              <a:rPr lang="tr-TR" sz="3600" b="1" dirty="0">
                <a:solidFill>
                  <a:srgbClr val="D92C2B"/>
                </a:solidFill>
              </a:rPr>
              <a:t>BAZI ALACAKLARIN YENİDEN YAPILANDIRILMASINA İLİŞKİN </a:t>
            </a:r>
            <a:br>
              <a:rPr lang="tr-TR" sz="3600" b="1" dirty="0">
                <a:solidFill>
                  <a:srgbClr val="D92C2B"/>
                </a:solidFill>
              </a:rPr>
            </a:br>
            <a:r>
              <a:rPr lang="tr-TR" sz="3600" b="1" dirty="0">
                <a:solidFill>
                  <a:srgbClr val="D92C2B"/>
                </a:solidFill>
              </a:rPr>
              <a:t>7440 SAYILI KANUN</a:t>
            </a:r>
            <a:br>
              <a:rPr lang="tr-TR" sz="3600" b="1" dirty="0">
                <a:solidFill>
                  <a:srgbClr val="D92C2B"/>
                </a:solidFill>
              </a:rPr>
            </a:br>
            <a:br>
              <a:rPr lang="tr-TR" sz="3600" b="1" dirty="0">
                <a:solidFill>
                  <a:srgbClr val="D92C2B"/>
                </a:solidFill>
              </a:rPr>
            </a:br>
            <a:endParaRPr lang="tr-TR" sz="2800" b="1" dirty="0">
              <a:solidFill>
                <a:srgbClr val="D92C2B"/>
              </a:solidFill>
            </a:endParaRPr>
          </a:p>
        </p:txBody>
      </p:sp>
      <p:sp>
        <p:nvSpPr>
          <p:cNvPr id="4" name="36 Başlık"/>
          <p:cNvSpPr txBox="1">
            <a:spLocks/>
          </p:cNvSpPr>
          <p:nvPr/>
        </p:nvSpPr>
        <p:spPr>
          <a:xfrm rot="16200000">
            <a:off x="8936057" y="3547554"/>
            <a:ext cx="5626452" cy="571504"/>
          </a:xfrm>
          <a:prstGeom prst="rect">
            <a:avLst/>
          </a:prstGeom>
        </p:spPr>
        <p:txBody>
          <a:bodyPr vert="horz" lIns="91440" tIns="45720" rIns="91440" bIns="45720" rtlCol="0" anchor="ctr">
            <a:noAutofit/>
          </a:bodyPr>
          <a:lstStyle/>
          <a:p>
            <a:pPr algn="ctr">
              <a:spcBef>
                <a:spcPct val="0"/>
              </a:spcBef>
              <a:defRPr/>
            </a:pPr>
            <a:endParaRPr lang="tr-TR" b="1" dirty="0">
              <a:solidFill>
                <a:prstClr val="white"/>
              </a:solidFill>
              <a:effectLst>
                <a:outerShdw blurRad="38100" dist="38100" dir="2700000" algn="tl">
                  <a:srgbClr val="000000">
                    <a:alpha val="43137"/>
                  </a:srgbClr>
                </a:outerShdw>
              </a:effectLst>
            </a:endParaRPr>
          </a:p>
        </p:txBody>
      </p:sp>
      <p:sp>
        <p:nvSpPr>
          <p:cNvPr id="9" name="Dikdörtgen 8"/>
          <p:cNvSpPr/>
          <p:nvPr/>
        </p:nvSpPr>
        <p:spPr>
          <a:xfrm>
            <a:off x="5260284" y="6461866"/>
            <a:ext cx="1180131" cy="369332"/>
          </a:xfrm>
          <a:prstGeom prst="rect">
            <a:avLst/>
          </a:prstGeom>
        </p:spPr>
        <p:txBody>
          <a:bodyPr wrap="none">
            <a:spAutoFit/>
          </a:bodyPr>
          <a:lstStyle/>
          <a:p>
            <a:r>
              <a:rPr lang="tr-TR" b="1" dirty="0">
                <a:solidFill>
                  <a:srgbClr val="2E3337"/>
                </a:solidFill>
                <a:latin typeface="Candara" panose="020E0502030303020204" pitchFamily="34" charset="0"/>
              </a:rPr>
              <a:t>Mart-2023</a:t>
            </a:r>
          </a:p>
        </p:txBody>
      </p:sp>
      <p:sp>
        <p:nvSpPr>
          <p:cNvPr id="5" name="5 Dikdörtgen">
            <a:extLst>
              <a:ext uri="{FF2B5EF4-FFF2-40B4-BE49-F238E27FC236}">
                <a16:creationId xmlns:a16="http://schemas.microsoft.com/office/drawing/2014/main" id="{54AD46B5-0112-E1EB-CE8D-6E71D66F245F}"/>
              </a:ext>
            </a:extLst>
          </p:cNvPr>
          <p:cNvSpPr/>
          <p:nvPr/>
        </p:nvSpPr>
        <p:spPr>
          <a:xfrm>
            <a:off x="950614" y="54407"/>
            <a:ext cx="3135896" cy="445183"/>
          </a:xfrm>
          <a:prstGeom prst="rect">
            <a:avLst/>
          </a:prstGeom>
          <a:solidFill>
            <a:srgbClr val="D42826"/>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7" name="Dikdörtgen 6">
            <a:extLst>
              <a:ext uri="{FF2B5EF4-FFF2-40B4-BE49-F238E27FC236}">
                <a16:creationId xmlns:a16="http://schemas.microsoft.com/office/drawing/2014/main" id="{5383773B-DD0A-8910-798C-B790072CC943}"/>
              </a:ext>
            </a:extLst>
          </p:cNvPr>
          <p:cNvSpPr/>
          <p:nvPr/>
        </p:nvSpPr>
        <p:spPr>
          <a:xfrm>
            <a:off x="1845140" y="0"/>
            <a:ext cx="1346844" cy="276999"/>
          </a:xfrm>
          <a:prstGeom prst="rect">
            <a:avLst/>
          </a:prstGeom>
        </p:spPr>
        <p:txBody>
          <a:bodyPr wrap="none">
            <a:spAutoFit/>
          </a:bodyPr>
          <a:lstStyle/>
          <a:p>
            <a:pPr algn="ctr"/>
            <a:r>
              <a:rPr lang="tr-TR" sz="1200" b="1" spc="-50" dirty="0">
                <a:solidFill>
                  <a:schemeClr val="bg1">
                    <a:lumMod val="95000"/>
                  </a:schemeClr>
                </a:solidFill>
                <a:latin typeface="+mj-lt"/>
                <a:ea typeface="+mj-ea"/>
                <a:cs typeface="+mj-cs"/>
              </a:rPr>
              <a:t>Çiftçiler YMM A.Ş.</a:t>
            </a:r>
          </a:p>
        </p:txBody>
      </p:sp>
      <p:sp>
        <p:nvSpPr>
          <p:cNvPr id="8" name="Dikdörtgen 7">
            <a:extLst>
              <a:ext uri="{FF2B5EF4-FFF2-40B4-BE49-F238E27FC236}">
                <a16:creationId xmlns:a16="http://schemas.microsoft.com/office/drawing/2014/main" id="{BF1E43CF-E37D-B54A-9B6C-ADCCE183F0F6}"/>
              </a:ext>
            </a:extLst>
          </p:cNvPr>
          <p:cNvSpPr/>
          <p:nvPr/>
        </p:nvSpPr>
        <p:spPr>
          <a:xfrm>
            <a:off x="1016835" y="231042"/>
            <a:ext cx="3003453" cy="276999"/>
          </a:xfrm>
          <a:prstGeom prst="rect">
            <a:avLst/>
          </a:prstGeom>
        </p:spPr>
        <p:txBody>
          <a:bodyPr wrap="square">
            <a:spAutoFit/>
          </a:bodyPr>
          <a:lstStyle/>
          <a:p>
            <a:pPr algn="ctr"/>
            <a:r>
              <a:rPr lang="tr-TR" sz="1200" b="1" spc="-50" dirty="0">
                <a:solidFill>
                  <a:schemeClr val="bg1">
                    <a:lumMod val="95000"/>
                  </a:schemeClr>
                </a:solidFill>
                <a:latin typeface="+mj-lt"/>
              </a:rPr>
              <a:t>Murat ÇİFTÇİ-Yeminli Mali Müşavir</a:t>
            </a:r>
          </a:p>
        </p:txBody>
      </p:sp>
    </p:spTree>
    <p:extLst>
      <p:ext uri="{BB962C8B-B14F-4D97-AF65-F5344CB8AC3E}">
        <p14:creationId xmlns:p14="http://schemas.microsoft.com/office/powerpoint/2010/main" val="3468919588"/>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Shape 1"/>
          <p:cNvSpPr txBox="1"/>
          <p:nvPr/>
        </p:nvSpPr>
        <p:spPr>
          <a:xfrm>
            <a:off x="1913291" y="2171717"/>
            <a:ext cx="8640720" cy="2852568"/>
          </a:xfrm>
          <a:prstGeom prst="rect">
            <a:avLst/>
          </a:prstGeom>
          <a:solidFill>
            <a:schemeClr val="accent3">
              <a:lumMod val="20000"/>
              <a:lumOff val="80000"/>
            </a:schemeClr>
          </a:solidFill>
          <a:ln w="63360">
            <a:solidFill>
              <a:srgbClr val="C1D1EC"/>
            </a:solidFill>
            <a:custDash>
              <a:ds d="100000" sp="100000"/>
            </a:custDash>
            <a:bevel/>
          </a:ln>
        </p:spPr>
        <p:txBody>
          <a:bodyPr/>
          <a:lstStyle/>
          <a:p>
            <a:pPr algn="ctr">
              <a:lnSpc>
                <a:spcPct val="100000"/>
              </a:lnSpc>
            </a:pPr>
            <a:endParaRPr lang="tr-TR" sz="3200" b="1" i="1" cap="all" spc="-1" dirty="0">
              <a:solidFill>
                <a:srgbClr val="002060"/>
              </a:solidFill>
              <a:uFill>
                <a:solidFill>
                  <a:srgbClr val="FFFFFF"/>
                </a:solidFill>
              </a:uFill>
              <a:latin typeface="Calibri"/>
            </a:endParaRPr>
          </a:p>
          <a:p>
            <a:pPr algn="ctr">
              <a:lnSpc>
                <a:spcPct val="100000"/>
              </a:lnSpc>
            </a:pPr>
            <a:endParaRPr lang="tr-TR" sz="3200" b="1" i="1" cap="all" spc="-1" dirty="0">
              <a:solidFill>
                <a:srgbClr val="002060"/>
              </a:solidFill>
              <a:uFill>
                <a:solidFill>
                  <a:srgbClr val="FFFFFF"/>
                </a:solidFill>
              </a:uFill>
              <a:latin typeface="Calibri"/>
            </a:endParaRPr>
          </a:p>
          <a:p>
            <a:pPr algn="ctr">
              <a:lnSpc>
                <a:spcPct val="100000"/>
              </a:lnSpc>
            </a:pPr>
            <a:r>
              <a:rPr lang="tr-TR" sz="3200" b="1" i="1" cap="all" spc="-1" dirty="0">
                <a:solidFill>
                  <a:srgbClr val="002060"/>
                </a:solidFill>
                <a:uFill>
                  <a:solidFill>
                    <a:srgbClr val="FFFFFF"/>
                  </a:solidFill>
                </a:uFill>
                <a:latin typeface="Calibri"/>
              </a:rPr>
              <a:t>KESİNLEŞMİŞ ALACAKLARA İLİŞKİN HÜKÜMLER</a:t>
            </a:r>
          </a:p>
        </p:txBody>
      </p:sp>
      <p:sp>
        <p:nvSpPr>
          <p:cNvPr id="2" name="Metin kutusu 1"/>
          <p:cNvSpPr txBox="1"/>
          <p:nvPr/>
        </p:nvSpPr>
        <p:spPr>
          <a:xfrm>
            <a:off x="7159088" y="4516453"/>
            <a:ext cx="3394923" cy="1015663"/>
          </a:xfrm>
          <a:prstGeom prst="rect">
            <a:avLst/>
          </a:prstGeom>
          <a:noFill/>
        </p:spPr>
        <p:txBody>
          <a:bodyPr wrap="square" rtlCol="0">
            <a:spAutoFit/>
          </a:bodyPr>
          <a:lstStyle/>
          <a:p>
            <a:r>
              <a:rPr lang="tr-TR" sz="2000" b="1" dirty="0">
                <a:solidFill>
                  <a:schemeClr val="accent1"/>
                </a:solidFill>
              </a:rPr>
              <a:t>7440 Sayılı Kanun-Madde 2</a:t>
            </a:r>
          </a:p>
          <a:p>
            <a:endParaRPr lang="tr-TR" sz="2000" b="1" dirty="0">
              <a:solidFill>
                <a:schemeClr val="tx2">
                  <a:lumMod val="50000"/>
                </a:schemeClr>
              </a:solidFill>
            </a:endParaRPr>
          </a:p>
          <a:p>
            <a:endParaRPr lang="tr-TR" sz="2000" b="1" dirty="0">
              <a:solidFill>
                <a:schemeClr val="tx2">
                  <a:lumMod val="50000"/>
                </a:schemeClr>
              </a:solidFill>
            </a:endParaRPr>
          </a:p>
        </p:txBody>
      </p:sp>
    </p:spTree>
    <p:extLst>
      <p:ext uri="{BB962C8B-B14F-4D97-AF65-F5344CB8AC3E}">
        <p14:creationId xmlns:p14="http://schemas.microsoft.com/office/powerpoint/2010/main" val="2453549502"/>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Metin kutusu 22"/>
          <p:cNvSpPr txBox="1"/>
          <p:nvPr/>
        </p:nvSpPr>
        <p:spPr>
          <a:xfrm>
            <a:off x="1799793" y="2234190"/>
            <a:ext cx="9949620" cy="2351413"/>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marL="377190" lvl="1" indent="-285750" algn="just">
              <a:lnSpc>
                <a:spcPct val="90000"/>
              </a:lnSpc>
              <a:spcBef>
                <a:spcPts val="300"/>
              </a:spcBef>
              <a:spcAft>
                <a:spcPts val="300"/>
              </a:spcAft>
              <a:buClr>
                <a:srgbClr val="D34817"/>
              </a:buClr>
              <a:buFont typeface="Wingdings" panose="05000000000000000000" pitchFamily="2" charset="2"/>
              <a:buChar char="§"/>
            </a:pPr>
            <a:endParaRPr lang="tr-TR" sz="3200" dirty="0">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400" dirty="0">
                <a:solidFill>
                  <a:srgbClr val="000000"/>
                </a:solidFill>
                <a:ea typeface="Times New Roman" panose="02020603050405020304" pitchFamily="18" charset="0"/>
              </a:rPr>
              <a:t>İlgili maddelerde yer alan </a:t>
            </a:r>
            <a:r>
              <a:rPr lang="tr-TR" sz="2400" b="1" dirty="0">
                <a:solidFill>
                  <a:srgbClr val="C00000"/>
                </a:solidFill>
                <a:ea typeface="Times New Roman" panose="02020603050405020304" pitchFamily="18" charset="0"/>
              </a:rPr>
              <a:t>özel hükümler saklı </a:t>
            </a:r>
            <a:r>
              <a:rPr lang="tr-TR" sz="2400" dirty="0">
                <a:solidFill>
                  <a:srgbClr val="000000"/>
                </a:solidFill>
                <a:ea typeface="Times New Roman" panose="02020603050405020304" pitchFamily="18" charset="0"/>
              </a:rPr>
              <a:t>kalmak kaydıyla Kanundan yararlanmak isteyen borçluların </a:t>
            </a:r>
            <a:r>
              <a:rPr lang="tr-TR" sz="2400" b="1" u="sng" dirty="0">
                <a:solidFill>
                  <a:srgbClr val="000000"/>
                </a:solidFill>
                <a:ea typeface="Times New Roman" panose="02020603050405020304" pitchFamily="18" charset="0"/>
              </a:rPr>
              <a:t>31/5/2023</a:t>
            </a:r>
            <a:r>
              <a:rPr lang="tr-TR" sz="2400" dirty="0">
                <a:solidFill>
                  <a:srgbClr val="000000"/>
                </a:solidFill>
                <a:ea typeface="Times New Roman" panose="02020603050405020304" pitchFamily="18" charset="0"/>
              </a:rPr>
              <a:t> tarihi sonuna kadar ilgili idareye başvuruda bulunmaları gerekmektedir.</a:t>
            </a:r>
            <a:endParaRPr lang="tr-TR" sz="2400" dirty="0">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400" dirty="0">
                <a:ea typeface="Times New Roman" panose="02020603050405020304" pitchFamily="18" charset="0"/>
              </a:rPr>
              <a:t>Cumhurbaşkanı, bu Kanunda öngörülen </a:t>
            </a:r>
            <a:r>
              <a:rPr lang="tr-TR" sz="2400" b="1" dirty="0">
                <a:solidFill>
                  <a:srgbClr val="C00000"/>
                </a:solidFill>
                <a:ea typeface="Times New Roman" panose="02020603050405020304" pitchFamily="18" charset="0"/>
              </a:rPr>
              <a:t>başvuru </a:t>
            </a:r>
            <a:r>
              <a:rPr lang="tr-TR" sz="2400" dirty="0">
                <a:ea typeface="Times New Roman" panose="02020603050405020304" pitchFamily="18" charset="0"/>
              </a:rPr>
              <a:t>ve </a:t>
            </a:r>
            <a:r>
              <a:rPr lang="tr-TR" sz="2400" b="1" dirty="0">
                <a:solidFill>
                  <a:srgbClr val="C00000"/>
                </a:solidFill>
                <a:ea typeface="Times New Roman" panose="02020603050405020304" pitchFamily="18" charset="0"/>
              </a:rPr>
              <a:t>ilk taksit</a:t>
            </a:r>
            <a:r>
              <a:rPr lang="tr-TR" sz="2400" dirty="0">
                <a:ea typeface="Times New Roman" panose="02020603050405020304" pitchFamily="18" charset="0"/>
              </a:rPr>
              <a:t> ödeme sürelerini </a:t>
            </a:r>
            <a:r>
              <a:rPr lang="tr-TR" sz="2400" b="1" u="sng" dirty="0">
                <a:ea typeface="Times New Roman" panose="02020603050405020304" pitchFamily="18" charset="0"/>
              </a:rPr>
              <a:t>bir ay</a:t>
            </a:r>
            <a:r>
              <a:rPr lang="tr-TR" sz="2400" dirty="0">
                <a:ea typeface="Times New Roman" panose="02020603050405020304" pitchFamily="18" charset="0"/>
              </a:rPr>
              <a:t>a kadar uzatmaya yetkilidir.(Md. 9/16)</a:t>
            </a:r>
          </a:p>
        </p:txBody>
      </p:sp>
      <p:sp>
        <p:nvSpPr>
          <p:cNvPr id="24" name="Yuvarlatılmış Dikdörtgen 23"/>
          <p:cNvSpPr/>
          <p:nvPr/>
        </p:nvSpPr>
        <p:spPr>
          <a:xfrm>
            <a:off x="1799790" y="1447167"/>
            <a:ext cx="9949623" cy="945458"/>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b="1" dirty="0">
                <a:latin typeface="Arial" panose="020B0604020202020204" pitchFamily="34" charset="0"/>
                <a:cs typeface="Arial" panose="020B0604020202020204" pitchFamily="34" charset="0"/>
              </a:rPr>
              <a:t>Başvuru</a:t>
            </a:r>
          </a:p>
        </p:txBody>
      </p:sp>
      <p:sp>
        <p:nvSpPr>
          <p:cNvPr id="22" name="Dikdörtgen 21"/>
          <p:cNvSpPr/>
          <p:nvPr/>
        </p:nvSpPr>
        <p:spPr>
          <a:xfrm>
            <a:off x="1799792" y="1663186"/>
            <a:ext cx="7404641" cy="945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3" name="TextShape 2">
            <a:extLst>
              <a:ext uri="{FF2B5EF4-FFF2-40B4-BE49-F238E27FC236}">
                <a16:creationId xmlns:a16="http://schemas.microsoft.com/office/drawing/2014/main" id="{A2E64B9C-D308-6782-58BC-55B109B47DC1}"/>
              </a:ext>
            </a:extLst>
          </p:cNvPr>
          <p:cNvSpPr txBox="1"/>
          <p:nvPr/>
        </p:nvSpPr>
        <p:spPr>
          <a:xfrm>
            <a:off x="1260475" y="234418"/>
            <a:ext cx="10920495" cy="791640"/>
          </a:xfrm>
          <a:prstGeom prst="rect">
            <a:avLst/>
          </a:prstGeom>
          <a:noFill/>
          <a:ln>
            <a:noFill/>
          </a:ln>
        </p:spPr>
        <p:txBody>
          <a:bodyPr anchor="ctr"/>
          <a:lstStyle/>
          <a:p>
            <a:pPr algn="ctr">
              <a:lnSpc>
                <a:spcPct val="100000"/>
              </a:lnSpc>
            </a:pPr>
            <a:r>
              <a:rPr lang="tr-TR" sz="3600" b="1" spc="-1" dirty="0">
                <a:solidFill>
                  <a:srgbClr val="BC1421"/>
                </a:solidFill>
                <a:uFill>
                  <a:solidFill>
                    <a:srgbClr val="FFFFFF"/>
                  </a:solidFill>
                </a:uFill>
              </a:rPr>
              <a:t>KESİNLEŞMİŞ ALACAKLAR</a:t>
            </a:r>
          </a:p>
          <a:p>
            <a:pPr algn="ctr">
              <a:lnSpc>
                <a:spcPct val="100000"/>
              </a:lnSpc>
            </a:pPr>
            <a:r>
              <a:rPr lang="tr-TR" sz="2400" b="1" spc="-1" dirty="0">
                <a:solidFill>
                  <a:srgbClr val="BC1421"/>
                </a:solidFill>
                <a:uFill>
                  <a:solidFill>
                    <a:srgbClr val="FFFFFF"/>
                  </a:solidFill>
                </a:uFill>
              </a:rPr>
              <a:t>-Başvuru Süresi ve Şekli</a:t>
            </a:r>
            <a:r>
              <a:rPr lang="tr-TR" sz="2400" b="1" strike="noStrike" spc="-1" dirty="0">
                <a:solidFill>
                  <a:srgbClr val="BC1421"/>
                </a:solidFill>
                <a:uFill>
                  <a:solidFill>
                    <a:srgbClr val="FFFFFF"/>
                  </a:solidFill>
                </a:uFill>
                <a:latin typeface="Calibri"/>
              </a:rPr>
              <a:t>-</a:t>
            </a:r>
            <a:endParaRPr lang="tr-TR" sz="2400" b="0" strike="noStrike" spc="-1" dirty="0">
              <a:solidFill>
                <a:srgbClr val="BC1421"/>
              </a:solidFill>
              <a:uFill>
                <a:solidFill>
                  <a:srgbClr val="FFFFFF"/>
                </a:solidFill>
              </a:uFill>
              <a:latin typeface="Calibri"/>
            </a:endParaRPr>
          </a:p>
        </p:txBody>
      </p:sp>
    </p:spTree>
    <p:extLst>
      <p:ext uri="{BB962C8B-B14F-4D97-AF65-F5344CB8AC3E}">
        <p14:creationId xmlns:p14="http://schemas.microsoft.com/office/powerpoint/2010/main" val="2666294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Metin kutusu 22"/>
          <p:cNvSpPr txBox="1"/>
          <p:nvPr/>
        </p:nvSpPr>
        <p:spPr>
          <a:xfrm>
            <a:off x="1799793" y="2234190"/>
            <a:ext cx="9949620" cy="2683812"/>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marL="377190" lvl="1" indent="-285750" algn="just">
              <a:lnSpc>
                <a:spcPct val="90000"/>
              </a:lnSpc>
              <a:spcBef>
                <a:spcPts val="300"/>
              </a:spcBef>
              <a:spcAft>
                <a:spcPts val="300"/>
              </a:spcAft>
              <a:buClr>
                <a:srgbClr val="D34817"/>
              </a:buClr>
              <a:buFont typeface="Wingdings" panose="05000000000000000000" pitchFamily="2" charset="2"/>
              <a:buChar char="§"/>
            </a:pPr>
            <a:endParaRPr lang="tr-TR" sz="3200" dirty="0">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400" dirty="0">
                <a:solidFill>
                  <a:srgbClr val="000000"/>
                </a:solidFill>
                <a:ea typeface="Times New Roman" panose="02020603050405020304" pitchFamily="18" charset="0"/>
              </a:rPr>
              <a:t>Alacak asılları üzerinden hesaplanan faiz, gecikme faizi, gecikme zammı gibi </a:t>
            </a:r>
            <a:r>
              <a:rPr lang="tr-TR" sz="2400" b="1" dirty="0" err="1">
                <a:solidFill>
                  <a:srgbClr val="C00000"/>
                </a:solidFill>
                <a:ea typeface="Times New Roman" panose="02020603050405020304" pitchFamily="18" charset="0"/>
              </a:rPr>
              <a:t>fer’i</a:t>
            </a:r>
            <a:r>
              <a:rPr lang="tr-TR" sz="2400" b="1" dirty="0">
                <a:solidFill>
                  <a:srgbClr val="C00000"/>
                </a:solidFill>
                <a:ea typeface="Times New Roman" panose="02020603050405020304" pitchFamily="18" charset="0"/>
              </a:rPr>
              <a:t> alacaklar yerine </a:t>
            </a:r>
            <a:r>
              <a:rPr lang="tr-TR" sz="2400" dirty="0">
                <a:solidFill>
                  <a:srgbClr val="000000"/>
                </a:solidFill>
                <a:ea typeface="Times New Roman" panose="02020603050405020304" pitchFamily="18" charset="0"/>
              </a:rPr>
              <a:t>Yİ-ÜFE aylık değişim oranları kullanılarak hesaplanacak Yİ-ÜFE tutarı</a:t>
            </a:r>
            <a:endParaRPr lang="tr-TR" sz="2400" b="1" u="sng" dirty="0">
              <a:solidFill>
                <a:srgbClr val="000000"/>
              </a:solidFill>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400" b="1" u="sng" dirty="0">
                <a:solidFill>
                  <a:srgbClr val="000000"/>
                </a:solidFill>
                <a:ea typeface="Times New Roman" panose="02020603050405020304" pitchFamily="18" charset="0"/>
              </a:rPr>
              <a:t>1/11/2016 tarihinden itibaren</a:t>
            </a:r>
            <a:r>
              <a:rPr lang="tr-TR" sz="2400" dirty="0">
                <a:solidFill>
                  <a:srgbClr val="000000"/>
                </a:solidFill>
                <a:ea typeface="Times New Roman" panose="02020603050405020304" pitchFamily="18" charset="0"/>
              </a:rPr>
              <a:t> Kanunun yayımlandığı Mart/2023 ayı dâhil geçen süreye her ay için </a:t>
            </a:r>
            <a:r>
              <a:rPr lang="tr-TR" sz="2400" b="1" dirty="0">
                <a:solidFill>
                  <a:srgbClr val="C00000"/>
                </a:solidFill>
                <a:ea typeface="Times New Roman" panose="02020603050405020304" pitchFamily="18" charset="0"/>
              </a:rPr>
              <a:t>aylık %0,75 </a:t>
            </a:r>
            <a:r>
              <a:rPr lang="tr-TR" sz="2400" dirty="0">
                <a:solidFill>
                  <a:srgbClr val="000000"/>
                </a:solidFill>
                <a:ea typeface="Times New Roman" panose="02020603050405020304" pitchFamily="18" charset="0"/>
              </a:rPr>
              <a:t>oranı esas alınmak suretiyle hesaplanacaktır.</a:t>
            </a:r>
            <a:endParaRPr lang="tr-TR" sz="2400" dirty="0">
              <a:ea typeface="Times New Roman" panose="02020603050405020304" pitchFamily="18" charset="0"/>
            </a:endParaRPr>
          </a:p>
        </p:txBody>
      </p:sp>
      <p:sp>
        <p:nvSpPr>
          <p:cNvPr id="24" name="Yuvarlatılmış Dikdörtgen 23"/>
          <p:cNvSpPr/>
          <p:nvPr/>
        </p:nvSpPr>
        <p:spPr>
          <a:xfrm>
            <a:off x="1799790" y="1447167"/>
            <a:ext cx="9949623" cy="945458"/>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b="1" dirty="0">
                <a:latin typeface="Arial" panose="020B0604020202020204" pitchFamily="34" charset="0"/>
                <a:cs typeface="Arial" panose="020B0604020202020204" pitchFamily="34" charset="0"/>
              </a:rPr>
              <a:t>Yİ-ÜFE</a:t>
            </a:r>
          </a:p>
        </p:txBody>
      </p:sp>
      <p:sp>
        <p:nvSpPr>
          <p:cNvPr id="22" name="Dikdörtgen 21"/>
          <p:cNvSpPr/>
          <p:nvPr/>
        </p:nvSpPr>
        <p:spPr>
          <a:xfrm>
            <a:off x="1799792" y="1663186"/>
            <a:ext cx="7404641" cy="945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3" name="TextShape 2">
            <a:extLst>
              <a:ext uri="{FF2B5EF4-FFF2-40B4-BE49-F238E27FC236}">
                <a16:creationId xmlns:a16="http://schemas.microsoft.com/office/drawing/2014/main" id="{A2E64B9C-D308-6782-58BC-55B109B47DC1}"/>
              </a:ext>
            </a:extLst>
          </p:cNvPr>
          <p:cNvSpPr txBox="1"/>
          <p:nvPr/>
        </p:nvSpPr>
        <p:spPr>
          <a:xfrm>
            <a:off x="1260475" y="234418"/>
            <a:ext cx="10920495" cy="791640"/>
          </a:xfrm>
          <a:prstGeom prst="rect">
            <a:avLst/>
          </a:prstGeom>
          <a:noFill/>
          <a:ln>
            <a:noFill/>
          </a:ln>
        </p:spPr>
        <p:txBody>
          <a:bodyPr anchor="ctr"/>
          <a:lstStyle/>
          <a:p>
            <a:pPr algn="ctr">
              <a:lnSpc>
                <a:spcPct val="100000"/>
              </a:lnSpc>
            </a:pPr>
            <a:r>
              <a:rPr lang="tr-TR" sz="3600" b="1" spc="-1" dirty="0">
                <a:solidFill>
                  <a:srgbClr val="BC1421"/>
                </a:solidFill>
                <a:uFill>
                  <a:solidFill>
                    <a:srgbClr val="FFFFFF"/>
                  </a:solidFill>
                </a:uFill>
              </a:rPr>
              <a:t>KESİNLEŞMİŞ ALACAKLAR</a:t>
            </a:r>
          </a:p>
          <a:p>
            <a:pPr algn="ctr">
              <a:lnSpc>
                <a:spcPct val="100000"/>
              </a:lnSpc>
            </a:pPr>
            <a:r>
              <a:rPr lang="tr-TR" sz="2400" b="1" spc="-1" dirty="0">
                <a:solidFill>
                  <a:srgbClr val="BC1421"/>
                </a:solidFill>
                <a:uFill>
                  <a:solidFill>
                    <a:srgbClr val="FFFFFF"/>
                  </a:solidFill>
                </a:uFill>
              </a:rPr>
              <a:t>-Alacak Tutarının Tespiti</a:t>
            </a:r>
            <a:r>
              <a:rPr lang="tr-TR" sz="2400" b="1" strike="noStrike" spc="-1" dirty="0">
                <a:solidFill>
                  <a:srgbClr val="BC1421"/>
                </a:solidFill>
                <a:uFill>
                  <a:solidFill>
                    <a:srgbClr val="FFFFFF"/>
                  </a:solidFill>
                </a:uFill>
                <a:latin typeface="Calibri"/>
              </a:rPr>
              <a:t>-</a:t>
            </a:r>
            <a:endParaRPr lang="tr-TR" sz="2400" b="0" strike="noStrike" spc="-1" dirty="0">
              <a:solidFill>
                <a:srgbClr val="BC1421"/>
              </a:solidFill>
              <a:uFill>
                <a:solidFill>
                  <a:srgbClr val="FFFFFF"/>
                </a:solidFill>
              </a:uFill>
              <a:latin typeface="Calibri"/>
            </a:endParaRPr>
          </a:p>
        </p:txBody>
      </p:sp>
    </p:spTree>
    <p:extLst>
      <p:ext uri="{BB962C8B-B14F-4D97-AF65-F5344CB8AC3E}">
        <p14:creationId xmlns:p14="http://schemas.microsoft.com/office/powerpoint/2010/main" val="31301340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1" name="43 Düz Ok Bağlayıcısı">
            <a:extLst>
              <a:ext uri="{FF2B5EF4-FFF2-40B4-BE49-F238E27FC236}">
                <a16:creationId xmlns:a16="http://schemas.microsoft.com/office/drawing/2014/main" id="{4F68566F-F188-8001-E24F-4B7A8796CF8C}"/>
              </a:ext>
            </a:extLst>
          </p:cNvPr>
          <p:cNvCxnSpPr>
            <a:cxnSpLocks/>
            <a:stCxn id="26" idx="2"/>
            <a:endCxn id="30" idx="0"/>
          </p:cNvCxnSpPr>
          <p:nvPr/>
        </p:nvCxnSpPr>
        <p:spPr>
          <a:xfrm>
            <a:off x="2524526" y="971695"/>
            <a:ext cx="1042843" cy="464122"/>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
        <p:nvSpPr>
          <p:cNvPr id="26" name="Dikdörtgen 25">
            <a:extLst>
              <a:ext uri="{FF2B5EF4-FFF2-40B4-BE49-F238E27FC236}">
                <a16:creationId xmlns:a16="http://schemas.microsoft.com/office/drawing/2014/main" id="{307988BF-748F-0F6B-40B6-3650F71A0635}"/>
              </a:ext>
            </a:extLst>
          </p:cNvPr>
          <p:cNvSpPr/>
          <p:nvPr/>
        </p:nvSpPr>
        <p:spPr>
          <a:xfrm>
            <a:off x="1848206" y="118255"/>
            <a:ext cx="1352640" cy="853440"/>
          </a:xfrm>
          <a:prstGeom prst="rect">
            <a:avLst/>
          </a:prstGeom>
          <a:effectLst>
            <a:outerShdw blurRad="50800" dist="38100" algn="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a:t>Tarh Türü</a:t>
            </a:r>
          </a:p>
        </p:txBody>
      </p:sp>
      <p:sp>
        <p:nvSpPr>
          <p:cNvPr id="30" name="Dikdörtgen 29">
            <a:extLst>
              <a:ext uri="{FF2B5EF4-FFF2-40B4-BE49-F238E27FC236}">
                <a16:creationId xmlns:a16="http://schemas.microsoft.com/office/drawing/2014/main" id="{DFC5DBC9-C9B8-E6D5-D7F8-2E4EE52363BC}"/>
              </a:ext>
            </a:extLst>
          </p:cNvPr>
          <p:cNvSpPr/>
          <p:nvPr/>
        </p:nvSpPr>
        <p:spPr>
          <a:xfrm>
            <a:off x="2891049" y="1435817"/>
            <a:ext cx="1352640" cy="853440"/>
          </a:xfrm>
          <a:prstGeom prst="rect">
            <a:avLst/>
          </a:prstGeom>
          <a:effectLst>
            <a:outerShdw blurRad="50800" dist="38100" algn="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a:t>Beyana Dayalı</a:t>
            </a:r>
          </a:p>
        </p:txBody>
      </p:sp>
      <p:cxnSp>
        <p:nvCxnSpPr>
          <p:cNvPr id="31" name="43 Düz Ok Bağlayıcısı">
            <a:extLst>
              <a:ext uri="{FF2B5EF4-FFF2-40B4-BE49-F238E27FC236}">
                <a16:creationId xmlns:a16="http://schemas.microsoft.com/office/drawing/2014/main" id="{BB0CB5FB-4B96-5DA1-B7F4-D294C0F97D3C}"/>
              </a:ext>
            </a:extLst>
          </p:cNvPr>
          <p:cNvCxnSpPr>
            <a:cxnSpLocks/>
            <a:stCxn id="26" idx="2"/>
            <a:endCxn id="34" idx="0"/>
          </p:cNvCxnSpPr>
          <p:nvPr/>
        </p:nvCxnSpPr>
        <p:spPr>
          <a:xfrm flipH="1">
            <a:off x="1538409" y="971695"/>
            <a:ext cx="986117" cy="493473"/>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
        <p:nvSpPr>
          <p:cNvPr id="34" name="Dikdörtgen 33">
            <a:extLst>
              <a:ext uri="{FF2B5EF4-FFF2-40B4-BE49-F238E27FC236}">
                <a16:creationId xmlns:a16="http://schemas.microsoft.com/office/drawing/2014/main" id="{C7BB60C4-C187-5F8D-838C-AA9003820CFB}"/>
              </a:ext>
            </a:extLst>
          </p:cNvPr>
          <p:cNvSpPr/>
          <p:nvPr/>
        </p:nvSpPr>
        <p:spPr>
          <a:xfrm>
            <a:off x="862089" y="1465168"/>
            <a:ext cx="1352640" cy="853440"/>
          </a:xfrm>
          <a:prstGeom prst="rect">
            <a:avLst/>
          </a:prstGeom>
          <a:effectLst>
            <a:outerShdw blurRad="50800" dist="38100" algn="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b="1" dirty="0"/>
              <a:t>İkmalen/</a:t>
            </a:r>
          </a:p>
          <a:p>
            <a:pPr algn="ctr"/>
            <a:r>
              <a:rPr lang="tr-TR" sz="1600" b="1" dirty="0" err="1"/>
              <a:t>Re’sen</a:t>
            </a:r>
            <a:r>
              <a:rPr lang="tr-TR" sz="1600" b="1" dirty="0"/>
              <a:t>/ İdarece</a:t>
            </a:r>
          </a:p>
        </p:txBody>
      </p:sp>
      <p:cxnSp>
        <p:nvCxnSpPr>
          <p:cNvPr id="38" name="43 Düz Ok Bağlayıcısı">
            <a:extLst>
              <a:ext uri="{FF2B5EF4-FFF2-40B4-BE49-F238E27FC236}">
                <a16:creationId xmlns:a16="http://schemas.microsoft.com/office/drawing/2014/main" id="{5E830465-CEA7-A408-4C25-A3ED3F0E8683}"/>
              </a:ext>
            </a:extLst>
          </p:cNvPr>
          <p:cNvCxnSpPr>
            <a:cxnSpLocks/>
            <a:stCxn id="130" idx="2"/>
            <a:endCxn id="39" idx="0"/>
          </p:cNvCxnSpPr>
          <p:nvPr/>
        </p:nvCxnSpPr>
        <p:spPr>
          <a:xfrm>
            <a:off x="1538409" y="3893342"/>
            <a:ext cx="989464" cy="1120227"/>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
        <p:nvSpPr>
          <p:cNvPr id="39" name="Dikdörtgen 38">
            <a:extLst>
              <a:ext uri="{FF2B5EF4-FFF2-40B4-BE49-F238E27FC236}">
                <a16:creationId xmlns:a16="http://schemas.microsoft.com/office/drawing/2014/main" id="{C3460A15-8DF1-F7FB-4830-C27FEFA5A833}"/>
              </a:ext>
            </a:extLst>
          </p:cNvPr>
          <p:cNvSpPr/>
          <p:nvPr/>
        </p:nvSpPr>
        <p:spPr>
          <a:xfrm>
            <a:off x="1851553" y="5013569"/>
            <a:ext cx="1352640" cy="853440"/>
          </a:xfrm>
          <a:prstGeom prst="rect">
            <a:avLst/>
          </a:prstGeom>
          <a:effectLst>
            <a:outerShdw blurRad="50800" dist="38100" algn="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a:t>Vergi Dairesi</a:t>
            </a:r>
          </a:p>
        </p:txBody>
      </p:sp>
      <p:cxnSp>
        <p:nvCxnSpPr>
          <p:cNvPr id="41" name="43 Düz Ok Bağlayıcısı">
            <a:extLst>
              <a:ext uri="{FF2B5EF4-FFF2-40B4-BE49-F238E27FC236}">
                <a16:creationId xmlns:a16="http://schemas.microsoft.com/office/drawing/2014/main" id="{21F7F257-23BD-E073-D290-502DEB84B96C}"/>
              </a:ext>
            </a:extLst>
          </p:cNvPr>
          <p:cNvCxnSpPr>
            <a:cxnSpLocks/>
            <a:stCxn id="39" idx="3"/>
            <a:endCxn id="42" idx="1"/>
          </p:cNvCxnSpPr>
          <p:nvPr/>
        </p:nvCxnSpPr>
        <p:spPr>
          <a:xfrm>
            <a:off x="3204193" y="5440289"/>
            <a:ext cx="812788" cy="655182"/>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
        <p:nvSpPr>
          <p:cNvPr id="42" name="Dikdörtgen 41">
            <a:extLst>
              <a:ext uri="{FF2B5EF4-FFF2-40B4-BE49-F238E27FC236}">
                <a16:creationId xmlns:a16="http://schemas.microsoft.com/office/drawing/2014/main" id="{3FF9FE4B-7517-6C63-DFF3-AE32061463F4}"/>
              </a:ext>
            </a:extLst>
          </p:cNvPr>
          <p:cNvSpPr/>
          <p:nvPr/>
        </p:nvSpPr>
        <p:spPr>
          <a:xfrm>
            <a:off x="4016981" y="5668751"/>
            <a:ext cx="1352640" cy="853440"/>
          </a:xfrm>
          <a:prstGeom prst="rect">
            <a:avLst/>
          </a:prstGeom>
          <a:effectLst>
            <a:outerShdw blurRad="50800" dist="38100" algn="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dirty="0"/>
              <a:t>TARH</a:t>
            </a:r>
          </a:p>
        </p:txBody>
      </p:sp>
      <p:cxnSp>
        <p:nvCxnSpPr>
          <p:cNvPr id="47" name="43 Düz Ok Bağlayıcısı">
            <a:extLst>
              <a:ext uri="{FF2B5EF4-FFF2-40B4-BE49-F238E27FC236}">
                <a16:creationId xmlns:a16="http://schemas.microsoft.com/office/drawing/2014/main" id="{2437B506-23D7-0BF2-B245-799442BBAB5B}"/>
              </a:ext>
            </a:extLst>
          </p:cNvPr>
          <p:cNvCxnSpPr>
            <a:cxnSpLocks/>
            <a:stCxn id="42" idx="3"/>
            <a:endCxn id="48" idx="1"/>
          </p:cNvCxnSpPr>
          <p:nvPr/>
        </p:nvCxnSpPr>
        <p:spPr>
          <a:xfrm flipV="1">
            <a:off x="5369621" y="5877303"/>
            <a:ext cx="1078798" cy="218168"/>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
        <p:nvSpPr>
          <p:cNvPr id="48" name="Dikdörtgen 47">
            <a:extLst>
              <a:ext uri="{FF2B5EF4-FFF2-40B4-BE49-F238E27FC236}">
                <a16:creationId xmlns:a16="http://schemas.microsoft.com/office/drawing/2014/main" id="{CCDF4359-18EC-B3F8-6B2D-CD2F0FB03227}"/>
              </a:ext>
            </a:extLst>
          </p:cNvPr>
          <p:cNvSpPr/>
          <p:nvPr/>
        </p:nvSpPr>
        <p:spPr>
          <a:xfrm>
            <a:off x="6448419" y="5450583"/>
            <a:ext cx="1352640" cy="853440"/>
          </a:xfrm>
          <a:prstGeom prst="rect">
            <a:avLst/>
          </a:prstGeom>
          <a:effectLst>
            <a:outerShdw blurRad="50800" dist="38100" algn="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dirty="0"/>
              <a:t>TEBLİĞ</a:t>
            </a:r>
          </a:p>
        </p:txBody>
      </p:sp>
      <p:cxnSp>
        <p:nvCxnSpPr>
          <p:cNvPr id="68" name="43 Düz Ok Bağlayıcısı">
            <a:extLst>
              <a:ext uri="{FF2B5EF4-FFF2-40B4-BE49-F238E27FC236}">
                <a16:creationId xmlns:a16="http://schemas.microsoft.com/office/drawing/2014/main" id="{F9FC6959-A73D-5371-3052-70FC487179E6}"/>
              </a:ext>
            </a:extLst>
          </p:cNvPr>
          <p:cNvCxnSpPr>
            <a:cxnSpLocks/>
            <a:stCxn id="48" idx="3"/>
            <a:endCxn id="69" idx="1"/>
          </p:cNvCxnSpPr>
          <p:nvPr/>
        </p:nvCxnSpPr>
        <p:spPr>
          <a:xfrm>
            <a:off x="7801059" y="5877303"/>
            <a:ext cx="1959880" cy="328165"/>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
        <p:nvSpPr>
          <p:cNvPr id="69" name="Dikdörtgen 68">
            <a:extLst>
              <a:ext uri="{FF2B5EF4-FFF2-40B4-BE49-F238E27FC236}">
                <a16:creationId xmlns:a16="http://schemas.microsoft.com/office/drawing/2014/main" id="{70FAED3A-D383-20C8-DA99-37B019DF2C67}"/>
              </a:ext>
            </a:extLst>
          </p:cNvPr>
          <p:cNvSpPr/>
          <p:nvPr/>
        </p:nvSpPr>
        <p:spPr>
          <a:xfrm>
            <a:off x="9760939" y="5778748"/>
            <a:ext cx="1352640" cy="853440"/>
          </a:xfrm>
          <a:prstGeom prst="rect">
            <a:avLst/>
          </a:prstGeom>
          <a:effectLst>
            <a:outerShdw blurRad="50800" dist="38100" algn="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a:t>Dava Açma</a:t>
            </a:r>
          </a:p>
        </p:txBody>
      </p:sp>
      <p:cxnSp>
        <p:nvCxnSpPr>
          <p:cNvPr id="73" name="43 Düz Ok Bağlayıcısı">
            <a:extLst>
              <a:ext uri="{FF2B5EF4-FFF2-40B4-BE49-F238E27FC236}">
                <a16:creationId xmlns:a16="http://schemas.microsoft.com/office/drawing/2014/main" id="{9C5BA7C2-DBE0-2BF7-6B57-987B30844758}"/>
              </a:ext>
            </a:extLst>
          </p:cNvPr>
          <p:cNvCxnSpPr>
            <a:cxnSpLocks/>
            <a:stCxn id="48" idx="0"/>
            <a:endCxn id="74" idx="2"/>
          </p:cNvCxnSpPr>
          <p:nvPr/>
        </p:nvCxnSpPr>
        <p:spPr>
          <a:xfrm flipV="1">
            <a:off x="7124739" y="4576555"/>
            <a:ext cx="912075" cy="874028"/>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
        <p:nvSpPr>
          <p:cNvPr id="74" name="Dikdörtgen 73">
            <a:extLst>
              <a:ext uri="{FF2B5EF4-FFF2-40B4-BE49-F238E27FC236}">
                <a16:creationId xmlns:a16="http://schemas.microsoft.com/office/drawing/2014/main" id="{BCB1E53C-B751-E7B8-148A-FFAD0E42627C}"/>
              </a:ext>
            </a:extLst>
          </p:cNvPr>
          <p:cNvSpPr/>
          <p:nvPr/>
        </p:nvSpPr>
        <p:spPr>
          <a:xfrm>
            <a:off x="7360494" y="3723115"/>
            <a:ext cx="1352640" cy="853440"/>
          </a:xfrm>
          <a:prstGeom prst="rect">
            <a:avLst/>
          </a:prstGeom>
          <a:effectLst>
            <a:outerShdw blurRad="50800" dist="38100" algn="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a:t>Uzlaşma</a:t>
            </a:r>
          </a:p>
        </p:txBody>
      </p:sp>
      <p:cxnSp>
        <p:nvCxnSpPr>
          <p:cNvPr id="77" name="43 Düz Ok Bağlayıcısı">
            <a:extLst>
              <a:ext uri="{FF2B5EF4-FFF2-40B4-BE49-F238E27FC236}">
                <a16:creationId xmlns:a16="http://schemas.microsoft.com/office/drawing/2014/main" id="{75E6B294-64A2-4AB2-9A3A-E7DBC216B35E}"/>
              </a:ext>
            </a:extLst>
          </p:cNvPr>
          <p:cNvCxnSpPr>
            <a:cxnSpLocks/>
            <a:stCxn id="48" idx="0"/>
            <a:endCxn id="78" idx="2"/>
          </p:cNvCxnSpPr>
          <p:nvPr/>
        </p:nvCxnSpPr>
        <p:spPr>
          <a:xfrm flipH="1" flipV="1">
            <a:off x="5978076" y="4576555"/>
            <a:ext cx="1146663" cy="874028"/>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
        <p:nvSpPr>
          <p:cNvPr id="78" name="Dikdörtgen 77">
            <a:extLst>
              <a:ext uri="{FF2B5EF4-FFF2-40B4-BE49-F238E27FC236}">
                <a16:creationId xmlns:a16="http://schemas.microsoft.com/office/drawing/2014/main" id="{1360948D-0A6C-BDD2-FB46-7D0852B011F8}"/>
              </a:ext>
            </a:extLst>
          </p:cNvPr>
          <p:cNvSpPr/>
          <p:nvPr/>
        </p:nvSpPr>
        <p:spPr>
          <a:xfrm>
            <a:off x="5301756" y="3723115"/>
            <a:ext cx="1352640" cy="853440"/>
          </a:xfrm>
          <a:prstGeom prst="rect">
            <a:avLst/>
          </a:prstGeom>
          <a:effectLst>
            <a:outerShdw blurRad="50800" dist="38100" algn="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a:t>Diğer Yollar/</a:t>
            </a:r>
          </a:p>
          <a:p>
            <a:pPr algn="ctr"/>
            <a:r>
              <a:rPr lang="tr-TR" b="1" dirty="0"/>
              <a:t>Bekleme</a:t>
            </a:r>
          </a:p>
        </p:txBody>
      </p:sp>
      <p:sp>
        <p:nvSpPr>
          <p:cNvPr id="102" name="Dikdörtgen 101">
            <a:extLst>
              <a:ext uri="{FF2B5EF4-FFF2-40B4-BE49-F238E27FC236}">
                <a16:creationId xmlns:a16="http://schemas.microsoft.com/office/drawing/2014/main" id="{49E6A992-B0D7-CAC7-19ED-0E83153772C2}"/>
              </a:ext>
            </a:extLst>
          </p:cNvPr>
          <p:cNvSpPr/>
          <p:nvPr/>
        </p:nvSpPr>
        <p:spPr>
          <a:xfrm>
            <a:off x="6435620" y="1970819"/>
            <a:ext cx="1352640" cy="853440"/>
          </a:xfrm>
          <a:prstGeom prst="rect">
            <a:avLst/>
          </a:prstGeom>
          <a:effectLst>
            <a:outerShdw blurRad="50800" dist="38100" algn="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dirty="0"/>
              <a:t>TAHAKKUK</a:t>
            </a:r>
          </a:p>
        </p:txBody>
      </p:sp>
      <p:cxnSp>
        <p:nvCxnSpPr>
          <p:cNvPr id="104" name="43 Düz Ok Bağlayıcısı">
            <a:extLst>
              <a:ext uri="{FF2B5EF4-FFF2-40B4-BE49-F238E27FC236}">
                <a16:creationId xmlns:a16="http://schemas.microsoft.com/office/drawing/2014/main" id="{735CAB6B-614B-8CC1-B4A1-B7B6A980CEA8}"/>
              </a:ext>
            </a:extLst>
          </p:cNvPr>
          <p:cNvCxnSpPr>
            <a:cxnSpLocks/>
            <a:stCxn id="78" idx="0"/>
            <a:endCxn id="102" idx="2"/>
          </p:cNvCxnSpPr>
          <p:nvPr/>
        </p:nvCxnSpPr>
        <p:spPr>
          <a:xfrm flipV="1">
            <a:off x="5978076" y="2824259"/>
            <a:ext cx="1133864" cy="898856"/>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
        <p:nvSpPr>
          <p:cNvPr id="109" name="Dikdörtgen 108">
            <a:extLst>
              <a:ext uri="{FF2B5EF4-FFF2-40B4-BE49-F238E27FC236}">
                <a16:creationId xmlns:a16="http://schemas.microsoft.com/office/drawing/2014/main" id="{C02C3C51-6EC2-C974-973B-0272FB15C59F}"/>
              </a:ext>
            </a:extLst>
          </p:cNvPr>
          <p:cNvSpPr/>
          <p:nvPr/>
        </p:nvSpPr>
        <p:spPr>
          <a:xfrm>
            <a:off x="6435620" y="187296"/>
            <a:ext cx="1352640" cy="853440"/>
          </a:xfrm>
          <a:prstGeom prst="rect">
            <a:avLst/>
          </a:prstGeom>
          <a:effectLst>
            <a:outerShdw blurRad="50800" dist="38100" algn="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a:t>Vade /Ödeme Süresi Sonu</a:t>
            </a:r>
          </a:p>
        </p:txBody>
      </p:sp>
      <p:cxnSp>
        <p:nvCxnSpPr>
          <p:cNvPr id="110" name="43 Düz Ok Bağlayıcısı">
            <a:extLst>
              <a:ext uri="{FF2B5EF4-FFF2-40B4-BE49-F238E27FC236}">
                <a16:creationId xmlns:a16="http://schemas.microsoft.com/office/drawing/2014/main" id="{4C388030-4068-6179-EDF9-6213FDB34A6C}"/>
              </a:ext>
            </a:extLst>
          </p:cNvPr>
          <p:cNvCxnSpPr>
            <a:cxnSpLocks/>
            <a:stCxn id="102" idx="0"/>
            <a:endCxn id="109" idx="2"/>
          </p:cNvCxnSpPr>
          <p:nvPr/>
        </p:nvCxnSpPr>
        <p:spPr>
          <a:xfrm flipV="1">
            <a:off x="7111940" y="1040736"/>
            <a:ext cx="0" cy="930083"/>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
        <p:nvSpPr>
          <p:cNvPr id="114" name="Dikdörtgen 113">
            <a:extLst>
              <a:ext uri="{FF2B5EF4-FFF2-40B4-BE49-F238E27FC236}">
                <a16:creationId xmlns:a16="http://schemas.microsoft.com/office/drawing/2014/main" id="{D09EDAF8-EDDE-A37D-0F68-E3E1585C7BD3}"/>
              </a:ext>
            </a:extLst>
          </p:cNvPr>
          <p:cNvSpPr/>
          <p:nvPr/>
        </p:nvSpPr>
        <p:spPr>
          <a:xfrm>
            <a:off x="9997217" y="187296"/>
            <a:ext cx="1352640" cy="853440"/>
          </a:xfrm>
          <a:prstGeom prst="rect">
            <a:avLst/>
          </a:prstGeom>
          <a:effectLst>
            <a:outerShdw blurRad="50800" dist="38100" algn="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1400" dirty="0"/>
              <a:t>7440 S.K. Başvuru Süresi</a:t>
            </a:r>
          </a:p>
          <a:p>
            <a:pPr algn="ctr"/>
            <a:r>
              <a:rPr lang="tr-TR" b="1" dirty="0"/>
              <a:t>31/05/2023</a:t>
            </a:r>
          </a:p>
        </p:txBody>
      </p:sp>
      <p:cxnSp>
        <p:nvCxnSpPr>
          <p:cNvPr id="115" name="43 Düz Ok Bağlayıcısı">
            <a:extLst>
              <a:ext uri="{FF2B5EF4-FFF2-40B4-BE49-F238E27FC236}">
                <a16:creationId xmlns:a16="http://schemas.microsoft.com/office/drawing/2014/main" id="{BC948E77-64AD-91E0-163B-CF5670CFADD1}"/>
              </a:ext>
            </a:extLst>
          </p:cNvPr>
          <p:cNvCxnSpPr>
            <a:cxnSpLocks/>
            <a:stCxn id="109" idx="3"/>
            <a:endCxn id="114" idx="1"/>
          </p:cNvCxnSpPr>
          <p:nvPr/>
        </p:nvCxnSpPr>
        <p:spPr>
          <a:xfrm>
            <a:off x="7788260" y="614016"/>
            <a:ext cx="2208957" cy="0"/>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
        <p:nvSpPr>
          <p:cNvPr id="120" name="Dikdörtgen: Köşeleri Yuvarlatılmış 119">
            <a:extLst>
              <a:ext uri="{FF2B5EF4-FFF2-40B4-BE49-F238E27FC236}">
                <a16:creationId xmlns:a16="http://schemas.microsoft.com/office/drawing/2014/main" id="{C94CE2B5-0A41-FA4F-4376-157597ED9E99}"/>
              </a:ext>
            </a:extLst>
          </p:cNvPr>
          <p:cNvSpPr/>
          <p:nvPr/>
        </p:nvSpPr>
        <p:spPr>
          <a:xfrm>
            <a:off x="8475945" y="494508"/>
            <a:ext cx="844952" cy="336905"/>
          </a:xfrm>
          <a:prstGeom prst="roundRect">
            <a:avLst/>
          </a:prstGeom>
          <a:effectLst>
            <a:outerShdw blurRad="50800" dist="38100" algn="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tr-TR" b="1" dirty="0">
                <a:solidFill>
                  <a:srgbClr val="C00000"/>
                </a:solidFill>
              </a:rPr>
              <a:t>Md. 2</a:t>
            </a:r>
          </a:p>
        </p:txBody>
      </p:sp>
      <p:cxnSp>
        <p:nvCxnSpPr>
          <p:cNvPr id="129" name="43 Düz Ok Bağlayıcısı">
            <a:extLst>
              <a:ext uri="{FF2B5EF4-FFF2-40B4-BE49-F238E27FC236}">
                <a16:creationId xmlns:a16="http://schemas.microsoft.com/office/drawing/2014/main" id="{35A95D29-8D79-2488-27B3-72B1AFB5127A}"/>
              </a:ext>
            </a:extLst>
          </p:cNvPr>
          <p:cNvCxnSpPr>
            <a:cxnSpLocks/>
            <a:stCxn id="34" idx="2"/>
            <a:endCxn id="130" idx="0"/>
          </p:cNvCxnSpPr>
          <p:nvPr/>
        </p:nvCxnSpPr>
        <p:spPr>
          <a:xfrm>
            <a:off x="1538409" y="2318608"/>
            <a:ext cx="0" cy="721294"/>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
        <p:nvSpPr>
          <p:cNvPr id="130" name="Dikdörtgen 129">
            <a:extLst>
              <a:ext uri="{FF2B5EF4-FFF2-40B4-BE49-F238E27FC236}">
                <a16:creationId xmlns:a16="http://schemas.microsoft.com/office/drawing/2014/main" id="{9A1B7859-7133-C484-5D7C-F95556BB677F}"/>
              </a:ext>
            </a:extLst>
          </p:cNvPr>
          <p:cNvSpPr/>
          <p:nvPr/>
        </p:nvSpPr>
        <p:spPr>
          <a:xfrm>
            <a:off x="862089" y="3039902"/>
            <a:ext cx="1352640" cy="853440"/>
          </a:xfrm>
          <a:prstGeom prst="rect">
            <a:avLst/>
          </a:prstGeom>
          <a:effectLst>
            <a:outerShdw blurRad="50800" dist="38100" algn="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b="1" dirty="0"/>
              <a:t>İnceleme Raporu/</a:t>
            </a:r>
          </a:p>
          <a:p>
            <a:pPr algn="ctr"/>
            <a:r>
              <a:rPr lang="tr-TR" sz="1400" b="1" dirty="0"/>
              <a:t>Komisyon Kararı</a:t>
            </a:r>
          </a:p>
        </p:txBody>
      </p:sp>
      <p:cxnSp>
        <p:nvCxnSpPr>
          <p:cNvPr id="137" name="43 Düz Ok Bağlayıcısı">
            <a:extLst>
              <a:ext uri="{FF2B5EF4-FFF2-40B4-BE49-F238E27FC236}">
                <a16:creationId xmlns:a16="http://schemas.microsoft.com/office/drawing/2014/main" id="{71EB4AD4-46B9-21AC-CC60-9B225C3AB24A}"/>
              </a:ext>
            </a:extLst>
          </p:cNvPr>
          <p:cNvCxnSpPr>
            <a:cxnSpLocks/>
            <a:stCxn id="30" idx="2"/>
            <a:endCxn id="138" idx="0"/>
          </p:cNvCxnSpPr>
          <p:nvPr/>
        </p:nvCxnSpPr>
        <p:spPr>
          <a:xfrm>
            <a:off x="3567369" y="2289257"/>
            <a:ext cx="31875" cy="753310"/>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
        <p:nvSpPr>
          <p:cNvPr id="138" name="Dikdörtgen 137">
            <a:extLst>
              <a:ext uri="{FF2B5EF4-FFF2-40B4-BE49-F238E27FC236}">
                <a16:creationId xmlns:a16="http://schemas.microsoft.com/office/drawing/2014/main" id="{0EA2F76B-D645-EFAF-4263-D98C38CE9079}"/>
              </a:ext>
            </a:extLst>
          </p:cNvPr>
          <p:cNvSpPr/>
          <p:nvPr/>
        </p:nvSpPr>
        <p:spPr>
          <a:xfrm>
            <a:off x="2922924" y="3042567"/>
            <a:ext cx="1352640" cy="853440"/>
          </a:xfrm>
          <a:prstGeom prst="rect">
            <a:avLst/>
          </a:prstGeom>
          <a:effectLst>
            <a:outerShdw blurRad="50800" dist="38100" algn="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b="1" dirty="0"/>
              <a:t>Beyanname</a:t>
            </a:r>
          </a:p>
        </p:txBody>
      </p:sp>
      <p:cxnSp>
        <p:nvCxnSpPr>
          <p:cNvPr id="148" name="43 Düz Ok Bağlayıcısı">
            <a:extLst>
              <a:ext uri="{FF2B5EF4-FFF2-40B4-BE49-F238E27FC236}">
                <a16:creationId xmlns:a16="http://schemas.microsoft.com/office/drawing/2014/main" id="{88BA88BA-41FC-71A7-C5BE-9203FE184B21}"/>
              </a:ext>
            </a:extLst>
          </p:cNvPr>
          <p:cNvCxnSpPr>
            <a:cxnSpLocks/>
            <a:stCxn id="138" idx="2"/>
            <a:endCxn id="39" idx="0"/>
          </p:cNvCxnSpPr>
          <p:nvPr/>
        </p:nvCxnSpPr>
        <p:spPr>
          <a:xfrm flipH="1">
            <a:off x="2527873" y="3896007"/>
            <a:ext cx="1071371" cy="1117562"/>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cxnSp>
        <p:nvCxnSpPr>
          <p:cNvPr id="12" name="43 Düz Ok Bağlayıcısı">
            <a:extLst>
              <a:ext uri="{FF2B5EF4-FFF2-40B4-BE49-F238E27FC236}">
                <a16:creationId xmlns:a16="http://schemas.microsoft.com/office/drawing/2014/main" id="{D0C3D3F1-475F-D6A7-73A3-E275E45F994D}"/>
              </a:ext>
            </a:extLst>
          </p:cNvPr>
          <p:cNvCxnSpPr>
            <a:cxnSpLocks/>
            <a:stCxn id="74" idx="0"/>
            <a:endCxn id="102" idx="2"/>
          </p:cNvCxnSpPr>
          <p:nvPr/>
        </p:nvCxnSpPr>
        <p:spPr>
          <a:xfrm flipH="1" flipV="1">
            <a:off x="7111940" y="2824259"/>
            <a:ext cx="924874" cy="898856"/>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
        <p:nvSpPr>
          <p:cNvPr id="71" name="Dikdörtgen: Köşeleri Yuvarlatılmış 70">
            <a:extLst>
              <a:ext uri="{FF2B5EF4-FFF2-40B4-BE49-F238E27FC236}">
                <a16:creationId xmlns:a16="http://schemas.microsoft.com/office/drawing/2014/main" id="{FBD0508E-0ADF-C5D4-413E-63E1C45A03B7}"/>
              </a:ext>
            </a:extLst>
          </p:cNvPr>
          <p:cNvSpPr/>
          <p:nvPr/>
        </p:nvSpPr>
        <p:spPr>
          <a:xfrm>
            <a:off x="8586043" y="5995029"/>
            <a:ext cx="844952" cy="336905"/>
          </a:xfrm>
          <a:prstGeom prst="roundRect">
            <a:avLst/>
          </a:prstGeom>
          <a:effectLst>
            <a:outerShdw blurRad="50800" dist="38100" algn="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tr-TR" b="1" dirty="0">
                <a:solidFill>
                  <a:srgbClr val="C00000"/>
                </a:solidFill>
              </a:rPr>
              <a:t>Md. 3</a:t>
            </a:r>
          </a:p>
        </p:txBody>
      </p:sp>
      <p:sp>
        <p:nvSpPr>
          <p:cNvPr id="75" name="Dikdörtgen: Köşeleri Yuvarlatılmış 74">
            <a:extLst>
              <a:ext uri="{FF2B5EF4-FFF2-40B4-BE49-F238E27FC236}">
                <a16:creationId xmlns:a16="http://schemas.microsoft.com/office/drawing/2014/main" id="{5F161911-6D9B-E74E-4D7E-36209F1356C4}"/>
              </a:ext>
            </a:extLst>
          </p:cNvPr>
          <p:cNvSpPr/>
          <p:nvPr/>
        </p:nvSpPr>
        <p:spPr>
          <a:xfrm>
            <a:off x="6707471" y="1382232"/>
            <a:ext cx="844952" cy="336905"/>
          </a:xfrm>
          <a:prstGeom prst="roundRect">
            <a:avLst/>
          </a:prstGeom>
          <a:effectLst>
            <a:outerShdw blurRad="50800" dist="38100" algn="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tr-TR" b="1" dirty="0">
                <a:solidFill>
                  <a:srgbClr val="C00000"/>
                </a:solidFill>
              </a:rPr>
              <a:t>Md. 2</a:t>
            </a:r>
          </a:p>
        </p:txBody>
      </p:sp>
      <p:sp>
        <p:nvSpPr>
          <p:cNvPr id="79" name="Dikdörtgen: Köşeleri Yuvarlatılmış 78">
            <a:extLst>
              <a:ext uri="{FF2B5EF4-FFF2-40B4-BE49-F238E27FC236}">
                <a16:creationId xmlns:a16="http://schemas.microsoft.com/office/drawing/2014/main" id="{355BEEA9-1E2E-C94E-4AAD-B636B2FA4D68}"/>
              </a:ext>
            </a:extLst>
          </p:cNvPr>
          <p:cNvSpPr/>
          <p:nvPr/>
        </p:nvSpPr>
        <p:spPr>
          <a:xfrm>
            <a:off x="6707471" y="3706844"/>
            <a:ext cx="735678" cy="365866"/>
          </a:xfrm>
          <a:prstGeom prst="roundRect">
            <a:avLst/>
          </a:prstGeom>
          <a:effectLst>
            <a:outerShdw blurRad="50800" dist="38100" algn="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tr-TR" sz="1600" b="1" dirty="0">
                <a:solidFill>
                  <a:srgbClr val="C00000"/>
                </a:solidFill>
              </a:rPr>
              <a:t>Md. 3</a:t>
            </a:r>
          </a:p>
        </p:txBody>
      </p:sp>
      <p:sp>
        <p:nvSpPr>
          <p:cNvPr id="96" name="Dikdörtgen: Köşeleri Yuvarlatılmış 95">
            <a:extLst>
              <a:ext uri="{FF2B5EF4-FFF2-40B4-BE49-F238E27FC236}">
                <a16:creationId xmlns:a16="http://schemas.microsoft.com/office/drawing/2014/main" id="{0F5E63E9-12D9-0A74-0871-C05FDD4AFC99}"/>
              </a:ext>
            </a:extLst>
          </p:cNvPr>
          <p:cNvSpPr/>
          <p:nvPr/>
        </p:nvSpPr>
        <p:spPr>
          <a:xfrm>
            <a:off x="5500709" y="5995029"/>
            <a:ext cx="838518" cy="256448"/>
          </a:xfrm>
          <a:prstGeom prst="roundRect">
            <a:avLst/>
          </a:prstGeom>
          <a:effectLst>
            <a:outerShdw blurRad="50800" dist="38100" algn="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tr-TR" b="1" dirty="0">
                <a:solidFill>
                  <a:srgbClr val="C00000"/>
                </a:solidFill>
              </a:rPr>
              <a:t>Md. 4</a:t>
            </a:r>
          </a:p>
        </p:txBody>
      </p:sp>
      <p:sp>
        <p:nvSpPr>
          <p:cNvPr id="99" name="Dikdörtgen: Köşeleri Yuvarlatılmış 98">
            <a:extLst>
              <a:ext uri="{FF2B5EF4-FFF2-40B4-BE49-F238E27FC236}">
                <a16:creationId xmlns:a16="http://schemas.microsoft.com/office/drawing/2014/main" id="{E7B5BBD8-45C6-7944-5F60-D0499BE2F7CA}"/>
              </a:ext>
            </a:extLst>
          </p:cNvPr>
          <p:cNvSpPr/>
          <p:nvPr/>
        </p:nvSpPr>
        <p:spPr>
          <a:xfrm>
            <a:off x="2172582" y="4216601"/>
            <a:ext cx="838518" cy="256448"/>
          </a:xfrm>
          <a:prstGeom prst="roundRect">
            <a:avLst/>
          </a:prstGeom>
          <a:effectLst>
            <a:outerShdw blurRad="50800" dist="38100" algn="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tr-TR" b="1" dirty="0">
                <a:solidFill>
                  <a:srgbClr val="C00000"/>
                </a:solidFill>
              </a:rPr>
              <a:t>Md. 4</a:t>
            </a:r>
          </a:p>
        </p:txBody>
      </p:sp>
      <p:sp>
        <p:nvSpPr>
          <p:cNvPr id="100" name="Dikdörtgen: Köşeleri Yuvarlatılmış 99">
            <a:extLst>
              <a:ext uri="{FF2B5EF4-FFF2-40B4-BE49-F238E27FC236}">
                <a16:creationId xmlns:a16="http://schemas.microsoft.com/office/drawing/2014/main" id="{4604F7DF-16ED-691E-2A73-67144F467400}"/>
              </a:ext>
            </a:extLst>
          </p:cNvPr>
          <p:cNvSpPr/>
          <p:nvPr/>
        </p:nvSpPr>
        <p:spPr>
          <a:xfrm>
            <a:off x="2221588" y="2613182"/>
            <a:ext cx="838518" cy="256448"/>
          </a:xfrm>
          <a:prstGeom prst="roundRect">
            <a:avLst/>
          </a:prstGeom>
          <a:effectLst>
            <a:outerShdw blurRad="50800" dist="38100" algn="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tr-TR" b="1" dirty="0">
                <a:solidFill>
                  <a:srgbClr val="C00000"/>
                </a:solidFill>
              </a:rPr>
              <a:t>Md. 4</a:t>
            </a:r>
          </a:p>
        </p:txBody>
      </p:sp>
      <p:sp>
        <p:nvSpPr>
          <p:cNvPr id="157" name="Metin kutusu 156">
            <a:extLst>
              <a:ext uri="{FF2B5EF4-FFF2-40B4-BE49-F238E27FC236}">
                <a16:creationId xmlns:a16="http://schemas.microsoft.com/office/drawing/2014/main" id="{33EAEF28-6863-A930-0D09-F2037B4B76B4}"/>
              </a:ext>
            </a:extLst>
          </p:cNvPr>
          <p:cNvSpPr txBox="1"/>
          <p:nvPr/>
        </p:nvSpPr>
        <p:spPr>
          <a:xfrm>
            <a:off x="8210591" y="1196600"/>
            <a:ext cx="3929729" cy="840230"/>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marL="91440" lvl="1" algn="just">
              <a:lnSpc>
                <a:spcPct val="90000"/>
              </a:lnSpc>
              <a:spcBef>
                <a:spcPts val="300"/>
              </a:spcBef>
              <a:spcAft>
                <a:spcPts val="300"/>
              </a:spcAft>
              <a:buClr>
                <a:srgbClr val="D34817"/>
              </a:buClr>
            </a:pPr>
            <a:r>
              <a:rPr lang="tr-TR" dirty="0">
                <a:solidFill>
                  <a:srgbClr val="000000"/>
                </a:solidFill>
                <a:ea typeface="Times New Roman" panose="02020603050405020304" pitchFamily="18" charset="0"/>
              </a:rPr>
              <a:t>Kanunun Yayımı Tarihi İtibarıyla </a:t>
            </a:r>
            <a:r>
              <a:rPr lang="tr-TR" b="1" dirty="0">
                <a:solidFill>
                  <a:srgbClr val="C00000"/>
                </a:solidFill>
                <a:ea typeface="Times New Roman" panose="02020603050405020304" pitchFamily="18" charset="0"/>
              </a:rPr>
              <a:t>Kesinleşmiş</a:t>
            </a:r>
            <a:r>
              <a:rPr lang="tr-TR" dirty="0">
                <a:solidFill>
                  <a:srgbClr val="000000"/>
                </a:solidFill>
                <a:ea typeface="Times New Roman" panose="02020603050405020304" pitchFamily="18" charset="0"/>
              </a:rPr>
              <a:t> ve Vadesi Geldiği Hâlde </a:t>
            </a:r>
            <a:r>
              <a:rPr lang="tr-TR" b="1" dirty="0">
                <a:solidFill>
                  <a:srgbClr val="C00000"/>
                </a:solidFill>
                <a:ea typeface="Times New Roman" panose="02020603050405020304" pitchFamily="18" charset="0"/>
              </a:rPr>
              <a:t>Ödenmemiş</a:t>
            </a:r>
            <a:r>
              <a:rPr lang="tr-TR" dirty="0">
                <a:solidFill>
                  <a:srgbClr val="000000"/>
                </a:solidFill>
                <a:ea typeface="Times New Roman" panose="02020603050405020304" pitchFamily="18" charset="0"/>
              </a:rPr>
              <a:t> Vergiler</a:t>
            </a:r>
            <a:endParaRPr lang="tr-TR" dirty="0">
              <a:ea typeface="Times New Roman" panose="02020603050405020304" pitchFamily="18" charset="0"/>
            </a:endParaRPr>
          </a:p>
        </p:txBody>
      </p:sp>
      <p:cxnSp>
        <p:nvCxnSpPr>
          <p:cNvPr id="158" name="43 Düz Ok Bağlayıcısı">
            <a:extLst>
              <a:ext uri="{FF2B5EF4-FFF2-40B4-BE49-F238E27FC236}">
                <a16:creationId xmlns:a16="http://schemas.microsoft.com/office/drawing/2014/main" id="{85194C20-5E51-BF6C-041C-9DBACAF5C0F8}"/>
              </a:ext>
            </a:extLst>
          </p:cNvPr>
          <p:cNvCxnSpPr>
            <a:cxnSpLocks/>
            <a:stCxn id="120" idx="2"/>
          </p:cNvCxnSpPr>
          <p:nvPr/>
        </p:nvCxnSpPr>
        <p:spPr>
          <a:xfrm>
            <a:off x="8898421" y="831413"/>
            <a:ext cx="422476" cy="426720"/>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
        <p:nvSpPr>
          <p:cNvPr id="161" name="Metin kutusu 160">
            <a:extLst>
              <a:ext uri="{FF2B5EF4-FFF2-40B4-BE49-F238E27FC236}">
                <a16:creationId xmlns:a16="http://schemas.microsoft.com/office/drawing/2014/main" id="{00F3DA02-E6EC-AE0C-6BAE-4F5A314DACE4}"/>
              </a:ext>
            </a:extLst>
          </p:cNvPr>
          <p:cNvSpPr txBox="1"/>
          <p:nvPr/>
        </p:nvSpPr>
        <p:spPr>
          <a:xfrm>
            <a:off x="1732688" y="447334"/>
            <a:ext cx="3929729" cy="6038576"/>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marL="377190" lvl="1" indent="-285750" algn="just">
              <a:lnSpc>
                <a:spcPct val="90000"/>
              </a:lnSpc>
              <a:spcBef>
                <a:spcPts val="300"/>
              </a:spcBef>
              <a:spcAft>
                <a:spcPts val="300"/>
              </a:spcAft>
              <a:buClr>
                <a:srgbClr val="D34817"/>
              </a:buClr>
              <a:buFont typeface="Arial" panose="020B0604020202020204" pitchFamily="34" charset="0"/>
              <a:buChar char="•"/>
            </a:pPr>
            <a:r>
              <a:rPr lang="tr-TR" dirty="0">
                <a:solidFill>
                  <a:srgbClr val="000000"/>
                </a:solidFill>
                <a:ea typeface="Times New Roman" panose="02020603050405020304" pitchFamily="18" charset="0"/>
              </a:rPr>
              <a:t>Kanunun Yayımı Tarihi İtibarıyla </a:t>
            </a:r>
            <a:r>
              <a:rPr lang="tr-TR" b="1" dirty="0">
                <a:solidFill>
                  <a:srgbClr val="C00000"/>
                </a:solidFill>
                <a:ea typeface="Times New Roman" panose="02020603050405020304" pitchFamily="18" charset="0"/>
              </a:rPr>
              <a:t>Kesinleşmiş</a:t>
            </a:r>
            <a:r>
              <a:rPr lang="tr-TR" dirty="0">
                <a:solidFill>
                  <a:srgbClr val="000000"/>
                </a:solidFill>
                <a:ea typeface="Times New Roman" panose="02020603050405020304" pitchFamily="18" charset="0"/>
              </a:rPr>
              <a:t> ve Ödeme </a:t>
            </a:r>
            <a:r>
              <a:rPr lang="tr-TR" b="1" u="sng" dirty="0">
                <a:solidFill>
                  <a:srgbClr val="000000"/>
                </a:solidFill>
                <a:ea typeface="Times New Roman" panose="02020603050405020304" pitchFamily="18" charset="0"/>
              </a:rPr>
              <a:t>Süresi Henüz Geçmemiş</a:t>
            </a:r>
            <a:r>
              <a:rPr lang="tr-TR" dirty="0">
                <a:solidFill>
                  <a:srgbClr val="000000"/>
                </a:solidFill>
                <a:ea typeface="Times New Roman" panose="02020603050405020304" pitchFamily="18" charset="0"/>
              </a:rPr>
              <a:t> Vergiler</a:t>
            </a:r>
          </a:p>
          <a:p>
            <a:pPr marL="834390" lvl="2" indent="-285750" algn="just">
              <a:lnSpc>
                <a:spcPct val="90000"/>
              </a:lnSpc>
              <a:spcBef>
                <a:spcPts val="300"/>
              </a:spcBef>
              <a:spcAft>
                <a:spcPts val="300"/>
              </a:spcAft>
              <a:buClr>
                <a:srgbClr val="D34817"/>
              </a:buClr>
              <a:buFont typeface="Arial" panose="020B0604020202020204" pitchFamily="34" charset="0"/>
              <a:buChar char="•"/>
            </a:pPr>
            <a:r>
              <a:rPr lang="tr-TR" dirty="0">
                <a:ea typeface="Times New Roman" panose="02020603050405020304" pitchFamily="18" charset="0"/>
              </a:rPr>
              <a:t>Uzlaşma Hükümlerine Göre Kesinleşen Alacaklar</a:t>
            </a:r>
          </a:p>
          <a:p>
            <a:pPr marL="834390" lvl="2" indent="-285750" algn="just">
              <a:lnSpc>
                <a:spcPct val="90000"/>
              </a:lnSpc>
              <a:spcBef>
                <a:spcPts val="300"/>
              </a:spcBef>
              <a:spcAft>
                <a:spcPts val="300"/>
              </a:spcAft>
              <a:buClr>
                <a:srgbClr val="D34817"/>
              </a:buClr>
              <a:buFont typeface="Arial" panose="020B0604020202020204" pitchFamily="34" charset="0"/>
              <a:buChar char="•"/>
            </a:pPr>
            <a:r>
              <a:rPr lang="tr-TR" dirty="0">
                <a:ea typeface="Times New Roman" panose="02020603050405020304" pitchFamily="18" charset="0"/>
              </a:rPr>
              <a:t>376’ncı Maddeden Yararlanılarak Ödenecek Alacaklar</a:t>
            </a:r>
          </a:p>
          <a:p>
            <a:pPr marL="834390" lvl="2" indent="-285750" algn="just">
              <a:lnSpc>
                <a:spcPct val="90000"/>
              </a:lnSpc>
              <a:spcBef>
                <a:spcPts val="300"/>
              </a:spcBef>
              <a:spcAft>
                <a:spcPts val="300"/>
              </a:spcAft>
              <a:buClr>
                <a:srgbClr val="D34817"/>
              </a:buClr>
              <a:buFont typeface="Arial" panose="020B0604020202020204" pitchFamily="34" charset="0"/>
              <a:buChar char="•"/>
            </a:pPr>
            <a:r>
              <a:rPr lang="tr-TR" dirty="0">
                <a:ea typeface="Times New Roman" panose="02020603050405020304" pitchFamily="18" charset="0"/>
              </a:rPr>
              <a:t>370’inci Md. Kapsamında Beyan Edilen Matrahlar Üzerinden Tahakkuk Eden Alacaklar</a:t>
            </a:r>
          </a:p>
          <a:p>
            <a:pPr marL="834390" lvl="2" indent="-285750" algn="just">
              <a:lnSpc>
                <a:spcPct val="90000"/>
              </a:lnSpc>
              <a:spcBef>
                <a:spcPts val="300"/>
              </a:spcBef>
              <a:spcAft>
                <a:spcPts val="300"/>
              </a:spcAft>
              <a:buClr>
                <a:srgbClr val="D34817"/>
              </a:buClr>
              <a:buFont typeface="Arial" panose="020B0604020202020204" pitchFamily="34" charset="0"/>
              <a:buChar char="•"/>
            </a:pPr>
            <a:r>
              <a:rPr lang="tr-TR" dirty="0">
                <a:ea typeface="Times New Roman" panose="02020603050405020304" pitchFamily="18" charset="0"/>
              </a:rPr>
              <a:t>371’inci Md. Pişmanlıkla Beyan Edilen Matrahlar Üzerinden Tahakkuk Eden Alacaklar</a:t>
            </a:r>
          </a:p>
          <a:p>
            <a:pPr marL="834390" lvl="2" indent="-285750" algn="just">
              <a:lnSpc>
                <a:spcPct val="90000"/>
              </a:lnSpc>
              <a:spcBef>
                <a:spcPts val="300"/>
              </a:spcBef>
              <a:spcAft>
                <a:spcPts val="300"/>
              </a:spcAft>
              <a:buClr>
                <a:srgbClr val="D34817"/>
              </a:buClr>
              <a:buFont typeface="Arial" panose="020B0604020202020204" pitchFamily="34" charset="0"/>
              <a:buChar char="•"/>
            </a:pPr>
            <a:r>
              <a:rPr lang="tr-TR" dirty="0">
                <a:ea typeface="Times New Roman" panose="02020603050405020304" pitchFamily="18" charset="0"/>
              </a:rPr>
              <a:t>379’uncu Maddeden Yararlanılarak Ödenecek Alacaklar</a:t>
            </a:r>
          </a:p>
          <a:p>
            <a:pPr marL="834390" lvl="2" indent="-285750" algn="just">
              <a:lnSpc>
                <a:spcPct val="90000"/>
              </a:lnSpc>
              <a:spcBef>
                <a:spcPts val="300"/>
              </a:spcBef>
              <a:spcAft>
                <a:spcPts val="300"/>
              </a:spcAft>
              <a:buClr>
                <a:srgbClr val="D34817"/>
              </a:buClr>
              <a:buFont typeface="Arial" panose="020B0604020202020204" pitchFamily="34" charset="0"/>
              <a:buChar char="•"/>
            </a:pPr>
            <a:r>
              <a:rPr lang="tr-TR" dirty="0">
                <a:ea typeface="Times New Roman" panose="02020603050405020304" pitchFamily="18" charset="0"/>
              </a:rPr>
              <a:t>İkmalen, </a:t>
            </a:r>
            <a:r>
              <a:rPr lang="tr-TR" dirty="0" err="1">
                <a:ea typeface="Times New Roman" panose="02020603050405020304" pitchFamily="18" charset="0"/>
              </a:rPr>
              <a:t>Re’sen</a:t>
            </a:r>
            <a:r>
              <a:rPr lang="tr-TR" dirty="0">
                <a:ea typeface="Times New Roman" panose="02020603050405020304" pitchFamily="18" charset="0"/>
              </a:rPr>
              <a:t> ya da İdarece Yapılan Tarhiyatlara İlişkin Olarak Dava Açılmaksızın Kesinleşen Alacaklar</a:t>
            </a:r>
          </a:p>
        </p:txBody>
      </p:sp>
      <p:sp>
        <p:nvSpPr>
          <p:cNvPr id="165" name="Metin kutusu 164">
            <a:extLst>
              <a:ext uri="{FF2B5EF4-FFF2-40B4-BE49-F238E27FC236}">
                <a16:creationId xmlns:a16="http://schemas.microsoft.com/office/drawing/2014/main" id="{B071BA9F-78CB-D9AF-5A6B-4C61C450E07B}"/>
              </a:ext>
            </a:extLst>
          </p:cNvPr>
          <p:cNvSpPr txBox="1"/>
          <p:nvPr/>
        </p:nvSpPr>
        <p:spPr>
          <a:xfrm>
            <a:off x="8210591" y="2539982"/>
            <a:ext cx="3929729" cy="3065455"/>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marL="377190" lvl="1" indent="-285750" algn="just">
              <a:lnSpc>
                <a:spcPct val="90000"/>
              </a:lnSpc>
              <a:spcBef>
                <a:spcPts val="300"/>
              </a:spcBef>
              <a:spcAft>
                <a:spcPts val="300"/>
              </a:spcAft>
              <a:buClr>
                <a:srgbClr val="D34817"/>
              </a:buClr>
              <a:buFont typeface="Arial" panose="020B0604020202020204" pitchFamily="34" charset="0"/>
              <a:buChar char="•"/>
            </a:pPr>
            <a:r>
              <a:rPr lang="tr-TR" dirty="0" err="1">
                <a:solidFill>
                  <a:srgbClr val="000000"/>
                </a:solidFill>
                <a:ea typeface="Times New Roman" panose="02020603050405020304" pitchFamily="18" charset="0"/>
              </a:rPr>
              <a:t>İhtirazi</a:t>
            </a:r>
            <a:r>
              <a:rPr lang="tr-TR" dirty="0">
                <a:solidFill>
                  <a:srgbClr val="000000"/>
                </a:solidFill>
                <a:ea typeface="Times New Roman" panose="02020603050405020304" pitchFamily="18" charset="0"/>
              </a:rPr>
              <a:t> Kayıtla Beyan Edilen Vergiler</a:t>
            </a:r>
          </a:p>
          <a:p>
            <a:pPr marL="377190" lvl="1" indent="-285750" algn="just">
              <a:lnSpc>
                <a:spcPct val="90000"/>
              </a:lnSpc>
              <a:spcBef>
                <a:spcPts val="300"/>
              </a:spcBef>
              <a:spcAft>
                <a:spcPts val="300"/>
              </a:spcAft>
              <a:buClr>
                <a:srgbClr val="D34817"/>
              </a:buClr>
              <a:buFont typeface="Arial" panose="020B0604020202020204" pitchFamily="34" charset="0"/>
              <a:buChar char="•"/>
            </a:pPr>
            <a:r>
              <a:rPr lang="tr-TR" dirty="0">
                <a:ea typeface="Times New Roman" panose="02020603050405020304" pitchFamily="18" charset="0"/>
              </a:rPr>
              <a:t>Tecilli Alacaklar </a:t>
            </a:r>
          </a:p>
          <a:p>
            <a:pPr marL="377190" lvl="1" indent="-285750" algn="just">
              <a:lnSpc>
                <a:spcPct val="90000"/>
              </a:lnSpc>
              <a:spcBef>
                <a:spcPts val="300"/>
              </a:spcBef>
              <a:spcAft>
                <a:spcPts val="300"/>
              </a:spcAft>
              <a:buClr>
                <a:srgbClr val="D34817"/>
              </a:buClr>
              <a:buFont typeface="Arial" panose="020B0604020202020204" pitchFamily="34" charset="0"/>
              <a:buChar char="•"/>
            </a:pPr>
            <a:r>
              <a:rPr lang="tr-TR" dirty="0">
                <a:ea typeface="Times New Roman" panose="02020603050405020304" pitchFamily="18" charset="0"/>
              </a:rPr>
              <a:t>7256 sayılı Kanuna ve 7326 sayılı Kanunun 2 </a:t>
            </a:r>
            <a:r>
              <a:rPr lang="tr-TR" dirty="0" err="1">
                <a:ea typeface="Times New Roman" panose="02020603050405020304" pitchFamily="18" charset="0"/>
              </a:rPr>
              <a:t>nci</a:t>
            </a:r>
            <a:r>
              <a:rPr lang="tr-TR" dirty="0">
                <a:ea typeface="Times New Roman" panose="02020603050405020304" pitchFamily="18" charset="0"/>
              </a:rPr>
              <a:t> Maddesine Göre Yapılandırılmış Olan ve Kanunun Yayımı Tarihi İtibarıyla Ödemeleri Devam Eden Alacaklar</a:t>
            </a:r>
          </a:p>
          <a:p>
            <a:pPr marL="377190" lvl="1" indent="-285750" algn="just">
              <a:lnSpc>
                <a:spcPct val="90000"/>
              </a:lnSpc>
              <a:spcBef>
                <a:spcPts val="300"/>
              </a:spcBef>
              <a:spcAft>
                <a:spcPts val="300"/>
              </a:spcAft>
              <a:buClr>
                <a:srgbClr val="D34817"/>
              </a:buClr>
              <a:buFont typeface="Arial" panose="020B0604020202020204" pitchFamily="34" charset="0"/>
              <a:buChar char="•"/>
            </a:pPr>
            <a:r>
              <a:rPr lang="tr-TR" dirty="0">
                <a:ea typeface="Times New Roman" panose="02020603050405020304" pitchFamily="18" charset="0"/>
              </a:rPr>
              <a:t>Kanunun Yayımı Tarihi İtibarıyla Yargı Kararına Göre Kesinleştiği Hâlde Ödeme Süresi Belirlenmemiş Alacaklar</a:t>
            </a:r>
          </a:p>
        </p:txBody>
      </p:sp>
      <p:graphicFrame>
        <p:nvGraphicFramePr>
          <p:cNvPr id="169" name="Tablo 168">
            <a:extLst>
              <a:ext uri="{FF2B5EF4-FFF2-40B4-BE49-F238E27FC236}">
                <a16:creationId xmlns:a16="http://schemas.microsoft.com/office/drawing/2014/main" id="{4ED4F2DF-2116-D401-91F0-F5C84CDEBFD6}"/>
              </a:ext>
            </a:extLst>
          </p:cNvPr>
          <p:cNvGraphicFramePr>
            <a:graphicFrameLocks noGrp="1"/>
          </p:cNvGraphicFramePr>
          <p:nvPr>
            <p:extLst>
              <p:ext uri="{D42A27DB-BD31-4B8C-83A1-F6EECF244321}">
                <p14:modId xmlns:p14="http://schemas.microsoft.com/office/powerpoint/2010/main" val="3513081423"/>
              </p:ext>
            </p:extLst>
          </p:nvPr>
        </p:nvGraphicFramePr>
        <p:xfrm>
          <a:off x="8441283" y="1131644"/>
          <a:ext cx="3628017" cy="2455538"/>
        </p:xfrm>
        <a:graphic>
          <a:graphicData uri="http://schemas.openxmlformats.org/drawingml/2006/table">
            <a:tbl>
              <a:tblPr/>
              <a:tblGrid>
                <a:gridCol w="673150">
                  <a:extLst>
                    <a:ext uri="{9D8B030D-6E8A-4147-A177-3AD203B41FA5}">
                      <a16:colId xmlns:a16="http://schemas.microsoft.com/office/drawing/2014/main" val="1819900563"/>
                    </a:ext>
                  </a:extLst>
                </a:gridCol>
                <a:gridCol w="602591">
                  <a:extLst>
                    <a:ext uri="{9D8B030D-6E8A-4147-A177-3AD203B41FA5}">
                      <a16:colId xmlns:a16="http://schemas.microsoft.com/office/drawing/2014/main" val="660806487"/>
                    </a:ext>
                  </a:extLst>
                </a:gridCol>
                <a:gridCol w="699998">
                  <a:extLst>
                    <a:ext uri="{9D8B030D-6E8A-4147-A177-3AD203B41FA5}">
                      <a16:colId xmlns:a16="http://schemas.microsoft.com/office/drawing/2014/main" val="1076173580"/>
                    </a:ext>
                  </a:extLst>
                </a:gridCol>
                <a:gridCol w="921538">
                  <a:extLst>
                    <a:ext uri="{9D8B030D-6E8A-4147-A177-3AD203B41FA5}">
                      <a16:colId xmlns:a16="http://schemas.microsoft.com/office/drawing/2014/main" val="2463072937"/>
                    </a:ext>
                  </a:extLst>
                </a:gridCol>
                <a:gridCol w="730740">
                  <a:extLst>
                    <a:ext uri="{9D8B030D-6E8A-4147-A177-3AD203B41FA5}">
                      <a16:colId xmlns:a16="http://schemas.microsoft.com/office/drawing/2014/main" val="2961682293"/>
                    </a:ext>
                  </a:extLst>
                </a:gridCol>
              </a:tblGrid>
              <a:tr h="940557">
                <a:tc>
                  <a:txBody>
                    <a:bodyPr/>
                    <a:lstStyle/>
                    <a:p>
                      <a:pPr algn="ctr" fontAlgn="ctr"/>
                      <a:r>
                        <a:rPr lang="tr-TR" sz="1400" b="1" i="0" u="none" strike="noStrike" dirty="0">
                          <a:solidFill>
                            <a:srgbClr val="3F3F3F"/>
                          </a:solidFill>
                          <a:effectLst/>
                          <a:latin typeface="Calibri" panose="020F0502020204030204" pitchFamily="34" charset="0"/>
                        </a:rPr>
                        <a:t>7440 İlgili Maddesi</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solidFill>
                      <a:srgbClr val="F2F2F2"/>
                    </a:solidFill>
                  </a:tcPr>
                </a:tc>
                <a:tc>
                  <a:txBody>
                    <a:bodyPr/>
                    <a:lstStyle/>
                    <a:p>
                      <a:pPr algn="ctr" fontAlgn="ctr"/>
                      <a:r>
                        <a:rPr lang="tr-TR" sz="1400" b="1" i="0" u="none" strike="noStrike" dirty="0">
                          <a:solidFill>
                            <a:srgbClr val="3F3F3F"/>
                          </a:solidFill>
                          <a:effectLst/>
                          <a:latin typeface="Calibri" panose="020F0502020204030204" pitchFamily="34" charset="0"/>
                        </a:rPr>
                        <a:t>Vergiler</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solidFill>
                      <a:srgbClr val="F2F2F2"/>
                    </a:solidFill>
                  </a:tcPr>
                </a:tc>
                <a:tc>
                  <a:txBody>
                    <a:bodyPr/>
                    <a:lstStyle/>
                    <a:p>
                      <a:pPr algn="ctr" fontAlgn="ctr"/>
                      <a:r>
                        <a:rPr lang="tr-TR" sz="1400" b="1" i="0" u="none" strike="noStrike" dirty="0">
                          <a:solidFill>
                            <a:srgbClr val="9C0006"/>
                          </a:solidFill>
                          <a:effectLst/>
                          <a:latin typeface="Calibri" panose="020F0502020204030204" pitchFamily="34" charset="0"/>
                        </a:rPr>
                        <a:t>Asla Bağlı Cezalar</a:t>
                      </a:r>
                      <a:br>
                        <a:rPr lang="tr-TR" sz="1400" b="1" i="0" u="none" strike="noStrike" dirty="0">
                          <a:solidFill>
                            <a:srgbClr val="9C0006"/>
                          </a:solidFill>
                          <a:effectLst/>
                          <a:latin typeface="Calibri" panose="020F0502020204030204" pitchFamily="34" charset="0"/>
                        </a:rPr>
                      </a:br>
                      <a:r>
                        <a:rPr lang="tr-TR" sz="1400" b="1" i="0" u="none" strike="noStrike" dirty="0">
                          <a:solidFill>
                            <a:srgbClr val="9C0006"/>
                          </a:solidFill>
                          <a:effectLst/>
                          <a:latin typeface="Calibri" panose="020F0502020204030204" pitchFamily="34" charset="0"/>
                        </a:rPr>
                        <a:t>(Vergi </a:t>
                      </a:r>
                      <a:r>
                        <a:rPr lang="tr-TR" sz="1400" b="1" i="0" u="none" strike="noStrike" dirty="0" err="1">
                          <a:solidFill>
                            <a:srgbClr val="9C0006"/>
                          </a:solidFill>
                          <a:effectLst/>
                          <a:latin typeface="Calibri" panose="020F0502020204030204" pitchFamily="34" charset="0"/>
                        </a:rPr>
                        <a:t>Ziyaı</a:t>
                      </a:r>
                      <a:r>
                        <a:rPr lang="tr-TR" sz="1400" b="1" i="0" u="none" strike="noStrike" dirty="0">
                          <a:solidFill>
                            <a:srgbClr val="9C0006"/>
                          </a:solidFill>
                          <a:effectLst/>
                          <a:latin typeface="Calibri" panose="020F0502020204030204" pitchFamily="34" charset="0"/>
                        </a:rPr>
                        <a:t>)</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solidFill>
                      <a:srgbClr val="FFC7CE"/>
                    </a:solidFill>
                  </a:tcPr>
                </a:tc>
                <a:tc>
                  <a:txBody>
                    <a:bodyPr/>
                    <a:lstStyle/>
                    <a:p>
                      <a:pPr algn="ctr" fontAlgn="ctr"/>
                      <a:r>
                        <a:rPr lang="tr-TR" sz="1400" b="1" i="0" u="none" strike="noStrike" dirty="0">
                          <a:solidFill>
                            <a:srgbClr val="9C0006"/>
                          </a:solidFill>
                          <a:effectLst/>
                          <a:latin typeface="Calibri" panose="020F0502020204030204" pitchFamily="34" charset="0"/>
                        </a:rPr>
                        <a:t>Asla Bağlı Olmayan Cezalar</a:t>
                      </a:r>
                      <a:br>
                        <a:rPr lang="tr-TR" sz="1400" b="1" i="0" u="none" strike="noStrike" dirty="0">
                          <a:solidFill>
                            <a:srgbClr val="9C0006"/>
                          </a:solidFill>
                          <a:effectLst/>
                          <a:latin typeface="Calibri" panose="020F0502020204030204" pitchFamily="34" charset="0"/>
                        </a:rPr>
                      </a:br>
                      <a:r>
                        <a:rPr lang="tr-TR" sz="1400" b="1" i="0" u="none" strike="noStrike" dirty="0">
                          <a:solidFill>
                            <a:srgbClr val="9C0006"/>
                          </a:solidFill>
                          <a:effectLst/>
                          <a:latin typeface="Calibri" panose="020F0502020204030204" pitchFamily="34" charset="0"/>
                        </a:rPr>
                        <a:t>(Usulsüzlük ve Ö.U)</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solidFill>
                      <a:srgbClr val="FFC7CE"/>
                    </a:solidFill>
                  </a:tcPr>
                </a:tc>
                <a:tc>
                  <a:txBody>
                    <a:bodyPr/>
                    <a:lstStyle/>
                    <a:p>
                      <a:pPr algn="ctr" fontAlgn="ctr"/>
                      <a:r>
                        <a:rPr lang="tr-TR" sz="1400" b="1" i="0" u="none" strike="noStrike" dirty="0">
                          <a:solidFill>
                            <a:srgbClr val="006100"/>
                          </a:solidFill>
                          <a:effectLst/>
                          <a:latin typeface="Calibri" panose="020F0502020204030204" pitchFamily="34" charset="0"/>
                        </a:rPr>
                        <a:t>Fer'i Alacaklar</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solidFill>
                      <a:srgbClr val="C6EFCE"/>
                    </a:solidFill>
                  </a:tcPr>
                </a:tc>
                <a:extLst>
                  <a:ext uri="{0D108BD9-81ED-4DB2-BD59-A6C34878D82A}">
                    <a16:rowId xmlns:a16="http://schemas.microsoft.com/office/drawing/2014/main" val="2019176664"/>
                  </a:ext>
                </a:extLst>
              </a:tr>
              <a:tr h="387508">
                <a:tc>
                  <a:txBody>
                    <a:bodyPr/>
                    <a:lstStyle/>
                    <a:p>
                      <a:pPr algn="ctr" fontAlgn="ctr"/>
                      <a:r>
                        <a:rPr lang="tr-TR" sz="1200" b="0" i="0" u="none" strike="noStrike" dirty="0">
                          <a:solidFill>
                            <a:srgbClr val="000000"/>
                          </a:solidFill>
                          <a:effectLst/>
                          <a:latin typeface="Calibri" panose="020F0502020204030204" pitchFamily="34" charset="0"/>
                        </a:rPr>
                        <a:t>2. Madde</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1" i="0" u="none" strike="noStrike">
                          <a:solidFill>
                            <a:srgbClr val="000000"/>
                          </a:solidFill>
                          <a:effectLst/>
                          <a:latin typeface="Calibri" panose="020F0502020204030204" pitchFamily="34" charset="0"/>
                        </a:rPr>
                        <a:t>100%</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1"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1" i="0" u="none" strike="noStrike">
                          <a:solidFill>
                            <a:srgbClr val="000000"/>
                          </a:solidFill>
                          <a:effectLst/>
                          <a:latin typeface="Calibri" panose="020F0502020204030204" pitchFamily="34" charset="0"/>
                        </a:rPr>
                        <a:t>50%</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Yİ-ÜFE</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extLst>
                  <a:ext uri="{0D108BD9-81ED-4DB2-BD59-A6C34878D82A}">
                    <a16:rowId xmlns:a16="http://schemas.microsoft.com/office/drawing/2014/main" val="2727644834"/>
                  </a:ext>
                </a:extLst>
              </a:tr>
              <a:tr h="516677">
                <a:tc>
                  <a:txBody>
                    <a:bodyPr/>
                    <a:lstStyle/>
                    <a:p>
                      <a:pPr algn="ctr" fontAlgn="ctr"/>
                      <a:r>
                        <a:rPr lang="tr-TR" sz="1200" b="0" i="0" u="none" strike="noStrike" dirty="0">
                          <a:solidFill>
                            <a:srgbClr val="000000"/>
                          </a:solidFill>
                          <a:effectLst/>
                          <a:latin typeface="Calibri" panose="020F0502020204030204" pitchFamily="34" charset="0"/>
                        </a:rPr>
                        <a:t>3. Madde</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1" i="0" u="none" strike="noStrike">
                          <a:solidFill>
                            <a:srgbClr val="000000"/>
                          </a:solidFill>
                          <a:effectLst/>
                          <a:latin typeface="Calibri" panose="020F0502020204030204" pitchFamily="34" charset="0"/>
                        </a:rPr>
                        <a:t>50%</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1"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1" i="0" u="none" strike="noStrike">
                          <a:solidFill>
                            <a:srgbClr val="000000"/>
                          </a:solidFill>
                          <a:effectLst/>
                          <a:latin typeface="Calibri" panose="020F0502020204030204" pitchFamily="34" charset="0"/>
                        </a:rPr>
                        <a:t>25%</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Yİ-ÜFE</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extLst>
                  <a:ext uri="{0D108BD9-81ED-4DB2-BD59-A6C34878D82A}">
                    <a16:rowId xmlns:a16="http://schemas.microsoft.com/office/drawing/2014/main" val="2403178495"/>
                  </a:ext>
                </a:extLst>
              </a:tr>
              <a:tr h="476933">
                <a:tc>
                  <a:txBody>
                    <a:bodyPr/>
                    <a:lstStyle/>
                    <a:p>
                      <a:pPr algn="ctr" fontAlgn="ctr"/>
                      <a:r>
                        <a:rPr lang="tr-TR" sz="1200" b="0" i="0" u="none" strike="noStrike" dirty="0">
                          <a:solidFill>
                            <a:srgbClr val="000000"/>
                          </a:solidFill>
                          <a:effectLst/>
                          <a:latin typeface="Calibri" panose="020F0502020204030204" pitchFamily="34" charset="0"/>
                        </a:rPr>
                        <a:t>4. Madde</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1" i="0" u="none" strike="noStrike">
                          <a:solidFill>
                            <a:srgbClr val="000000"/>
                          </a:solidFill>
                          <a:effectLst/>
                          <a:latin typeface="Calibri" panose="020F0502020204030204" pitchFamily="34" charset="0"/>
                        </a:rPr>
                        <a:t>50%</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1"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1" i="0" u="none" strike="noStrike">
                          <a:solidFill>
                            <a:srgbClr val="000000"/>
                          </a:solidFill>
                          <a:effectLst/>
                          <a:latin typeface="Calibri" panose="020F0502020204030204" pitchFamily="34" charset="0"/>
                        </a:rPr>
                        <a:t>25%</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Yİ-ÜFE</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extLst>
                  <a:ext uri="{0D108BD9-81ED-4DB2-BD59-A6C34878D82A}">
                    <a16:rowId xmlns:a16="http://schemas.microsoft.com/office/drawing/2014/main" val="4148871300"/>
                  </a:ext>
                </a:extLst>
              </a:tr>
            </a:tbl>
          </a:graphicData>
        </a:graphic>
      </p:graphicFrame>
      <p:sp>
        <p:nvSpPr>
          <p:cNvPr id="2" name="Dikdörtgen: Çapraz Köşeleri Kesik 1">
            <a:extLst>
              <a:ext uri="{FF2B5EF4-FFF2-40B4-BE49-F238E27FC236}">
                <a16:creationId xmlns:a16="http://schemas.microsoft.com/office/drawing/2014/main" id="{FC5C8C6C-D984-6BA9-DEA2-DB317B4F1C31}"/>
              </a:ext>
            </a:extLst>
          </p:cNvPr>
          <p:cNvSpPr/>
          <p:nvPr/>
        </p:nvSpPr>
        <p:spPr>
          <a:xfrm>
            <a:off x="982377" y="4344158"/>
            <a:ext cx="896991" cy="556277"/>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sz="1300" dirty="0"/>
              <a:t>Tarhiyat Öncesi Uzlaşma</a:t>
            </a:r>
          </a:p>
        </p:txBody>
      </p:sp>
      <p:cxnSp>
        <p:nvCxnSpPr>
          <p:cNvPr id="162" name="43 Düz Ok Bağlayıcısı">
            <a:extLst>
              <a:ext uri="{FF2B5EF4-FFF2-40B4-BE49-F238E27FC236}">
                <a16:creationId xmlns:a16="http://schemas.microsoft.com/office/drawing/2014/main" id="{63421E92-D2C1-8593-7F04-05A08229A3FA}"/>
              </a:ext>
            </a:extLst>
          </p:cNvPr>
          <p:cNvCxnSpPr>
            <a:cxnSpLocks/>
            <a:stCxn id="75" idx="1"/>
          </p:cNvCxnSpPr>
          <p:nvPr/>
        </p:nvCxnSpPr>
        <p:spPr>
          <a:xfrm flipH="1">
            <a:off x="5617812" y="1550685"/>
            <a:ext cx="1089659" cy="168452"/>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Tree>
    <p:extLst>
      <p:ext uri="{BB962C8B-B14F-4D97-AF65-F5344CB8AC3E}">
        <p14:creationId xmlns:p14="http://schemas.microsoft.com/office/powerpoint/2010/main" val="6230065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21"/>
                                        </p:tgtEl>
                                        <p:attrNameLst>
                                          <p:attrName>style.opacity</p:attrName>
                                        </p:attrNameLst>
                                      </p:cBhvr>
                                      <p:to>
                                        <p:strVal val="0.25"/>
                                      </p:to>
                                    </p:set>
                                    <p:animEffect filter="image" prLst="opacity: 0.25">
                                      <p:cBhvr rctx="IE">
                                        <p:cTn id="7" dur="indefinite"/>
                                        <p:tgtEl>
                                          <p:spTgt spid="21"/>
                                        </p:tgtEl>
                                      </p:cBhvr>
                                    </p:animEffect>
                                  </p:childTnLst>
                                </p:cTn>
                              </p:par>
                              <p:par>
                                <p:cTn id="8" presetID="9" presetClass="emph" presetSubtype="0" grpId="0" nodeType="withEffect">
                                  <p:stCondLst>
                                    <p:cond delay="0"/>
                                  </p:stCondLst>
                                  <p:childTnLst>
                                    <p:set>
                                      <p:cBhvr>
                                        <p:cTn id="9" dur="indefinite"/>
                                        <p:tgtEl>
                                          <p:spTgt spid="26"/>
                                        </p:tgtEl>
                                        <p:attrNameLst>
                                          <p:attrName>style.opacity</p:attrName>
                                        </p:attrNameLst>
                                      </p:cBhvr>
                                      <p:to>
                                        <p:strVal val="0.25"/>
                                      </p:to>
                                    </p:set>
                                    <p:animEffect filter="image" prLst="opacity: 0.25">
                                      <p:cBhvr rctx="IE">
                                        <p:cTn id="10" dur="indefinite"/>
                                        <p:tgtEl>
                                          <p:spTgt spid="26"/>
                                        </p:tgtEl>
                                      </p:cBhvr>
                                    </p:animEffect>
                                  </p:childTnLst>
                                </p:cTn>
                              </p:par>
                              <p:par>
                                <p:cTn id="11" presetID="9" presetClass="emph" presetSubtype="0" grpId="0" nodeType="withEffect">
                                  <p:stCondLst>
                                    <p:cond delay="0"/>
                                  </p:stCondLst>
                                  <p:childTnLst>
                                    <p:set>
                                      <p:cBhvr>
                                        <p:cTn id="12" dur="indefinite"/>
                                        <p:tgtEl>
                                          <p:spTgt spid="30"/>
                                        </p:tgtEl>
                                        <p:attrNameLst>
                                          <p:attrName>style.opacity</p:attrName>
                                        </p:attrNameLst>
                                      </p:cBhvr>
                                      <p:to>
                                        <p:strVal val="0.25"/>
                                      </p:to>
                                    </p:set>
                                    <p:animEffect filter="image" prLst="opacity: 0.25">
                                      <p:cBhvr rctx="IE">
                                        <p:cTn id="13" dur="indefinite"/>
                                        <p:tgtEl>
                                          <p:spTgt spid="30"/>
                                        </p:tgtEl>
                                      </p:cBhvr>
                                    </p:animEffect>
                                  </p:childTnLst>
                                </p:cTn>
                              </p:par>
                              <p:par>
                                <p:cTn id="14" presetID="9" presetClass="emph" presetSubtype="0" nodeType="withEffect">
                                  <p:stCondLst>
                                    <p:cond delay="0"/>
                                  </p:stCondLst>
                                  <p:childTnLst>
                                    <p:set>
                                      <p:cBhvr>
                                        <p:cTn id="15" dur="indefinite"/>
                                        <p:tgtEl>
                                          <p:spTgt spid="31"/>
                                        </p:tgtEl>
                                        <p:attrNameLst>
                                          <p:attrName>style.opacity</p:attrName>
                                        </p:attrNameLst>
                                      </p:cBhvr>
                                      <p:to>
                                        <p:strVal val="0.25"/>
                                      </p:to>
                                    </p:set>
                                    <p:animEffect filter="image" prLst="opacity: 0.25">
                                      <p:cBhvr rctx="IE">
                                        <p:cTn id="16" dur="indefinite"/>
                                        <p:tgtEl>
                                          <p:spTgt spid="31"/>
                                        </p:tgtEl>
                                      </p:cBhvr>
                                    </p:animEffect>
                                  </p:childTnLst>
                                </p:cTn>
                              </p:par>
                              <p:par>
                                <p:cTn id="17" presetID="9" presetClass="emph" presetSubtype="0" grpId="0" nodeType="withEffect">
                                  <p:stCondLst>
                                    <p:cond delay="0"/>
                                  </p:stCondLst>
                                  <p:childTnLst>
                                    <p:set>
                                      <p:cBhvr>
                                        <p:cTn id="18" dur="indefinite"/>
                                        <p:tgtEl>
                                          <p:spTgt spid="34"/>
                                        </p:tgtEl>
                                        <p:attrNameLst>
                                          <p:attrName>style.opacity</p:attrName>
                                        </p:attrNameLst>
                                      </p:cBhvr>
                                      <p:to>
                                        <p:strVal val="0.25"/>
                                      </p:to>
                                    </p:set>
                                    <p:animEffect filter="image" prLst="opacity: 0.25">
                                      <p:cBhvr rctx="IE">
                                        <p:cTn id="19" dur="indefinite"/>
                                        <p:tgtEl>
                                          <p:spTgt spid="34"/>
                                        </p:tgtEl>
                                      </p:cBhvr>
                                    </p:animEffect>
                                  </p:childTnLst>
                                </p:cTn>
                              </p:par>
                              <p:par>
                                <p:cTn id="20" presetID="9" presetClass="emph" presetSubtype="0" nodeType="withEffect">
                                  <p:stCondLst>
                                    <p:cond delay="0"/>
                                  </p:stCondLst>
                                  <p:childTnLst>
                                    <p:set>
                                      <p:cBhvr>
                                        <p:cTn id="21" dur="indefinite"/>
                                        <p:tgtEl>
                                          <p:spTgt spid="38"/>
                                        </p:tgtEl>
                                        <p:attrNameLst>
                                          <p:attrName>style.opacity</p:attrName>
                                        </p:attrNameLst>
                                      </p:cBhvr>
                                      <p:to>
                                        <p:strVal val="0.25"/>
                                      </p:to>
                                    </p:set>
                                    <p:animEffect filter="image" prLst="opacity: 0.25">
                                      <p:cBhvr rctx="IE">
                                        <p:cTn id="22" dur="indefinite"/>
                                        <p:tgtEl>
                                          <p:spTgt spid="38"/>
                                        </p:tgtEl>
                                      </p:cBhvr>
                                    </p:animEffect>
                                  </p:childTnLst>
                                </p:cTn>
                              </p:par>
                              <p:par>
                                <p:cTn id="23" presetID="9" presetClass="emph" presetSubtype="0" grpId="0" nodeType="withEffect">
                                  <p:stCondLst>
                                    <p:cond delay="0"/>
                                  </p:stCondLst>
                                  <p:childTnLst>
                                    <p:set>
                                      <p:cBhvr>
                                        <p:cTn id="24" dur="indefinite"/>
                                        <p:tgtEl>
                                          <p:spTgt spid="39"/>
                                        </p:tgtEl>
                                        <p:attrNameLst>
                                          <p:attrName>style.opacity</p:attrName>
                                        </p:attrNameLst>
                                      </p:cBhvr>
                                      <p:to>
                                        <p:strVal val="0.25"/>
                                      </p:to>
                                    </p:set>
                                    <p:animEffect filter="image" prLst="opacity: 0.25">
                                      <p:cBhvr rctx="IE">
                                        <p:cTn id="25" dur="indefinite"/>
                                        <p:tgtEl>
                                          <p:spTgt spid="39"/>
                                        </p:tgtEl>
                                      </p:cBhvr>
                                    </p:animEffect>
                                  </p:childTnLst>
                                </p:cTn>
                              </p:par>
                              <p:par>
                                <p:cTn id="26" presetID="9" presetClass="emph" presetSubtype="0" nodeType="withEffect">
                                  <p:stCondLst>
                                    <p:cond delay="0"/>
                                  </p:stCondLst>
                                  <p:childTnLst>
                                    <p:set>
                                      <p:cBhvr>
                                        <p:cTn id="27" dur="indefinite"/>
                                        <p:tgtEl>
                                          <p:spTgt spid="41"/>
                                        </p:tgtEl>
                                        <p:attrNameLst>
                                          <p:attrName>style.opacity</p:attrName>
                                        </p:attrNameLst>
                                      </p:cBhvr>
                                      <p:to>
                                        <p:strVal val="0.25"/>
                                      </p:to>
                                    </p:set>
                                    <p:animEffect filter="image" prLst="opacity: 0.25">
                                      <p:cBhvr rctx="IE">
                                        <p:cTn id="28" dur="indefinite"/>
                                        <p:tgtEl>
                                          <p:spTgt spid="41"/>
                                        </p:tgtEl>
                                      </p:cBhvr>
                                    </p:animEffect>
                                  </p:childTnLst>
                                </p:cTn>
                              </p:par>
                              <p:par>
                                <p:cTn id="29" presetID="9" presetClass="emph" presetSubtype="0" grpId="0" nodeType="withEffect">
                                  <p:stCondLst>
                                    <p:cond delay="0"/>
                                  </p:stCondLst>
                                  <p:childTnLst>
                                    <p:set>
                                      <p:cBhvr>
                                        <p:cTn id="30" dur="indefinite"/>
                                        <p:tgtEl>
                                          <p:spTgt spid="42"/>
                                        </p:tgtEl>
                                        <p:attrNameLst>
                                          <p:attrName>style.opacity</p:attrName>
                                        </p:attrNameLst>
                                      </p:cBhvr>
                                      <p:to>
                                        <p:strVal val="0.25"/>
                                      </p:to>
                                    </p:set>
                                    <p:animEffect filter="image" prLst="opacity: 0.25">
                                      <p:cBhvr rctx="IE">
                                        <p:cTn id="31" dur="indefinite"/>
                                        <p:tgtEl>
                                          <p:spTgt spid="42"/>
                                        </p:tgtEl>
                                      </p:cBhvr>
                                    </p:animEffect>
                                  </p:childTnLst>
                                </p:cTn>
                              </p:par>
                              <p:par>
                                <p:cTn id="32" presetID="9" presetClass="emph" presetSubtype="0" nodeType="withEffect">
                                  <p:stCondLst>
                                    <p:cond delay="0"/>
                                  </p:stCondLst>
                                  <p:childTnLst>
                                    <p:set>
                                      <p:cBhvr>
                                        <p:cTn id="33" dur="indefinite"/>
                                        <p:tgtEl>
                                          <p:spTgt spid="47"/>
                                        </p:tgtEl>
                                        <p:attrNameLst>
                                          <p:attrName>style.opacity</p:attrName>
                                        </p:attrNameLst>
                                      </p:cBhvr>
                                      <p:to>
                                        <p:strVal val="0.25"/>
                                      </p:to>
                                    </p:set>
                                    <p:animEffect filter="image" prLst="opacity: 0.25">
                                      <p:cBhvr rctx="IE">
                                        <p:cTn id="34" dur="indefinite"/>
                                        <p:tgtEl>
                                          <p:spTgt spid="47"/>
                                        </p:tgtEl>
                                      </p:cBhvr>
                                    </p:animEffect>
                                  </p:childTnLst>
                                </p:cTn>
                              </p:par>
                              <p:par>
                                <p:cTn id="35" presetID="9" presetClass="emph" presetSubtype="0" grpId="0" nodeType="withEffect">
                                  <p:stCondLst>
                                    <p:cond delay="0"/>
                                  </p:stCondLst>
                                  <p:childTnLst>
                                    <p:set>
                                      <p:cBhvr>
                                        <p:cTn id="36" dur="indefinite"/>
                                        <p:tgtEl>
                                          <p:spTgt spid="48"/>
                                        </p:tgtEl>
                                        <p:attrNameLst>
                                          <p:attrName>style.opacity</p:attrName>
                                        </p:attrNameLst>
                                      </p:cBhvr>
                                      <p:to>
                                        <p:strVal val="0.25"/>
                                      </p:to>
                                    </p:set>
                                    <p:animEffect filter="image" prLst="opacity: 0.25">
                                      <p:cBhvr rctx="IE">
                                        <p:cTn id="37" dur="indefinite"/>
                                        <p:tgtEl>
                                          <p:spTgt spid="48"/>
                                        </p:tgtEl>
                                      </p:cBhvr>
                                    </p:animEffect>
                                  </p:childTnLst>
                                </p:cTn>
                              </p:par>
                              <p:par>
                                <p:cTn id="38" presetID="9" presetClass="emph" presetSubtype="0" nodeType="withEffect">
                                  <p:stCondLst>
                                    <p:cond delay="0"/>
                                  </p:stCondLst>
                                  <p:childTnLst>
                                    <p:set>
                                      <p:cBhvr>
                                        <p:cTn id="39" dur="indefinite"/>
                                        <p:tgtEl>
                                          <p:spTgt spid="68"/>
                                        </p:tgtEl>
                                        <p:attrNameLst>
                                          <p:attrName>style.opacity</p:attrName>
                                        </p:attrNameLst>
                                      </p:cBhvr>
                                      <p:to>
                                        <p:strVal val="0.25"/>
                                      </p:to>
                                    </p:set>
                                    <p:animEffect filter="image" prLst="opacity: 0.25">
                                      <p:cBhvr rctx="IE">
                                        <p:cTn id="40" dur="indefinite"/>
                                        <p:tgtEl>
                                          <p:spTgt spid="68"/>
                                        </p:tgtEl>
                                      </p:cBhvr>
                                    </p:animEffect>
                                  </p:childTnLst>
                                </p:cTn>
                              </p:par>
                              <p:par>
                                <p:cTn id="41" presetID="9" presetClass="emph" presetSubtype="0" grpId="0" nodeType="withEffect">
                                  <p:stCondLst>
                                    <p:cond delay="0"/>
                                  </p:stCondLst>
                                  <p:childTnLst>
                                    <p:set>
                                      <p:cBhvr>
                                        <p:cTn id="42" dur="indefinite"/>
                                        <p:tgtEl>
                                          <p:spTgt spid="69"/>
                                        </p:tgtEl>
                                        <p:attrNameLst>
                                          <p:attrName>style.opacity</p:attrName>
                                        </p:attrNameLst>
                                      </p:cBhvr>
                                      <p:to>
                                        <p:strVal val="0.25"/>
                                      </p:to>
                                    </p:set>
                                    <p:animEffect filter="image" prLst="opacity: 0.25">
                                      <p:cBhvr rctx="IE">
                                        <p:cTn id="43" dur="indefinite"/>
                                        <p:tgtEl>
                                          <p:spTgt spid="69"/>
                                        </p:tgtEl>
                                      </p:cBhvr>
                                    </p:animEffect>
                                  </p:childTnLst>
                                </p:cTn>
                              </p:par>
                              <p:par>
                                <p:cTn id="44" presetID="9" presetClass="emph" presetSubtype="0" nodeType="withEffect">
                                  <p:stCondLst>
                                    <p:cond delay="0"/>
                                  </p:stCondLst>
                                  <p:childTnLst>
                                    <p:set>
                                      <p:cBhvr>
                                        <p:cTn id="45" dur="indefinite"/>
                                        <p:tgtEl>
                                          <p:spTgt spid="73"/>
                                        </p:tgtEl>
                                        <p:attrNameLst>
                                          <p:attrName>style.opacity</p:attrName>
                                        </p:attrNameLst>
                                      </p:cBhvr>
                                      <p:to>
                                        <p:strVal val="0.25"/>
                                      </p:to>
                                    </p:set>
                                    <p:animEffect filter="image" prLst="opacity: 0.25">
                                      <p:cBhvr rctx="IE">
                                        <p:cTn id="46" dur="indefinite"/>
                                        <p:tgtEl>
                                          <p:spTgt spid="73"/>
                                        </p:tgtEl>
                                      </p:cBhvr>
                                    </p:animEffect>
                                  </p:childTnLst>
                                </p:cTn>
                              </p:par>
                              <p:par>
                                <p:cTn id="47" presetID="9" presetClass="emph" presetSubtype="0" grpId="0" nodeType="withEffect">
                                  <p:stCondLst>
                                    <p:cond delay="0"/>
                                  </p:stCondLst>
                                  <p:childTnLst>
                                    <p:set>
                                      <p:cBhvr>
                                        <p:cTn id="48" dur="indefinite"/>
                                        <p:tgtEl>
                                          <p:spTgt spid="74"/>
                                        </p:tgtEl>
                                        <p:attrNameLst>
                                          <p:attrName>style.opacity</p:attrName>
                                        </p:attrNameLst>
                                      </p:cBhvr>
                                      <p:to>
                                        <p:strVal val="0.25"/>
                                      </p:to>
                                    </p:set>
                                    <p:animEffect filter="image" prLst="opacity: 0.25">
                                      <p:cBhvr rctx="IE">
                                        <p:cTn id="49" dur="indefinite"/>
                                        <p:tgtEl>
                                          <p:spTgt spid="74"/>
                                        </p:tgtEl>
                                      </p:cBhvr>
                                    </p:animEffect>
                                  </p:childTnLst>
                                </p:cTn>
                              </p:par>
                              <p:par>
                                <p:cTn id="50" presetID="9" presetClass="emph" presetSubtype="0" nodeType="withEffect">
                                  <p:stCondLst>
                                    <p:cond delay="0"/>
                                  </p:stCondLst>
                                  <p:childTnLst>
                                    <p:set>
                                      <p:cBhvr>
                                        <p:cTn id="51" dur="indefinite"/>
                                        <p:tgtEl>
                                          <p:spTgt spid="77"/>
                                        </p:tgtEl>
                                        <p:attrNameLst>
                                          <p:attrName>style.opacity</p:attrName>
                                        </p:attrNameLst>
                                      </p:cBhvr>
                                      <p:to>
                                        <p:strVal val="0.25"/>
                                      </p:to>
                                    </p:set>
                                    <p:animEffect filter="image" prLst="opacity: 0.25">
                                      <p:cBhvr rctx="IE">
                                        <p:cTn id="52" dur="indefinite"/>
                                        <p:tgtEl>
                                          <p:spTgt spid="77"/>
                                        </p:tgtEl>
                                      </p:cBhvr>
                                    </p:animEffect>
                                  </p:childTnLst>
                                </p:cTn>
                              </p:par>
                              <p:par>
                                <p:cTn id="53" presetID="9" presetClass="emph" presetSubtype="0" grpId="0" nodeType="withEffect">
                                  <p:stCondLst>
                                    <p:cond delay="0"/>
                                  </p:stCondLst>
                                  <p:childTnLst>
                                    <p:set>
                                      <p:cBhvr>
                                        <p:cTn id="54" dur="indefinite"/>
                                        <p:tgtEl>
                                          <p:spTgt spid="78"/>
                                        </p:tgtEl>
                                        <p:attrNameLst>
                                          <p:attrName>style.opacity</p:attrName>
                                        </p:attrNameLst>
                                      </p:cBhvr>
                                      <p:to>
                                        <p:strVal val="0.25"/>
                                      </p:to>
                                    </p:set>
                                    <p:animEffect filter="image" prLst="opacity: 0.25">
                                      <p:cBhvr rctx="IE">
                                        <p:cTn id="55" dur="indefinite"/>
                                        <p:tgtEl>
                                          <p:spTgt spid="78"/>
                                        </p:tgtEl>
                                      </p:cBhvr>
                                    </p:animEffect>
                                  </p:childTnLst>
                                </p:cTn>
                              </p:par>
                              <p:par>
                                <p:cTn id="56" presetID="9" presetClass="emph" presetSubtype="0" nodeType="withEffect">
                                  <p:stCondLst>
                                    <p:cond delay="0"/>
                                  </p:stCondLst>
                                  <p:childTnLst>
                                    <p:set>
                                      <p:cBhvr>
                                        <p:cTn id="57" dur="indefinite"/>
                                        <p:tgtEl>
                                          <p:spTgt spid="104"/>
                                        </p:tgtEl>
                                        <p:attrNameLst>
                                          <p:attrName>style.opacity</p:attrName>
                                        </p:attrNameLst>
                                      </p:cBhvr>
                                      <p:to>
                                        <p:strVal val="0.25"/>
                                      </p:to>
                                    </p:set>
                                    <p:animEffect filter="image" prLst="opacity: 0.25">
                                      <p:cBhvr rctx="IE">
                                        <p:cTn id="58" dur="indefinite"/>
                                        <p:tgtEl>
                                          <p:spTgt spid="104"/>
                                        </p:tgtEl>
                                      </p:cBhvr>
                                    </p:animEffect>
                                  </p:childTnLst>
                                </p:cTn>
                              </p:par>
                              <p:par>
                                <p:cTn id="59" presetID="9" presetClass="emph" presetSubtype="0" nodeType="withEffect">
                                  <p:stCondLst>
                                    <p:cond delay="0"/>
                                  </p:stCondLst>
                                  <p:childTnLst>
                                    <p:set>
                                      <p:cBhvr>
                                        <p:cTn id="60" dur="indefinite"/>
                                        <p:tgtEl>
                                          <p:spTgt spid="129"/>
                                        </p:tgtEl>
                                        <p:attrNameLst>
                                          <p:attrName>style.opacity</p:attrName>
                                        </p:attrNameLst>
                                      </p:cBhvr>
                                      <p:to>
                                        <p:strVal val="0.25"/>
                                      </p:to>
                                    </p:set>
                                    <p:animEffect filter="image" prLst="opacity: 0.25">
                                      <p:cBhvr rctx="IE">
                                        <p:cTn id="61" dur="indefinite"/>
                                        <p:tgtEl>
                                          <p:spTgt spid="129"/>
                                        </p:tgtEl>
                                      </p:cBhvr>
                                    </p:animEffect>
                                  </p:childTnLst>
                                </p:cTn>
                              </p:par>
                              <p:par>
                                <p:cTn id="62" presetID="9" presetClass="emph" presetSubtype="0" grpId="0" nodeType="withEffect">
                                  <p:stCondLst>
                                    <p:cond delay="0"/>
                                  </p:stCondLst>
                                  <p:childTnLst>
                                    <p:set>
                                      <p:cBhvr>
                                        <p:cTn id="63" dur="indefinite"/>
                                        <p:tgtEl>
                                          <p:spTgt spid="2"/>
                                        </p:tgtEl>
                                        <p:attrNameLst>
                                          <p:attrName>style.opacity</p:attrName>
                                        </p:attrNameLst>
                                      </p:cBhvr>
                                      <p:to>
                                        <p:strVal val="0.25"/>
                                      </p:to>
                                    </p:set>
                                    <p:animEffect filter="image" prLst="opacity: 0.25">
                                      <p:cBhvr rctx="IE">
                                        <p:cTn id="64" dur="indefinite"/>
                                        <p:tgtEl>
                                          <p:spTgt spid="2"/>
                                        </p:tgtEl>
                                      </p:cBhvr>
                                    </p:animEffect>
                                  </p:childTnLst>
                                </p:cTn>
                              </p:par>
                              <p:par>
                                <p:cTn id="65" presetID="9" presetClass="emph" presetSubtype="0" grpId="0" nodeType="withEffect">
                                  <p:stCondLst>
                                    <p:cond delay="0"/>
                                  </p:stCondLst>
                                  <p:childTnLst>
                                    <p:set>
                                      <p:cBhvr>
                                        <p:cTn id="66" dur="indefinite"/>
                                        <p:tgtEl>
                                          <p:spTgt spid="130"/>
                                        </p:tgtEl>
                                        <p:attrNameLst>
                                          <p:attrName>style.opacity</p:attrName>
                                        </p:attrNameLst>
                                      </p:cBhvr>
                                      <p:to>
                                        <p:strVal val="0.25"/>
                                      </p:to>
                                    </p:set>
                                    <p:animEffect filter="image" prLst="opacity: 0.25">
                                      <p:cBhvr rctx="IE">
                                        <p:cTn id="67" dur="indefinite"/>
                                        <p:tgtEl>
                                          <p:spTgt spid="130"/>
                                        </p:tgtEl>
                                      </p:cBhvr>
                                    </p:animEffect>
                                  </p:childTnLst>
                                </p:cTn>
                              </p:par>
                              <p:par>
                                <p:cTn id="68" presetID="9" presetClass="emph" presetSubtype="0" nodeType="withEffect">
                                  <p:stCondLst>
                                    <p:cond delay="0"/>
                                  </p:stCondLst>
                                  <p:childTnLst>
                                    <p:set>
                                      <p:cBhvr>
                                        <p:cTn id="69" dur="indefinite"/>
                                        <p:tgtEl>
                                          <p:spTgt spid="137"/>
                                        </p:tgtEl>
                                        <p:attrNameLst>
                                          <p:attrName>style.opacity</p:attrName>
                                        </p:attrNameLst>
                                      </p:cBhvr>
                                      <p:to>
                                        <p:strVal val="0.25"/>
                                      </p:to>
                                    </p:set>
                                    <p:animEffect filter="image" prLst="opacity: 0.25">
                                      <p:cBhvr rctx="IE">
                                        <p:cTn id="70" dur="indefinite"/>
                                        <p:tgtEl>
                                          <p:spTgt spid="137"/>
                                        </p:tgtEl>
                                      </p:cBhvr>
                                    </p:animEffect>
                                  </p:childTnLst>
                                </p:cTn>
                              </p:par>
                              <p:par>
                                <p:cTn id="71" presetID="9" presetClass="emph" presetSubtype="0" grpId="0" nodeType="withEffect">
                                  <p:stCondLst>
                                    <p:cond delay="0"/>
                                  </p:stCondLst>
                                  <p:childTnLst>
                                    <p:set>
                                      <p:cBhvr>
                                        <p:cTn id="72" dur="indefinite"/>
                                        <p:tgtEl>
                                          <p:spTgt spid="138"/>
                                        </p:tgtEl>
                                        <p:attrNameLst>
                                          <p:attrName>style.opacity</p:attrName>
                                        </p:attrNameLst>
                                      </p:cBhvr>
                                      <p:to>
                                        <p:strVal val="0.25"/>
                                      </p:to>
                                    </p:set>
                                    <p:animEffect filter="image" prLst="opacity: 0.25">
                                      <p:cBhvr rctx="IE">
                                        <p:cTn id="73" dur="indefinite"/>
                                        <p:tgtEl>
                                          <p:spTgt spid="138"/>
                                        </p:tgtEl>
                                      </p:cBhvr>
                                    </p:animEffect>
                                  </p:childTnLst>
                                </p:cTn>
                              </p:par>
                              <p:par>
                                <p:cTn id="74" presetID="9" presetClass="emph" presetSubtype="0" nodeType="withEffect">
                                  <p:stCondLst>
                                    <p:cond delay="0"/>
                                  </p:stCondLst>
                                  <p:childTnLst>
                                    <p:set>
                                      <p:cBhvr>
                                        <p:cTn id="75" dur="indefinite"/>
                                        <p:tgtEl>
                                          <p:spTgt spid="148"/>
                                        </p:tgtEl>
                                        <p:attrNameLst>
                                          <p:attrName>style.opacity</p:attrName>
                                        </p:attrNameLst>
                                      </p:cBhvr>
                                      <p:to>
                                        <p:strVal val="0.25"/>
                                      </p:to>
                                    </p:set>
                                    <p:animEffect filter="image" prLst="opacity: 0.25">
                                      <p:cBhvr rctx="IE">
                                        <p:cTn id="76" dur="indefinite"/>
                                        <p:tgtEl>
                                          <p:spTgt spid="148"/>
                                        </p:tgtEl>
                                      </p:cBhvr>
                                    </p:animEffect>
                                  </p:childTnLst>
                                </p:cTn>
                              </p:par>
                              <p:par>
                                <p:cTn id="77" presetID="9" presetClass="emph" presetSubtype="0" nodeType="withEffect">
                                  <p:stCondLst>
                                    <p:cond delay="0"/>
                                  </p:stCondLst>
                                  <p:childTnLst>
                                    <p:set>
                                      <p:cBhvr>
                                        <p:cTn id="78" dur="indefinite"/>
                                        <p:tgtEl>
                                          <p:spTgt spid="12"/>
                                        </p:tgtEl>
                                        <p:attrNameLst>
                                          <p:attrName>style.opacity</p:attrName>
                                        </p:attrNameLst>
                                      </p:cBhvr>
                                      <p:to>
                                        <p:strVal val="0.25"/>
                                      </p:to>
                                    </p:set>
                                    <p:animEffect filter="image" prLst="opacity: 0.25">
                                      <p:cBhvr rctx="IE">
                                        <p:cTn id="79" dur="indefinite"/>
                                        <p:tgtEl>
                                          <p:spTgt spid="12"/>
                                        </p:tgtEl>
                                      </p:cBhvr>
                                    </p:animEffect>
                                  </p:childTnLst>
                                </p:cTn>
                              </p:par>
                              <p:par>
                                <p:cTn id="80" presetID="9" presetClass="emph" presetSubtype="0" grpId="0" nodeType="withEffect">
                                  <p:stCondLst>
                                    <p:cond delay="0"/>
                                  </p:stCondLst>
                                  <p:childTnLst>
                                    <p:set>
                                      <p:cBhvr>
                                        <p:cTn id="81" dur="indefinite"/>
                                        <p:tgtEl>
                                          <p:spTgt spid="71"/>
                                        </p:tgtEl>
                                        <p:attrNameLst>
                                          <p:attrName>style.opacity</p:attrName>
                                        </p:attrNameLst>
                                      </p:cBhvr>
                                      <p:to>
                                        <p:strVal val="0.25"/>
                                      </p:to>
                                    </p:set>
                                    <p:animEffect filter="image" prLst="opacity: 0.25">
                                      <p:cBhvr rctx="IE">
                                        <p:cTn id="82" dur="indefinite"/>
                                        <p:tgtEl>
                                          <p:spTgt spid="71"/>
                                        </p:tgtEl>
                                      </p:cBhvr>
                                    </p:animEffect>
                                  </p:childTnLst>
                                </p:cTn>
                              </p:par>
                              <p:par>
                                <p:cTn id="83" presetID="9" presetClass="emph" presetSubtype="0" grpId="0" nodeType="withEffect">
                                  <p:stCondLst>
                                    <p:cond delay="0"/>
                                  </p:stCondLst>
                                  <p:childTnLst>
                                    <p:set>
                                      <p:cBhvr>
                                        <p:cTn id="84" dur="indefinite"/>
                                        <p:tgtEl>
                                          <p:spTgt spid="79"/>
                                        </p:tgtEl>
                                        <p:attrNameLst>
                                          <p:attrName>style.opacity</p:attrName>
                                        </p:attrNameLst>
                                      </p:cBhvr>
                                      <p:to>
                                        <p:strVal val="0.25"/>
                                      </p:to>
                                    </p:set>
                                    <p:animEffect filter="image" prLst="opacity: 0.25">
                                      <p:cBhvr rctx="IE">
                                        <p:cTn id="85" dur="indefinite"/>
                                        <p:tgtEl>
                                          <p:spTgt spid="79"/>
                                        </p:tgtEl>
                                      </p:cBhvr>
                                    </p:animEffect>
                                  </p:childTnLst>
                                </p:cTn>
                              </p:par>
                              <p:par>
                                <p:cTn id="86" presetID="9" presetClass="emph" presetSubtype="0" grpId="0" nodeType="withEffect">
                                  <p:stCondLst>
                                    <p:cond delay="0"/>
                                  </p:stCondLst>
                                  <p:childTnLst>
                                    <p:set>
                                      <p:cBhvr>
                                        <p:cTn id="87" dur="indefinite"/>
                                        <p:tgtEl>
                                          <p:spTgt spid="96"/>
                                        </p:tgtEl>
                                        <p:attrNameLst>
                                          <p:attrName>style.opacity</p:attrName>
                                        </p:attrNameLst>
                                      </p:cBhvr>
                                      <p:to>
                                        <p:strVal val="0.25"/>
                                      </p:to>
                                    </p:set>
                                    <p:animEffect filter="image" prLst="opacity: 0.25">
                                      <p:cBhvr rctx="IE">
                                        <p:cTn id="88" dur="indefinite"/>
                                        <p:tgtEl>
                                          <p:spTgt spid="96"/>
                                        </p:tgtEl>
                                      </p:cBhvr>
                                    </p:animEffect>
                                  </p:childTnLst>
                                </p:cTn>
                              </p:par>
                              <p:par>
                                <p:cTn id="89" presetID="9" presetClass="emph" presetSubtype="0" grpId="0" nodeType="withEffect">
                                  <p:stCondLst>
                                    <p:cond delay="0"/>
                                  </p:stCondLst>
                                  <p:childTnLst>
                                    <p:set>
                                      <p:cBhvr>
                                        <p:cTn id="90" dur="indefinite"/>
                                        <p:tgtEl>
                                          <p:spTgt spid="99"/>
                                        </p:tgtEl>
                                        <p:attrNameLst>
                                          <p:attrName>style.opacity</p:attrName>
                                        </p:attrNameLst>
                                      </p:cBhvr>
                                      <p:to>
                                        <p:strVal val="0.25"/>
                                      </p:to>
                                    </p:set>
                                    <p:animEffect filter="image" prLst="opacity: 0.25">
                                      <p:cBhvr rctx="IE">
                                        <p:cTn id="91" dur="indefinite"/>
                                        <p:tgtEl>
                                          <p:spTgt spid="99"/>
                                        </p:tgtEl>
                                      </p:cBhvr>
                                    </p:animEffect>
                                  </p:childTnLst>
                                </p:cTn>
                              </p:par>
                              <p:par>
                                <p:cTn id="92" presetID="9" presetClass="emph" presetSubtype="0" grpId="0" nodeType="withEffect">
                                  <p:stCondLst>
                                    <p:cond delay="0"/>
                                  </p:stCondLst>
                                  <p:childTnLst>
                                    <p:set>
                                      <p:cBhvr>
                                        <p:cTn id="93" dur="indefinite"/>
                                        <p:tgtEl>
                                          <p:spTgt spid="100"/>
                                        </p:tgtEl>
                                        <p:attrNameLst>
                                          <p:attrName>style.opacity</p:attrName>
                                        </p:attrNameLst>
                                      </p:cBhvr>
                                      <p:to>
                                        <p:strVal val="0.25"/>
                                      </p:to>
                                    </p:set>
                                    <p:animEffect filter="image" prLst="opacity: 0.25">
                                      <p:cBhvr rctx="IE">
                                        <p:cTn id="94" dur="indefinite"/>
                                        <p:tgtEl>
                                          <p:spTgt spid="100"/>
                                        </p:tgtEl>
                                      </p:cBhvr>
                                    </p:animEffect>
                                  </p:childTnLst>
                                </p:cTn>
                              </p:par>
                              <p:par>
                                <p:cTn id="95" presetID="42" presetClass="exit" presetSubtype="0" fill="hold" nodeType="withEffect">
                                  <p:stCondLst>
                                    <p:cond delay="0"/>
                                  </p:stCondLst>
                                  <p:childTnLst>
                                    <p:animEffect transition="out" filter="fade">
                                      <p:cBhvr>
                                        <p:cTn id="96" dur="1000"/>
                                        <p:tgtEl>
                                          <p:spTgt spid="169"/>
                                        </p:tgtEl>
                                      </p:cBhvr>
                                    </p:animEffect>
                                    <p:anim calcmode="lin" valueType="num">
                                      <p:cBhvr>
                                        <p:cTn id="97" dur="1000"/>
                                        <p:tgtEl>
                                          <p:spTgt spid="169"/>
                                        </p:tgtEl>
                                        <p:attrNameLst>
                                          <p:attrName>ppt_x</p:attrName>
                                        </p:attrNameLst>
                                      </p:cBhvr>
                                      <p:tavLst>
                                        <p:tav tm="0">
                                          <p:val>
                                            <p:strVal val="ppt_x"/>
                                          </p:val>
                                        </p:tav>
                                        <p:tav tm="100000">
                                          <p:val>
                                            <p:strVal val="ppt_x"/>
                                          </p:val>
                                        </p:tav>
                                      </p:tavLst>
                                    </p:anim>
                                    <p:anim calcmode="lin" valueType="num">
                                      <p:cBhvr>
                                        <p:cTn id="98" dur="1000"/>
                                        <p:tgtEl>
                                          <p:spTgt spid="169"/>
                                        </p:tgtEl>
                                        <p:attrNameLst>
                                          <p:attrName>ppt_y</p:attrName>
                                        </p:attrNameLst>
                                      </p:cBhvr>
                                      <p:tavLst>
                                        <p:tav tm="0">
                                          <p:val>
                                            <p:strVal val="ppt_y"/>
                                          </p:val>
                                        </p:tav>
                                        <p:tav tm="100000">
                                          <p:val>
                                            <p:strVal val="ppt_y+.1"/>
                                          </p:val>
                                        </p:tav>
                                      </p:tavLst>
                                    </p:anim>
                                    <p:set>
                                      <p:cBhvr>
                                        <p:cTn id="99" dur="1" fill="hold">
                                          <p:stCondLst>
                                            <p:cond delay="999"/>
                                          </p:stCondLst>
                                        </p:cTn>
                                        <p:tgtEl>
                                          <p:spTgt spid="169"/>
                                        </p:tgtEl>
                                        <p:attrNameLst>
                                          <p:attrName>style.visibility</p:attrName>
                                        </p:attrNameLst>
                                      </p:cBhvr>
                                      <p:to>
                                        <p:strVal val="hidden"/>
                                      </p:to>
                                    </p:set>
                                  </p:childTnLst>
                                </p:cTn>
                              </p:par>
                            </p:childTnLst>
                          </p:cTn>
                        </p:par>
                        <p:par>
                          <p:cTn id="100" fill="hold">
                            <p:stCondLst>
                              <p:cond delay="1000"/>
                            </p:stCondLst>
                            <p:childTnLst>
                              <p:par>
                                <p:cTn id="101" presetID="22" presetClass="entr" presetSubtype="1" fill="hold" nodeType="afterEffect">
                                  <p:stCondLst>
                                    <p:cond delay="0"/>
                                  </p:stCondLst>
                                  <p:childTnLst>
                                    <p:set>
                                      <p:cBhvr>
                                        <p:cTn id="102" dur="1" fill="hold">
                                          <p:stCondLst>
                                            <p:cond delay="0"/>
                                          </p:stCondLst>
                                        </p:cTn>
                                        <p:tgtEl>
                                          <p:spTgt spid="158"/>
                                        </p:tgtEl>
                                        <p:attrNameLst>
                                          <p:attrName>style.visibility</p:attrName>
                                        </p:attrNameLst>
                                      </p:cBhvr>
                                      <p:to>
                                        <p:strVal val="visible"/>
                                      </p:to>
                                    </p:set>
                                    <p:animEffect transition="in" filter="wipe(up)">
                                      <p:cBhvr>
                                        <p:cTn id="103" dur="500"/>
                                        <p:tgtEl>
                                          <p:spTgt spid="158"/>
                                        </p:tgtEl>
                                      </p:cBhvr>
                                    </p:animEffect>
                                  </p:childTnLst>
                                </p:cTn>
                              </p:par>
                            </p:childTnLst>
                          </p:cTn>
                        </p:par>
                        <p:par>
                          <p:cTn id="104" fill="hold">
                            <p:stCondLst>
                              <p:cond delay="1500"/>
                            </p:stCondLst>
                            <p:childTnLst>
                              <p:par>
                                <p:cTn id="105" presetID="16" presetClass="entr" presetSubtype="21" fill="hold" grpId="1" nodeType="afterEffect">
                                  <p:stCondLst>
                                    <p:cond delay="0"/>
                                  </p:stCondLst>
                                  <p:childTnLst>
                                    <p:set>
                                      <p:cBhvr>
                                        <p:cTn id="106" dur="1" fill="hold">
                                          <p:stCondLst>
                                            <p:cond delay="0"/>
                                          </p:stCondLst>
                                        </p:cTn>
                                        <p:tgtEl>
                                          <p:spTgt spid="157"/>
                                        </p:tgtEl>
                                        <p:attrNameLst>
                                          <p:attrName>style.visibility</p:attrName>
                                        </p:attrNameLst>
                                      </p:cBhvr>
                                      <p:to>
                                        <p:strVal val="visible"/>
                                      </p:to>
                                    </p:set>
                                    <p:animEffect transition="in" filter="barn(inVertical)">
                                      <p:cBhvr>
                                        <p:cTn id="107" dur="500"/>
                                        <p:tgtEl>
                                          <p:spTgt spid="157"/>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2" fill="hold" nodeType="click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right)">
                                      <p:cBhvr>
                                        <p:cTn id="112" dur="500"/>
                                        <p:tgtEl>
                                          <p:spTgt spid="162"/>
                                        </p:tgtEl>
                                      </p:cBhvr>
                                    </p:animEffect>
                                  </p:childTnLst>
                                </p:cTn>
                              </p:par>
                            </p:childTnLst>
                          </p:cTn>
                        </p:par>
                        <p:par>
                          <p:cTn id="113" fill="hold">
                            <p:stCondLst>
                              <p:cond delay="500"/>
                            </p:stCondLst>
                            <p:childTnLst>
                              <p:par>
                                <p:cTn id="114" presetID="16" presetClass="entr" presetSubtype="21" fill="hold" grpId="0" nodeType="afterEffect">
                                  <p:stCondLst>
                                    <p:cond delay="0"/>
                                  </p:stCondLst>
                                  <p:childTnLst>
                                    <p:set>
                                      <p:cBhvr>
                                        <p:cTn id="115" dur="1" fill="hold">
                                          <p:stCondLst>
                                            <p:cond delay="0"/>
                                          </p:stCondLst>
                                        </p:cTn>
                                        <p:tgtEl>
                                          <p:spTgt spid="161"/>
                                        </p:tgtEl>
                                        <p:attrNameLst>
                                          <p:attrName>style.visibility</p:attrName>
                                        </p:attrNameLst>
                                      </p:cBhvr>
                                      <p:to>
                                        <p:strVal val="visible"/>
                                      </p:to>
                                    </p:set>
                                    <p:animEffect transition="in" filter="barn(inVertical)">
                                      <p:cBhvr>
                                        <p:cTn id="116" dur="500"/>
                                        <p:tgtEl>
                                          <p:spTgt spid="161"/>
                                        </p:tgtEl>
                                      </p:cBhvr>
                                    </p:animEffect>
                                  </p:childTnLst>
                                </p:cTn>
                              </p:par>
                            </p:childTnLst>
                          </p:cTn>
                        </p:par>
                      </p:childTnLst>
                    </p:cTn>
                  </p:par>
                  <p:par>
                    <p:cTn id="117" fill="hold">
                      <p:stCondLst>
                        <p:cond delay="indefinite"/>
                      </p:stCondLst>
                      <p:childTnLst>
                        <p:par>
                          <p:cTn id="118" fill="hold">
                            <p:stCondLst>
                              <p:cond delay="0"/>
                            </p:stCondLst>
                            <p:childTnLst>
                              <p:par>
                                <p:cTn id="119" presetID="16" presetClass="entr" presetSubtype="21" fill="hold" grpId="0" nodeType="clickEffect">
                                  <p:stCondLst>
                                    <p:cond delay="0"/>
                                  </p:stCondLst>
                                  <p:childTnLst>
                                    <p:set>
                                      <p:cBhvr>
                                        <p:cTn id="120" dur="1" fill="hold">
                                          <p:stCondLst>
                                            <p:cond delay="0"/>
                                          </p:stCondLst>
                                        </p:cTn>
                                        <p:tgtEl>
                                          <p:spTgt spid="165"/>
                                        </p:tgtEl>
                                        <p:attrNameLst>
                                          <p:attrName>style.visibility</p:attrName>
                                        </p:attrNameLst>
                                      </p:cBhvr>
                                      <p:to>
                                        <p:strVal val="visible"/>
                                      </p:to>
                                    </p:set>
                                    <p:animEffect transition="in" filter="barn(inVertical)">
                                      <p:cBhvr>
                                        <p:cTn id="121" dur="500"/>
                                        <p:tgtEl>
                                          <p:spTgt spid="165"/>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nodeType="clickEffect">
                                  <p:stCondLst>
                                    <p:cond delay="0"/>
                                  </p:stCondLst>
                                  <p:childTnLst>
                                    <p:animEffect transition="out" filter="fade">
                                      <p:cBhvr>
                                        <p:cTn id="125" dur="500"/>
                                        <p:tgtEl>
                                          <p:spTgt spid="158"/>
                                        </p:tgtEl>
                                      </p:cBhvr>
                                    </p:animEffect>
                                    <p:set>
                                      <p:cBhvr>
                                        <p:cTn id="126" dur="1" fill="hold">
                                          <p:stCondLst>
                                            <p:cond delay="499"/>
                                          </p:stCondLst>
                                        </p:cTn>
                                        <p:tgtEl>
                                          <p:spTgt spid="158"/>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165"/>
                                        </p:tgtEl>
                                      </p:cBhvr>
                                    </p:animEffect>
                                    <p:set>
                                      <p:cBhvr>
                                        <p:cTn id="129" dur="1" fill="hold">
                                          <p:stCondLst>
                                            <p:cond delay="499"/>
                                          </p:stCondLst>
                                        </p:cTn>
                                        <p:tgtEl>
                                          <p:spTgt spid="165"/>
                                        </p:tgtEl>
                                        <p:attrNameLst>
                                          <p:attrName>style.visibility</p:attrName>
                                        </p:attrNameLst>
                                      </p:cBhvr>
                                      <p:to>
                                        <p:strVal val="hidden"/>
                                      </p:to>
                                    </p:set>
                                  </p:childTnLst>
                                </p:cTn>
                              </p:par>
                              <p:par>
                                <p:cTn id="130" presetID="10" presetClass="exit" presetSubtype="0" fill="hold" nodeType="withEffect">
                                  <p:stCondLst>
                                    <p:cond delay="0"/>
                                  </p:stCondLst>
                                  <p:childTnLst>
                                    <p:animEffect transition="out" filter="fade">
                                      <p:cBhvr>
                                        <p:cTn id="131" dur="500"/>
                                        <p:tgtEl>
                                          <p:spTgt spid="162"/>
                                        </p:tgtEl>
                                      </p:cBhvr>
                                    </p:animEffect>
                                    <p:set>
                                      <p:cBhvr>
                                        <p:cTn id="132" dur="1" fill="hold">
                                          <p:stCondLst>
                                            <p:cond delay="499"/>
                                          </p:stCondLst>
                                        </p:cTn>
                                        <p:tgtEl>
                                          <p:spTgt spid="162"/>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161"/>
                                        </p:tgtEl>
                                      </p:cBhvr>
                                    </p:animEffect>
                                    <p:set>
                                      <p:cBhvr>
                                        <p:cTn id="135" dur="1" fill="hold">
                                          <p:stCondLst>
                                            <p:cond delay="499"/>
                                          </p:stCondLst>
                                        </p:cTn>
                                        <p:tgtEl>
                                          <p:spTgt spid="161"/>
                                        </p:tgtEl>
                                        <p:attrNameLst>
                                          <p:attrName>style.visibility</p:attrName>
                                        </p:attrNameLst>
                                      </p:cBhvr>
                                      <p:to>
                                        <p:strVal val="hidden"/>
                                      </p:to>
                                    </p:set>
                                  </p:childTnLst>
                                </p:cTn>
                              </p:par>
                              <p:par>
                                <p:cTn id="136" presetID="10" presetClass="exit" presetSubtype="0" fill="hold" grpId="2" nodeType="withEffect">
                                  <p:stCondLst>
                                    <p:cond delay="0"/>
                                  </p:stCondLst>
                                  <p:childTnLst>
                                    <p:animEffect transition="out" filter="fade">
                                      <p:cBhvr>
                                        <p:cTn id="137" dur="500"/>
                                        <p:tgtEl>
                                          <p:spTgt spid="157"/>
                                        </p:tgtEl>
                                      </p:cBhvr>
                                    </p:animEffect>
                                    <p:set>
                                      <p:cBhvr>
                                        <p:cTn id="138" dur="1" fill="hold">
                                          <p:stCondLst>
                                            <p:cond delay="499"/>
                                          </p:stCondLst>
                                        </p:cTn>
                                        <p:tgtEl>
                                          <p:spTgt spid="1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4" grpId="0" animBg="1"/>
      <p:bldP spid="39" grpId="0" animBg="1"/>
      <p:bldP spid="42" grpId="0" animBg="1"/>
      <p:bldP spid="48" grpId="0" animBg="1"/>
      <p:bldP spid="69" grpId="0" animBg="1"/>
      <p:bldP spid="74" grpId="0" animBg="1"/>
      <p:bldP spid="78" grpId="0" animBg="1"/>
      <p:bldP spid="130" grpId="0" animBg="1"/>
      <p:bldP spid="138" grpId="0" animBg="1"/>
      <p:bldP spid="71" grpId="0" animBg="1"/>
      <p:bldP spid="79" grpId="0" animBg="1"/>
      <p:bldP spid="96" grpId="0" animBg="1"/>
      <p:bldP spid="99" grpId="0" animBg="1"/>
      <p:bldP spid="100" grpId="0" animBg="1"/>
      <p:bldP spid="157" grpId="1" animBg="1"/>
      <p:bldP spid="157" grpId="2" animBg="1"/>
      <p:bldP spid="161" grpId="0" animBg="1"/>
      <p:bldP spid="161" grpId="1" animBg="1"/>
      <p:bldP spid="165" grpId="0" animBg="1"/>
      <p:bldP spid="165" grpId="1"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Shape 2">
            <a:extLst>
              <a:ext uri="{FF2B5EF4-FFF2-40B4-BE49-F238E27FC236}">
                <a16:creationId xmlns:a16="http://schemas.microsoft.com/office/drawing/2014/main" id="{A2E64B9C-D308-6782-58BC-55B109B47DC1}"/>
              </a:ext>
            </a:extLst>
          </p:cNvPr>
          <p:cNvSpPr txBox="1"/>
          <p:nvPr/>
        </p:nvSpPr>
        <p:spPr>
          <a:xfrm>
            <a:off x="1260475" y="234418"/>
            <a:ext cx="10920495" cy="791640"/>
          </a:xfrm>
          <a:prstGeom prst="rect">
            <a:avLst/>
          </a:prstGeom>
          <a:noFill/>
          <a:ln>
            <a:noFill/>
          </a:ln>
        </p:spPr>
        <p:txBody>
          <a:bodyPr anchor="ctr"/>
          <a:lstStyle/>
          <a:p>
            <a:pPr algn="ctr">
              <a:lnSpc>
                <a:spcPct val="100000"/>
              </a:lnSpc>
            </a:pPr>
            <a:r>
              <a:rPr lang="tr-TR" sz="3200" b="1" spc="-1" dirty="0">
                <a:solidFill>
                  <a:srgbClr val="BC1421"/>
                </a:solidFill>
                <a:uFill>
                  <a:solidFill>
                    <a:srgbClr val="FFFFFF"/>
                  </a:solidFill>
                </a:uFill>
              </a:rPr>
              <a:t>KESİNLEŞMİŞ ALACAKLAR</a:t>
            </a:r>
          </a:p>
          <a:p>
            <a:pPr algn="ctr">
              <a:lnSpc>
                <a:spcPct val="100000"/>
              </a:lnSpc>
            </a:pPr>
            <a:r>
              <a:rPr lang="tr-TR" sz="2000" b="1" spc="-1" dirty="0">
                <a:solidFill>
                  <a:srgbClr val="BC1421"/>
                </a:solidFill>
                <a:uFill>
                  <a:solidFill>
                    <a:srgbClr val="FFFFFF"/>
                  </a:solidFill>
                </a:uFill>
              </a:rPr>
              <a:t>-Tahsil Edilecek Alacaklar</a:t>
            </a:r>
            <a:r>
              <a:rPr lang="tr-TR" sz="2000" b="1" strike="noStrike" spc="-1" dirty="0">
                <a:solidFill>
                  <a:srgbClr val="BC1421"/>
                </a:solidFill>
                <a:uFill>
                  <a:solidFill>
                    <a:srgbClr val="FFFFFF"/>
                  </a:solidFill>
                </a:uFill>
                <a:latin typeface="Calibri"/>
              </a:rPr>
              <a:t>-</a:t>
            </a:r>
            <a:endParaRPr lang="tr-TR" sz="2000" b="0" strike="noStrike" spc="-1" dirty="0">
              <a:solidFill>
                <a:srgbClr val="BC1421"/>
              </a:solidFill>
              <a:uFill>
                <a:solidFill>
                  <a:srgbClr val="FFFFFF"/>
                </a:solidFill>
              </a:uFill>
              <a:latin typeface="Calibri"/>
            </a:endParaRPr>
          </a:p>
        </p:txBody>
      </p:sp>
      <p:sp>
        <p:nvSpPr>
          <p:cNvPr id="11" name="CustomShape 1">
            <a:extLst>
              <a:ext uri="{FF2B5EF4-FFF2-40B4-BE49-F238E27FC236}">
                <a16:creationId xmlns:a16="http://schemas.microsoft.com/office/drawing/2014/main" id="{74A6010A-11F2-3172-6542-98150E5008FC}"/>
              </a:ext>
            </a:extLst>
          </p:cNvPr>
          <p:cNvSpPr/>
          <p:nvPr/>
        </p:nvSpPr>
        <p:spPr>
          <a:xfrm>
            <a:off x="8705264" y="5516521"/>
            <a:ext cx="2133360" cy="456840"/>
          </a:xfrm>
          <a:prstGeom prst="rect">
            <a:avLst/>
          </a:prstGeom>
          <a:noFill/>
          <a:ln>
            <a:noFill/>
          </a:ln>
          <a:effectLst/>
        </p:spPr>
      </p:sp>
      <p:graphicFrame>
        <p:nvGraphicFramePr>
          <p:cNvPr id="12" name="Table 5">
            <a:extLst>
              <a:ext uri="{FF2B5EF4-FFF2-40B4-BE49-F238E27FC236}">
                <a16:creationId xmlns:a16="http://schemas.microsoft.com/office/drawing/2014/main" id="{21262DA5-6416-02C9-3C4D-0281FCE4EB69}"/>
              </a:ext>
            </a:extLst>
          </p:cNvPr>
          <p:cNvGraphicFramePr/>
          <p:nvPr>
            <p:extLst>
              <p:ext uri="{D42A27DB-BD31-4B8C-83A1-F6EECF244321}">
                <p14:modId xmlns:p14="http://schemas.microsoft.com/office/powerpoint/2010/main" val="1993330540"/>
              </p:ext>
            </p:extLst>
          </p:nvPr>
        </p:nvGraphicFramePr>
        <p:xfrm>
          <a:off x="2822504" y="3135121"/>
          <a:ext cx="2376000" cy="2736360"/>
        </p:xfrm>
        <a:graphic>
          <a:graphicData uri="http://schemas.openxmlformats.org/drawingml/2006/table">
            <a:tbl>
              <a:tblPr/>
              <a:tblGrid>
                <a:gridCol w="2376000">
                  <a:extLst>
                    <a:ext uri="{9D8B030D-6E8A-4147-A177-3AD203B41FA5}">
                      <a16:colId xmlns:a16="http://schemas.microsoft.com/office/drawing/2014/main" val="20000"/>
                    </a:ext>
                  </a:extLst>
                </a:gridCol>
              </a:tblGrid>
              <a:tr h="48780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tr-TR" sz="1800" b="1" strike="noStrike" spc="-1" dirty="0">
                          <a:solidFill>
                            <a:srgbClr val="0070C0"/>
                          </a:solidFill>
                          <a:uFill>
                            <a:solidFill>
                              <a:srgbClr val="FFFFFF"/>
                            </a:solidFill>
                          </a:uFill>
                          <a:latin typeface="Calibri"/>
                        </a:rPr>
                        <a:t>Vergi</a:t>
                      </a:r>
                      <a:endParaRPr lang="tr-TR" sz="1800" b="0" strike="noStrike" spc="-1" dirty="0">
                        <a:solidFill>
                          <a:srgbClr val="000000"/>
                        </a:solidFill>
                        <a:uFill>
                          <a:solidFill>
                            <a:srgbClr val="FFFFFF"/>
                          </a:solidFill>
                        </a:uFill>
                        <a:latin typeface="Arial"/>
                      </a:endParaRPr>
                    </a:p>
                  </a:txBody>
                  <a:tcPr anchor="ctr">
                    <a:lnL w="12240">
                      <a:solidFill>
                        <a:srgbClr val="FFFFFF"/>
                      </a:solidFill>
                    </a:lnL>
                    <a:lnR w="12240">
                      <a:solidFill>
                        <a:srgbClr val="FFFFFF"/>
                      </a:solidFill>
                    </a:lnR>
                    <a:lnT w="12240">
                      <a:solidFill>
                        <a:srgbClr val="FFFFFF"/>
                      </a:solidFill>
                    </a:lnT>
                    <a:lnB w="38160">
                      <a:solidFill>
                        <a:srgbClr val="FFFFFF"/>
                      </a:solid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0"/>
                  </a:ext>
                </a:extLst>
              </a:tr>
              <a:tr h="53352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tr-TR" sz="1800" b="1" strike="noStrike" spc="-1" dirty="0">
                          <a:solidFill>
                            <a:srgbClr val="0070C0"/>
                          </a:solidFill>
                          <a:uFill>
                            <a:solidFill>
                              <a:srgbClr val="FFFFFF"/>
                            </a:solidFill>
                          </a:uFill>
                          <a:latin typeface="Calibri"/>
                        </a:rPr>
                        <a:t>Gecikme Faizi</a:t>
                      </a:r>
                      <a:endParaRPr lang="tr-TR" sz="1800" b="0" strike="noStrike" spc="-1" dirty="0">
                        <a:solidFill>
                          <a:srgbClr val="000000"/>
                        </a:solidFill>
                        <a:uFill>
                          <a:solidFill>
                            <a:srgbClr val="FFFFFF"/>
                          </a:solidFill>
                        </a:uFill>
                        <a:latin typeface="Arial"/>
                      </a:endParaRPr>
                    </a:p>
                  </a:txBody>
                  <a:tcPr anchor="ct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lnTlToBr w="12700" cmpd="sng">
                      <a:noFill/>
                      <a:prstDash val="solid"/>
                    </a:lnTlToBr>
                    <a:lnBlToTr w="12700" cmpd="sng">
                      <a:noFill/>
                      <a:prstDash val="solid"/>
                    </a:lnBlToTr>
                    <a:solidFill>
                      <a:srgbClr val="D0D8E7"/>
                    </a:solidFill>
                  </a:tcPr>
                </a:tc>
                <a:extLst>
                  <a:ext uri="{0D108BD9-81ED-4DB2-BD59-A6C34878D82A}">
                    <a16:rowId xmlns:a16="http://schemas.microsoft.com/office/drawing/2014/main" val="10001"/>
                  </a:ext>
                </a:extLst>
              </a:tr>
              <a:tr h="47268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tr-TR" sz="1800" b="1" strike="noStrike" spc="-1" dirty="0">
                          <a:solidFill>
                            <a:srgbClr val="0070C0"/>
                          </a:solidFill>
                          <a:uFill>
                            <a:solidFill>
                              <a:srgbClr val="FFFFFF"/>
                            </a:solidFill>
                          </a:uFill>
                          <a:latin typeface="Calibri"/>
                        </a:rPr>
                        <a:t>Gecikme Zammı</a:t>
                      </a:r>
                      <a:endParaRPr lang="tr-TR" sz="1800" b="0" strike="noStrike" spc="-1" dirty="0">
                        <a:solidFill>
                          <a:srgbClr val="000000"/>
                        </a:solidFill>
                        <a:uFill>
                          <a:solidFill>
                            <a:srgbClr val="FFFFFF"/>
                          </a:solidFill>
                        </a:uFill>
                        <a:latin typeface="Arial"/>
                      </a:endParaRPr>
                    </a:p>
                  </a:txBody>
                  <a:tcPr anchor="ctr">
                    <a:lnL w="12240">
                      <a:solidFill>
                        <a:srgbClr val="FFFFFF"/>
                      </a:solidFill>
                    </a:lnL>
                    <a:lnR w="12240">
                      <a:solidFill>
                        <a:srgbClr val="FFFFFF"/>
                      </a:solidFill>
                    </a:lnR>
                    <a:lnT w="12240">
                      <a:solidFill>
                        <a:srgbClr val="FFFFFF"/>
                      </a:solidFill>
                    </a:lnT>
                    <a:lnB w="12240">
                      <a:solidFill>
                        <a:srgbClr val="FFFFFF"/>
                      </a:solidFill>
                    </a:lnB>
                    <a:lnTlToBr w="12700" cmpd="sng">
                      <a:noFill/>
                      <a:prstDash val="solid"/>
                    </a:lnTlToBr>
                    <a:lnBlToTr w="12700" cmpd="sng">
                      <a:noFill/>
                      <a:prstDash val="solid"/>
                    </a:lnBlToTr>
                    <a:solidFill>
                      <a:srgbClr val="E9ECF3"/>
                    </a:solidFill>
                  </a:tcPr>
                </a:tc>
                <a:extLst>
                  <a:ext uri="{0D108BD9-81ED-4DB2-BD59-A6C34878D82A}">
                    <a16:rowId xmlns:a16="http://schemas.microsoft.com/office/drawing/2014/main" val="10002"/>
                  </a:ext>
                </a:extLst>
              </a:tr>
              <a:tr h="52596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tr-TR" sz="1800" b="1" strike="noStrike" spc="-1" dirty="0">
                          <a:solidFill>
                            <a:srgbClr val="0070C0"/>
                          </a:solidFill>
                          <a:uFill>
                            <a:solidFill>
                              <a:srgbClr val="FFFFFF"/>
                            </a:solidFill>
                          </a:uFill>
                          <a:latin typeface="Calibri"/>
                        </a:rPr>
                        <a:t>Vergi </a:t>
                      </a:r>
                      <a:r>
                        <a:rPr lang="tr-TR" sz="1800" b="1" strike="noStrike" spc="-1" dirty="0" err="1">
                          <a:solidFill>
                            <a:srgbClr val="0070C0"/>
                          </a:solidFill>
                          <a:uFill>
                            <a:solidFill>
                              <a:srgbClr val="FFFFFF"/>
                            </a:solidFill>
                          </a:uFill>
                          <a:latin typeface="Calibri"/>
                        </a:rPr>
                        <a:t>Ziyaı</a:t>
                      </a:r>
                      <a:r>
                        <a:rPr lang="tr-TR" sz="1800" b="1" strike="noStrike" spc="-1" dirty="0">
                          <a:solidFill>
                            <a:srgbClr val="0070C0"/>
                          </a:solidFill>
                          <a:uFill>
                            <a:solidFill>
                              <a:srgbClr val="FFFFFF"/>
                            </a:solidFill>
                          </a:uFill>
                          <a:latin typeface="Calibri"/>
                        </a:rPr>
                        <a:t> Cezası</a:t>
                      </a:r>
                      <a:endParaRPr lang="tr-TR" sz="1800" b="0" strike="noStrike" spc="-1" dirty="0">
                        <a:solidFill>
                          <a:srgbClr val="000000"/>
                        </a:solidFill>
                        <a:uFill>
                          <a:solidFill>
                            <a:srgbClr val="FFFFFF"/>
                          </a:solidFill>
                        </a:uFill>
                        <a:latin typeface="Arial"/>
                      </a:endParaRPr>
                    </a:p>
                  </a:txBody>
                  <a:tcPr anchor="ctr">
                    <a:lnL w="12240">
                      <a:solidFill>
                        <a:srgbClr val="FFFFFF"/>
                      </a:solidFill>
                    </a:lnL>
                    <a:lnR w="12240">
                      <a:solidFill>
                        <a:srgbClr val="FFFFFF"/>
                      </a:solidFill>
                    </a:lnR>
                    <a:lnT w="12240">
                      <a:solidFill>
                        <a:srgbClr val="FFFFFF"/>
                      </a:solidFill>
                    </a:lnT>
                    <a:lnB w="12240">
                      <a:solidFill>
                        <a:srgbClr val="FFFFFF"/>
                      </a:solidFill>
                    </a:lnB>
                    <a:lnTlToBr w="12700" cmpd="sng">
                      <a:noFill/>
                      <a:prstDash val="solid"/>
                    </a:lnTlToBr>
                    <a:lnBlToTr w="12700" cmpd="sng">
                      <a:noFill/>
                      <a:prstDash val="solid"/>
                    </a:lnBlToTr>
                    <a:solidFill>
                      <a:srgbClr val="D0D8E7"/>
                    </a:solidFill>
                  </a:tcPr>
                </a:tc>
                <a:extLst>
                  <a:ext uri="{0D108BD9-81ED-4DB2-BD59-A6C34878D82A}">
                    <a16:rowId xmlns:a16="http://schemas.microsoft.com/office/drawing/2014/main" val="10003"/>
                  </a:ext>
                </a:extLst>
              </a:tr>
              <a:tr h="71640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tr-TR" sz="1800" b="1" strike="noStrike" spc="-1" dirty="0">
                          <a:solidFill>
                            <a:srgbClr val="0070C0"/>
                          </a:solidFill>
                          <a:uFill>
                            <a:solidFill>
                              <a:srgbClr val="FFFFFF"/>
                            </a:solidFill>
                          </a:uFill>
                          <a:latin typeface="Calibri"/>
                        </a:rPr>
                        <a:t>V.Z.C.’</a:t>
                      </a:r>
                      <a:r>
                        <a:rPr lang="tr-TR" sz="1800" b="1" strike="noStrike" spc="-1" dirty="0" err="1">
                          <a:solidFill>
                            <a:srgbClr val="0070C0"/>
                          </a:solidFill>
                          <a:uFill>
                            <a:solidFill>
                              <a:srgbClr val="FFFFFF"/>
                            </a:solidFill>
                          </a:uFill>
                          <a:latin typeface="Calibri"/>
                        </a:rPr>
                        <a:t>na</a:t>
                      </a:r>
                      <a:r>
                        <a:rPr lang="tr-TR" sz="1800" b="1" strike="noStrike" spc="-1" dirty="0">
                          <a:solidFill>
                            <a:srgbClr val="0070C0"/>
                          </a:solidFill>
                          <a:uFill>
                            <a:solidFill>
                              <a:srgbClr val="FFFFFF"/>
                            </a:solidFill>
                          </a:uFill>
                          <a:latin typeface="Calibri"/>
                        </a:rPr>
                        <a:t> Ait Gecikme Zammı</a:t>
                      </a:r>
                      <a:endParaRPr lang="tr-TR" sz="1800" b="0" strike="noStrike" spc="-1" dirty="0">
                        <a:solidFill>
                          <a:srgbClr val="000000"/>
                        </a:solidFill>
                        <a:uFill>
                          <a:solidFill>
                            <a:srgbClr val="FFFFFF"/>
                          </a:solidFill>
                        </a:uFill>
                        <a:latin typeface="Arial"/>
                      </a:endParaRPr>
                    </a:p>
                  </a:txBody>
                  <a:tcPr anchor="ctr">
                    <a:lnL w="12240">
                      <a:solidFill>
                        <a:srgbClr val="FFFFFF"/>
                      </a:solidFill>
                    </a:lnL>
                    <a:lnR w="12240">
                      <a:solidFill>
                        <a:srgbClr val="FFFFFF"/>
                      </a:solidFill>
                    </a:lnR>
                    <a:lnT w="12240">
                      <a:solidFill>
                        <a:srgbClr val="FFFFFF"/>
                      </a:solidFill>
                    </a:lnT>
                    <a:lnB w="12240">
                      <a:solidFill>
                        <a:srgbClr val="FFFFFF"/>
                      </a:solidFill>
                    </a:lnB>
                    <a:lnTlToBr w="12700" cmpd="sng">
                      <a:noFill/>
                      <a:prstDash val="solid"/>
                    </a:lnTlToBr>
                    <a:lnBlToTr w="12700" cmpd="sng">
                      <a:noFill/>
                      <a:prstDash val="solid"/>
                    </a:lnBlToTr>
                    <a:solidFill>
                      <a:srgbClr val="E9ECF3"/>
                    </a:solidFill>
                  </a:tcPr>
                </a:tc>
                <a:extLst>
                  <a:ext uri="{0D108BD9-81ED-4DB2-BD59-A6C34878D82A}">
                    <a16:rowId xmlns:a16="http://schemas.microsoft.com/office/drawing/2014/main" val="10004"/>
                  </a:ext>
                </a:extLst>
              </a:tr>
            </a:tbl>
          </a:graphicData>
        </a:graphic>
      </p:graphicFrame>
      <p:graphicFrame>
        <p:nvGraphicFramePr>
          <p:cNvPr id="13" name="Table 6">
            <a:extLst>
              <a:ext uri="{FF2B5EF4-FFF2-40B4-BE49-F238E27FC236}">
                <a16:creationId xmlns:a16="http://schemas.microsoft.com/office/drawing/2014/main" id="{971493A3-A6F9-E129-838E-6F41A26DA482}"/>
              </a:ext>
            </a:extLst>
          </p:cNvPr>
          <p:cNvGraphicFramePr/>
          <p:nvPr>
            <p:extLst>
              <p:ext uri="{D42A27DB-BD31-4B8C-83A1-F6EECF244321}">
                <p14:modId xmlns:p14="http://schemas.microsoft.com/office/powerpoint/2010/main" val="906821444"/>
              </p:ext>
            </p:extLst>
          </p:nvPr>
        </p:nvGraphicFramePr>
        <p:xfrm>
          <a:off x="5470304" y="3145561"/>
          <a:ext cx="2592000" cy="2797560"/>
        </p:xfrm>
        <a:graphic>
          <a:graphicData uri="http://schemas.openxmlformats.org/drawingml/2006/table">
            <a:tbl>
              <a:tblPr/>
              <a:tblGrid>
                <a:gridCol w="2592000">
                  <a:extLst>
                    <a:ext uri="{9D8B030D-6E8A-4147-A177-3AD203B41FA5}">
                      <a16:colId xmlns:a16="http://schemas.microsoft.com/office/drawing/2014/main" val="20000"/>
                    </a:ext>
                  </a:extLst>
                </a:gridCol>
              </a:tblGrid>
              <a:tr h="48780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tr-TR" sz="1800" b="1" strike="noStrike" spc="-1" dirty="0">
                          <a:solidFill>
                            <a:srgbClr val="000000"/>
                          </a:solidFill>
                          <a:uFill>
                            <a:solidFill>
                              <a:srgbClr val="FFFFFF"/>
                            </a:solidFill>
                          </a:uFill>
                          <a:latin typeface="Calibri"/>
                        </a:rPr>
                        <a:t>Vergi</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lnTlToBr w="12700" cmpd="sng">
                      <a:noFill/>
                      <a:prstDash val="solid"/>
                    </a:lnTlToBr>
                    <a:lnBlToTr w="12700" cmpd="sng">
                      <a:noFill/>
                      <a:prstDash val="solid"/>
                    </a:lnBlToTr>
                    <a:solidFill>
                      <a:srgbClr val="D7E4BD"/>
                    </a:solidFill>
                  </a:tcPr>
                </a:tc>
                <a:extLst>
                  <a:ext uri="{0D108BD9-81ED-4DB2-BD59-A6C34878D82A}">
                    <a16:rowId xmlns:a16="http://schemas.microsoft.com/office/drawing/2014/main" val="10000"/>
                  </a:ext>
                </a:extLst>
              </a:tr>
              <a:tr h="51840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tr-TR" sz="1800" b="1" strike="noStrike" spc="-1" dirty="0">
                          <a:solidFill>
                            <a:srgbClr val="000000"/>
                          </a:solidFill>
                          <a:uFill>
                            <a:solidFill>
                              <a:srgbClr val="FFFFFF"/>
                            </a:solidFill>
                          </a:uFill>
                          <a:latin typeface="Calibri"/>
                        </a:rPr>
                        <a:t>Yİ-ÜFE</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lnTlToBr w="12700" cmpd="sng">
                      <a:noFill/>
                      <a:prstDash val="solid"/>
                    </a:lnTlToBr>
                    <a:lnBlToTr w="12700" cmpd="sng">
                      <a:noFill/>
                      <a:prstDash val="solid"/>
                    </a:lnBlToTr>
                    <a:solidFill>
                      <a:srgbClr val="EBF1DE"/>
                    </a:solidFill>
                  </a:tcPr>
                </a:tc>
                <a:extLst>
                  <a:ext uri="{0D108BD9-81ED-4DB2-BD59-A6C34878D82A}">
                    <a16:rowId xmlns:a16="http://schemas.microsoft.com/office/drawing/2014/main" val="10001"/>
                  </a:ext>
                </a:extLst>
              </a:tr>
              <a:tr h="52596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tr-TR" sz="1800" b="1" strike="noStrike" spc="-1" dirty="0">
                          <a:solidFill>
                            <a:srgbClr val="000000"/>
                          </a:solidFill>
                          <a:uFill>
                            <a:solidFill>
                              <a:srgbClr val="FFFFFF"/>
                            </a:solidFill>
                          </a:uFill>
                          <a:latin typeface="Calibri"/>
                        </a:rPr>
                        <a:t>Yİ-ÜFE</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lnTlToBr w="12700" cmpd="sng">
                      <a:noFill/>
                      <a:prstDash val="solid"/>
                    </a:lnTlToBr>
                    <a:lnBlToTr w="12700" cmpd="sng">
                      <a:noFill/>
                      <a:prstDash val="solid"/>
                    </a:lnBlToTr>
                    <a:solidFill>
                      <a:srgbClr val="D7E4BD"/>
                    </a:solidFill>
                  </a:tcPr>
                </a:tc>
                <a:extLst>
                  <a:ext uri="{0D108BD9-81ED-4DB2-BD59-A6C34878D82A}">
                    <a16:rowId xmlns:a16="http://schemas.microsoft.com/office/drawing/2014/main" val="10002"/>
                  </a:ext>
                </a:extLst>
              </a:tr>
              <a:tr h="50328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tr-TR" sz="1800" b="0" strike="noStrike" spc="-1" dirty="0">
                          <a:solidFill>
                            <a:srgbClr val="000000"/>
                          </a:solidFill>
                          <a:uFill>
                            <a:solidFill>
                              <a:srgbClr val="FFFFFF"/>
                            </a:solidFill>
                          </a:uFill>
                          <a:latin typeface="Calibri"/>
                        </a:rPr>
                        <a:t>------</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lnTlToBr w="12700" cmpd="sng">
                      <a:noFill/>
                      <a:prstDash val="solid"/>
                    </a:lnTlToBr>
                    <a:lnBlToTr w="12700" cmpd="sng">
                      <a:noFill/>
                      <a:prstDash val="solid"/>
                    </a:lnBlToTr>
                    <a:solidFill>
                      <a:srgbClr val="EBF1DE"/>
                    </a:solidFill>
                  </a:tcPr>
                </a:tc>
                <a:extLst>
                  <a:ext uri="{0D108BD9-81ED-4DB2-BD59-A6C34878D82A}">
                    <a16:rowId xmlns:a16="http://schemas.microsoft.com/office/drawing/2014/main" val="10003"/>
                  </a:ext>
                </a:extLst>
              </a:tr>
              <a:tr h="76212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tr-TR" sz="1800" b="0" strike="noStrike" spc="-1" dirty="0">
                          <a:solidFill>
                            <a:srgbClr val="000000"/>
                          </a:solidFill>
                          <a:uFill>
                            <a:solidFill>
                              <a:srgbClr val="FFFFFF"/>
                            </a:solidFill>
                          </a:uFill>
                          <a:latin typeface="Calibri"/>
                        </a:rPr>
                        <a:t>------</a:t>
                      </a:r>
                      <a:endParaRPr lang="tr-TR" sz="1800" b="0" strike="noStrike" spc="-1" dirty="0">
                        <a:solidFill>
                          <a:srgbClr val="000000"/>
                        </a:solidFill>
                        <a:uFill>
                          <a:solidFill>
                            <a:srgbClr val="FFFFFF"/>
                          </a:solidFill>
                        </a:uFill>
                        <a:latin typeface="Arial"/>
                      </a:endParaRPr>
                    </a:p>
                    <a:p>
                      <a:pPr algn="ctr">
                        <a:lnSpc>
                          <a:spcPct val="100000"/>
                        </a:lnSpc>
                      </a:pP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lnTlToBr w="12700" cmpd="sng">
                      <a:noFill/>
                      <a:prstDash val="solid"/>
                    </a:lnTlToBr>
                    <a:lnBlToTr w="12700" cmpd="sng">
                      <a:noFill/>
                      <a:prstDash val="solid"/>
                    </a:lnBlToTr>
                    <a:solidFill>
                      <a:srgbClr val="D7E4BD"/>
                    </a:solidFill>
                  </a:tcPr>
                </a:tc>
                <a:extLst>
                  <a:ext uri="{0D108BD9-81ED-4DB2-BD59-A6C34878D82A}">
                    <a16:rowId xmlns:a16="http://schemas.microsoft.com/office/drawing/2014/main" val="10004"/>
                  </a:ext>
                </a:extLst>
              </a:tr>
            </a:tbl>
          </a:graphicData>
        </a:graphic>
      </p:graphicFrame>
      <p:graphicFrame>
        <p:nvGraphicFramePr>
          <p:cNvPr id="14" name="Table 7">
            <a:extLst>
              <a:ext uri="{FF2B5EF4-FFF2-40B4-BE49-F238E27FC236}">
                <a16:creationId xmlns:a16="http://schemas.microsoft.com/office/drawing/2014/main" id="{69A9E8DE-BBCD-F3F6-14B2-E044874F77C0}"/>
              </a:ext>
            </a:extLst>
          </p:cNvPr>
          <p:cNvGraphicFramePr/>
          <p:nvPr>
            <p:extLst>
              <p:ext uri="{D42A27DB-BD31-4B8C-83A1-F6EECF244321}">
                <p14:modId xmlns:p14="http://schemas.microsoft.com/office/powerpoint/2010/main" val="1948323460"/>
              </p:ext>
            </p:extLst>
          </p:nvPr>
        </p:nvGraphicFramePr>
        <p:xfrm>
          <a:off x="8510864" y="3145561"/>
          <a:ext cx="2327760" cy="2827800"/>
        </p:xfrm>
        <a:graphic>
          <a:graphicData uri="http://schemas.openxmlformats.org/drawingml/2006/table">
            <a:tbl>
              <a:tblPr/>
              <a:tblGrid>
                <a:gridCol w="2327760">
                  <a:extLst>
                    <a:ext uri="{9D8B030D-6E8A-4147-A177-3AD203B41FA5}">
                      <a16:colId xmlns:a16="http://schemas.microsoft.com/office/drawing/2014/main" val="20000"/>
                    </a:ext>
                  </a:extLst>
                </a:gridCol>
              </a:tblGrid>
              <a:tr h="47268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marL="177840" algn="ctr">
                        <a:lnSpc>
                          <a:spcPct val="100000"/>
                        </a:lnSpc>
                      </a:pPr>
                      <a:r>
                        <a:rPr lang="tr-TR" sz="1800" b="1" strike="noStrike" spc="-1" dirty="0">
                          <a:solidFill>
                            <a:srgbClr val="000000"/>
                          </a:solidFill>
                          <a:uFill>
                            <a:solidFill>
                              <a:srgbClr val="FFFFFF"/>
                            </a:solidFill>
                          </a:uFill>
                          <a:latin typeface="Calibri"/>
                        </a:rPr>
                        <a:t>--------</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lnTlToBr w="12700" cmpd="sng">
                      <a:noFill/>
                      <a:prstDash val="solid"/>
                    </a:lnTlToBr>
                    <a:lnBlToTr w="12700" cmpd="sng">
                      <a:noFill/>
                      <a:prstDash val="solid"/>
                    </a:lnBlToTr>
                    <a:solidFill>
                      <a:srgbClr val="E6B9B8"/>
                    </a:solidFill>
                  </a:tcPr>
                </a:tc>
                <a:extLst>
                  <a:ext uri="{0D108BD9-81ED-4DB2-BD59-A6C34878D82A}">
                    <a16:rowId xmlns:a16="http://schemas.microsoft.com/office/drawing/2014/main" val="10000"/>
                  </a:ext>
                </a:extLst>
              </a:tr>
              <a:tr h="53352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tr-TR" sz="1800" b="1" strike="noStrike" spc="-1" dirty="0">
                          <a:solidFill>
                            <a:srgbClr val="000000"/>
                          </a:solidFill>
                          <a:uFill>
                            <a:solidFill>
                              <a:srgbClr val="FFFFFF"/>
                            </a:solidFill>
                          </a:uFill>
                          <a:latin typeface="Calibri"/>
                        </a:rPr>
                        <a:t>Gecikme Faizi</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lnTlToBr w="12700" cmpd="sng">
                      <a:noFill/>
                      <a:prstDash val="solid"/>
                    </a:lnTlToBr>
                    <a:lnBlToTr w="12700" cmpd="sng">
                      <a:noFill/>
                      <a:prstDash val="solid"/>
                    </a:lnBlToTr>
                    <a:solidFill>
                      <a:srgbClr val="F2DCDB"/>
                    </a:solidFill>
                  </a:tcPr>
                </a:tc>
                <a:extLst>
                  <a:ext uri="{0D108BD9-81ED-4DB2-BD59-A6C34878D82A}">
                    <a16:rowId xmlns:a16="http://schemas.microsoft.com/office/drawing/2014/main" val="10001"/>
                  </a:ext>
                </a:extLst>
              </a:tr>
              <a:tr h="53352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tr-TR" sz="1800" b="1" strike="noStrike" spc="-1" dirty="0">
                          <a:solidFill>
                            <a:srgbClr val="000000"/>
                          </a:solidFill>
                          <a:uFill>
                            <a:solidFill>
                              <a:srgbClr val="FFFFFF"/>
                            </a:solidFill>
                          </a:uFill>
                          <a:latin typeface="Calibri"/>
                        </a:rPr>
                        <a:t>Gecikme Zammı</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lnTlToBr w="12700" cmpd="sng">
                      <a:noFill/>
                      <a:prstDash val="solid"/>
                    </a:lnTlToBr>
                    <a:lnBlToTr w="12700" cmpd="sng">
                      <a:noFill/>
                      <a:prstDash val="solid"/>
                    </a:lnBlToTr>
                    <a:solidFill>
                      <a:srgbClr val="E6B9B8"/>
                    </a:solidFill>
                  </a:tcPr>
                </a:tc>
                <a:extLst>
                  <a:ext uri="{0D108BD9-81ED-4DB2-BD59-A6C34878D82A}">
                    <a16:rowId xmlns:a16="http://schemas.microsoft.com/office/drawing/2014/main" val="10002"/>
                  </a:ext>
                </a:extLst>
              </a:tr>
              <a:tr h="48780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tr-TR" sz="1800" b="1" strike="noStrike" spc="-1" dirty="0">
                          <a:solidFill>
                            <a:srgbClr val="000000"/>
                          </a:solidFill>
                          <a:uFill>
                            <a:solidFill>
                              <a:srgbClr val="FFFFFF"/>
                            </a:solidFill>
                          </a:uFill>
                          <a:latin typeface="Calibri"/>
                        </a:rPr>
                        <a:t>Vergi </a:t>
                      </a:r>
                      <a:r>
                        <a:rPr lang="tr-TR" sz="1800" b="1" strike="noStrike" spc="-1" dirty="0" err="1">
                          <a:solidFill>
                            <a:srgbClr val="000000"/>
                          </a:solidFill>
                          <a:uFill>
                            <a:solidFill>
                              <a:srgbClr val="FFFFFF"/>
                            </a:solidFill>
                          </a:uFill>
                          <a:latin typeface="Calibri"/>
                        </a:rPr>
                        <a:t>Ziyaı</a:t>
                      </a:r>
                      <a:r>
                        <a:rPr lang="tr-TR" sz="1800" b="1" strike="noStrike" spc="-1" dirty="0">
                          <a:solidFill>
                            <a:srgbClr val="000000"/>
                          </a:solidFill>
                          <a:uFill>
                            <a:solidFill>
                              <a:srgbClr val="FFFFFF"/>
                            </a:solidFill>
                          </a:uFill>
                          <a:latin typeface="Calibri"/>
                        </a:rPr>
                        <a:t> Cezası</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lnTlToBr w="12700" cmpd="sng">
                      <a:noFill/>
                      <a:prstDash val="solid"/>
                    </a:lnTlToBr>
                    <a:lnBlToTr w="12700" cmpd="sng">
                      <a:noFill/>
                      <a:prstDash val="solid"/>
                    </a:lnBlToTr>
                    <a:solidFill>
                      <a:srgbClr val="F2DCDB"/>
                    </a:solidFill>
                  </a:tcPr>
                </a:tc>
                <a:extLst>
                  <a:ext uri="{0D108BD9-81ED-4DB2-BD59-A6C34878D82A}">
                    <a16:rowId xmlns:a16="http://schemas.microsoft.com/office/drawing/2014/main" val="10003"/>
                  </a:ext>
                </a:extLst>
              </a:tr>
              <a:tr h="80028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tr-TR" sz="1800" b="1" strike="noStrike" spc="-1" dirty="0">
                          <a:solidFill>
                            <a:srgbClr val="000000"/>
                          </a:solidFill>
                          <a:uFill>
                            <a:solidFill>
                              <a:srgbClr val="FFFFFF"/>
                            </a:solidFill>
                          </a:uFill>
                          <a:latin typeface="Calibri"/>
                        </a:rPr>
                        <a:t>V.Z.C.’</a:t>
                      </a:r>
                      <a:r>
                        <a:rPr lang="tr-TR" sz="1800" b="1" strike="noStrike" spc="-1" dirty="0" err="1">
                          <a:solidFill>
                            <a:srgbClr val="000000"/>
                          </a:solidFill>
                          <a:uFill>
                            <a:solidFill>
                              <a:srgbClr val="FFFFFF"/>
                            </a:solidFill>
                          </a:uFill>
                          <a:latin typeface="Calibri"/>
                        </a:rPr>
                        <a:t>na</a:t>
                      </a:r>
                      <a:r>
                        <a:rPr lang="tr-TR" sz="1800" b="1" strike="noStrike" spc="-1" dirty="0">
                          <a:solidFill>
                            <a:srgbClr val="000000"/>
                          </a:solidFill>
                          <a:uFill>
                            <a:solidFill>
                              <a:srgbClr val="FFFFFF"/>
                            </a:solidFill>
                          </a:uFill>
                          <a:latin typeface="Calibri"/>
                        </a:rPr>
                        <a:t> Ait Gecikme Zammı</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lnTlToBr w="12700" cmpd="sng">
                      <a:noFill/>
                      <a:prstDash val="solid"/>
                    </a:lnTlToBr>
                    <a:lnBlToTr w="12700" cmpd="sng">
                      <a:noFill/>
                      <a:prstDash val="solid"/>
                    </a:lnBlToTr>
                    <a:solidFill>
                      <a:srgbClr val="E6B9B8"/>
                    </a:solidFill>
                  </a:tcPr>
                </a:tc>
                <a:extLst>
                  <a:ext uri="{0D108BD9-81ED-4DB2-BD59-A6C34878D82A}">
                    <a16:rowId xmlns:a16="http://schemas.microsoft.com/office/drawing/2014/main" val="10004"/>
                  </a:ext>
                </a:extLst>
              </a:tr>
            </a:tbl>
          </a:graphicData>
        </a:graphic>
      </p:graphicFrame>
      <p:graphicFrame>
        <p:nvGraphicFramePr>
          <p:cNvPr id="15" name="Table 8">
            <a:extLst>
              <a:ext uri="{FF2B5EF4-FFF2-40B4-BE49-F238E27FC236}">
                <a16:creationId xmlns:a16="http://schemas.microsoft.com/office/drawing/2014/main" id="{2DF8D326-53A3-4654-7A0D-5F84314A8BC9}"/>
              </a:ext>
            </a:extLst>
          </p:cNvPr>
          <p:cNvGraphicFramePr/>
          <p:nvPr>
            <p:extLst>
              <p:ext uri="{D42A27DB-BD31-4B8C-83A1-F6EECF244321}">
                <p14:modId xmlns:p14="http://schemas.microsoft.com/office/powerpoint/2010/main" val="917360475"/>
              </p:ext>
            </p:extLst>
          </p:nvPr>
        </p:nvGraphicFramePr>
        <p:xfrm>
          <a:off x="2822504" y="2129281"/>
          <a:ext cx="2376000" cy="640080"/>
        </p:xfrm>
        <a:graphic>
          <a:graphicData uri="http://schemas.openxmlformats.org/drawingml/2006/table">
            <a:tbl>
              <a:tblPr/>
              <a:tblGrid>
                <a:gridCol w="2376000">
                  <a:extLst>
                    <a:ext uri="{9D8B030D-6E8A-4147-A177-3AD203B41FA5}">
                      <a16:colId xmlns:a16="http://schemas.microsoft.com/office/drawing/2014/main" val="20000"/>
                    </a:ext>
                  </a:extLst>
                </a:gridCol>
              </a:tblGrid>
              <a:tr h="37080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tr-TR" sz="1800" b="1" strike="noStrike" spc="-1" dirty="0">
                          <a:solidFill>
                            <a:srgbClr val="FFFFFF"/>
                          </a:solidFill>
                          <a:uFill>
                            <a:solidFill>
                              <a:srgbClr val="FFFFFF"/>
                            </a:solidFill>
                          </a:uFill>
                          <a:latin typeface="Calibri"/>
                        </a:rPr>
                        <a:t>Mevcut Alacaklar</a:t>
                      </a:r>
                      <a:endParaRPr lang="tr-TR" sz="1800" b="0" strike="noStrike" spc="-1" dirty="0">
                        <a:solidFill>
                          <a:srgbClr val="000000"/>
                        </a:solidFill>
                        <a:uFill>
                          <a:solidFill>
                            <a:srgbClr val="FFFFFF"/>
                          </a:solidFill>
                        </a:uFill>
                        <a:latin typeface="Arial"/>
                      </a:endParaRPr>
                    </a:p>
                    <a:p>
                      <a:pPr>
                        <a:lnSpc>
                          <a:spcPct val="100000"/>
                        </a:lnSpc>
                      </a:pP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bl>
          </a:graphicData>
        </a:graphic>
      </p:graphicFrame>
      <p:graphicFrame>
        <p:nvGraphicFramePr>
          <p:cNvPr id="16" name="Table 9">
            <a:extLst>
              <a:ext uri="{FF2B5EF4-FFF2-40B4-BE49-F238E27FC236}">
                <a16:creationId xmlns:a16="http://schemas.microsoft.com/office/drawing/2014/main" id="{DC8CD4C8-09CD-6C3F-81FA-853FD7E6B53C}"/>
              </a:ext>
            </a:extLst>
          </p:cNvPr>
          <p:cNvGraphicFramePr/>
          <p:nvPr>
            <p:extLst>
              <p:ext uri="{D42A27DB-BD31-4B8C-83A1-F6EECF244321}">
                <p14:modId xmlns:p14="http://schemas.microsoft.com/office/powerpoint/2010/main" val="3603754050"/>
              </p:ext>
            </p:extLst>
          </p:nvPr>
        </p:nvGraphicFramePr>
        <p:xfrm>
          <a:off x="5470304" y="2129281"/>
          <a:ext cx="2608200" cy="640080"/>
        </p:xfrm>
        <a:graphic>
          <a:graphicData uri="http://schemas.openxmlformats.org/drawingml/2006/table">
            <a:tbl>
              <a:tblPr/>
              <a:tblGrid>
                <a:gridCol w="2608200">
                  <a:extLst>
                    <a:ext uri="{9D8B030D-6E8A-4147-A177-3AD203B41FA5}">
                      <a16:colId xmlns:a16="http://schemas.microsoft.com/office/drawing/2014/main" val="20000"/>
                    </a:ext>
                  </a:extLst>
                </a:gridCol>
              </a:tblGrid>
              <a:tr h="37080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tr-TR" sz="1800" b="1" strike="noStrike" spc="-1" dirty="0">
                          <a:solidFill>
                            <a:srgbClr val="FFFFFF"/>
                          </a:solidFill>
                          <a:uFill>
                            <a:solidFill>
                              <a:srgbClr val="FFFFFF"/>
                            </a:solidFill>
                          </a:uFill>
                          <a:latin typeface="Calibri"/>
                        </a:rPr>
                        <a:t>Tahsil Edilecek Alacaklar</a:t>
                      </a:r>
                      <a:endParaRPr lang="tr-TR" sz="1800" b="0" strike="noStrike" spc="-1" dirty="0">
                        <a:solidFill>
                          <a:srgbClr val="000000"/>
                        </a:solidFill>
                        <a:uFill>
                          <a:solidFill>
                            <a:srgbClr val="FFFFFF"/>
                          </a:solidFill>
                        </a:uFill>
                        <a:latin typeface="Arial"/>
                      </a:endParaRPr>
                    </a:p>
                    <a:p>
                      <a:pPr>
                        <a:lnSpc>
                          <a:spcPct val="100000"/>
                        </a:lnSpc>
                      </a:pP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0"/>
                  </a:ext>
                </a:extLst>
              </a:tr>
            </a:tbl>
          </a:graphicData>
        </a:graphic>
      </p:graphicFrame>
      <p:graphicFrame>
        <p:nvGraphicFramePr>
          <p:cNvPr id="17" name="Table 10">
            <a:extLst>
              <a:ext uri="{FF2B5EF4-FFF2-40B4-BE49-F238E27FC236}">
                <a16:creationId xmlns:a16="http://schemas.microsoft.com/office/drawing/2014/main" id="{0D5CC74B-7172-A8F7-726F-E37BB3AF8C82}"/>
              </a:ext>
            </a:extLst>
          </p:cNvPr>
          <p:cNvGraphicFramePr/>
          <p:nvPr>
            <p:extLst>
              <p:ext uri="{D42A27DB-BD31-4B8C-83A1-F6EECF244321}">
                <p14:modId xmlns:p14="http://schemas.microsoft.com/office/powerpoint/2010/main" val="3687454092"/>
              </p:ext>
            </p:extLst>
          </p:nvPr>
        </p:nvGraphicFramePr>
        <p:xfrm>
          <a:off x="8510864" y="2129281"/>
          <a:ext cx="2304000" cy="640080"/>
        </p:xfrm>
        <a:graphic>
          <a:graphicData uri="http://schemas.openxmlformats.org/drawingml/2006/table">
            <a:tbl>
              <a:tblPr/>
              <a:tblGrid>
                <a:gridCol w="2304000">
                  <a:extLst>
                    <a:ext uri="{9D8B030D-6E8A-4147-A177-3AD203B41FA5}">
                      <a16:colId xmlns:a16="http://schemas.microsoft.com/office/drawing/2014/main" val="20000"/>
                    </a:ext>
                  </a:extLst>
                </a:gridCol>
              </a:tblGrid>
              <a:tr h="37080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tr-TR" sz="1800" b="1" strike="noStrike" spc="-1" dirty="0">
                          <a:solidFill>
                            <a:srgbClr val="FFFFFF"/>
                          </a:solidFill>
                          <a:uFill>
                            <a:solidFill>
                              <a:srgbClr val="FFFFFF"/>
                            </a:solidFill>
                          </a:uFill>
                          <a:latin typeface="Calibri"/>
                        </a:rPr>
                        <a:t>Vazgeçilecek Alacaklar</a:t>
                      </a:r>
                      <a:endParaRPr lang="tr-TR" sz="1800" b="0" strike="noStrike" spc="-1" dirty="0">
                        <a:solidFill>
                          <a:srgbClr val="000000"/>
                        </a:solidFill>
                        <a:uFill>
                          <a:solidFill>
                            <a:srgbClr val="FFFFFF"/>
                          </a:solidFill>
                        </a:uFill>
                        <a:latin typeface="Arial"/>
                      </a:endParaRPr>
                    </a:p>
                    <a:p>
                      <a:pPr>
                        <a:lnSpc>
                          <a:spcPct val="100000"/>
                        </a:lnSpc>
                      </a:pP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bl>
          </a:graphicData>
        </a:graphic>
      </p:graphicFrame>
      <p:sp>
        <p:nvSpPr>
          <p:cNvPr id="18" name="Yuvarlatılmış Dikdörtgen 23">
            <a:extLst>
              <a:ext uri="{FF2B5EF4-FFF2-40B4-BE49-F238E27FC236}">
                <a16:creationId xmlns:a16="http://schemas.microsoft.com/office/drawing/2014/main" id="{84D6E8C6-5A79-D96C-CEC4-FDCE728C0750}"/>
              </a:ext>
            </a:extLst>
          </p:cNvPr>
          <p:cNvSpPr/>
          <p:nvPr/>
        </p:nvSpPr>
        <p:spPr>
          <a:xfrm>
            <a:off x="1984916" y="1125308"/>
            <a:ext cx="9010185"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GB" b="1" u="sng" dirty="0" err="1">
                <a:solidFill>
                  <a:srgbClr val="000000"/>
                </a:solidFill>
                <a:ea typeface="Times New Roman" panose="02020603050405020304" pitchFamily="18" charset="0"/>
              </a:rPr>
              <a:t>Hazine</a:t>
            </a:r>
            <a:r>
              <a:rPr lang="en-GB" b="1" u="sng" dirty="0">
                <a:solidFill>
                  <a:srgbClr val="000000"/>
                </a:solidFill>
                <a:ea typeface="Times New Roman" panose="02020603050405020304" pitchFamily="18" charset="0"/>
              </a:rPr>
              <a:t> </a:t>
            </a:r>
            <a:r>
              <a:rPr lang="en-GB" b="1" u="sng" dirty="0" err="1">
                <a:solidFill>
                  <a:srgbClr val="000000"/>
                </a:solidFill>
                <a:ea typeface="Times New Roman" panose="02020603050405020304" pitchFamily="18" charset="0"/>
              </a:rPr>
              <a:t>ve</a:t>
            </a:r>
            <a:r>
              <a:rPr lang="en-GB" b="1" u="sng" dirty="0">
                <a:solidFill>
                  <a:srgbClr val="000000"/>
                </a:solidFill>
                <a:ea typeface="Times New Roman" panose="02020603050405020304" pitchFamily="18" charset="0"/>
              </a:rPr>
              <a:t> </a:t>
            </a:r>
            <a:r>
              <a:rPr lang="en-GB" b="1" u="sng" dirty="0" err="1">
                <a:solidFill>
                  <a:srgbClr val="000000"/>
                </a:solidFill>
                <a:ea typeface="Times New Roman" panose="02020603050405020304" pitchFamily="18" charset="0"/>
              </a:rPr>
              <a:t>Maliye</a:t>
            </a:r>
            <a:r>
              <a:rPr lang="en-GB" b="1" u="sng" dirty="0">
                <a:solidFill>
                  <a:srgbClr val="000000"/>
                </a:solidFill>
                <a:ea typeface="Times New Roman" panose="02020603050405020304" pitchFamily="18" charset="0"/>
              </a:rPr>
              <a:t> </a:t>
            </a:r>
            <a:r>
              <a:rPr lang="en-GB" b="1" u="sng" dirty="0" err="1">
                <a:solidFill>
                  <a:srgbClr val="000000"/>
                </a:solidFill>
                <a:ea typeface="Times New Roman" panose="02020603050405020304" pitchFamily="18" charset="0"/>
              </a:rPr>
              <a:t>Bakanlığına</a:t>
            </a:r>
            <a:r>
              <a:rPr lang="en-GB" b="1" dirty="0">
                <a:solidFill>
                  <a:srgbClr val="C00000"/>
                </a:solidFill>
                <a:ea typeface="Times New Roman" panose="02020603050405020304" pitchFamily="18" charset="0"/>
              </a:rPr>
              <a:t>(1)</a:t>
            </a:r>
            <a:r>
              <a:rPr lang="en-GB" dirty="0">
                <a:solidFill>
                  <a:srgbClr val="000000"/>
                </a:solidFill>
                <a:ea typeface="Times New Roman" panose="02020603050405020304" pitchFamily="18" charset="0"/>
              </a:rPr>
              <a:t>, </a:t>
            </a:r>
            <a:r>
              <a:rPr lang="en-GB" b="1" u="sng" dirty="0">
                <a:solidFill>
                  <a:srgbClr val="000000"/>
                </a:solidFill>
                <a:ea typeface="Times New Roman" panose="02020603050405020304" pitchFamily="18" charset="0"/>
              </a:rPr>
              <a:t>il </a:t>
            </a:r>
            <a:r>
              <a:rPr lang="en-GB" b="1" u="sng" dirty="0" err="1">
                <a:solidFill>
                  <a:srgbClr val="000000"/>
                </a:solidFill>
                <a:ea typeface="Times New Roman" panose="02020603050405020304" pitchFamily="18" charset="0"/>
              </a:rPr>
              <a:t>özel</a:t>
            </a:r>
            <a:r>
              <a:rPr lang="en-GB" b="1" u="sng" dirty="0">
                <a:solidFill>
                  <a:srgbClr val="000000"/>
                </a:solidFill>
                <a:ea typeface="Times New Roman" panose="02020603050405020304" pitchFamily="18" charset="0"/>
              </a:rPr>
              <a:t> </a:t>
            </a:r>
            <a:r>
              <a:rPr lang="en-GB" b="1" u="sng" dirty="0" err="1">
                <a:solidFill>
                  <a:srgbClr val="000000"/>
                </a:solidFill>
                <a:ea typeface="Times New Roman" panose="02020603050405020304" pitchFamily="18" charset="0"/>
              </a:rPr>
              <a:t>idarelerine</a:t>
            </a:r>
            <a:r>
              <a:rPr lang="en-GB" b="1" dirty="0">
                <a:solidFill>
                  <a:srgbClr val="C00000"/>
                </a:solidFill>
                <a:ea typeface="Times New Roman" panose="02020603050405020304" pitchFamily="18" charset="0"/>
              </a:rPr>
              <a:t>(2)</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ve</a:t>
            </a:r>
            <a:r>
              <a:rPr lang="en-GB" dirty="0">
                <a:solidFill>
                  <a:srgbClr val="000000"/>
                </a:solidFill>
                <a:ea typeface="Times New Roman" panose="02020603050405020304" pitchFamily="18" charset="0"/>
              </a:rPr>
              <a:t> </a:t>
            </a:r>
            <a:r>
              <a:rPr lang="en-GB" b="1" u="sng" dirty="0" err="1">
                <a:solidFill>
                  <a:srgbClr val="000000"/>
                </a:solidFill>
                <a:ea typeface="Times New Roman" panose="02020603050405020304" pitchFamily="18" charset="0"/>
              </a:rPr>
              <a:t>belediyelere</a:t>
            </a:r>
            <a:r>
              <a:rPr lang="en-GB" b="1" dirty="0">
                <a:solidFill>
                  <a:srgbClr val="C00000"/>
                </a:solidFill>
                <a:ea typeface="Times New Roman" panose="02020603050405020304" pitchFamily="18" charset="0"/>
              </a:rPr>
              <a:t>(3)</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bağlı</a:t>
            </a:r>
            <a:r>
              <a:rPr lang="en-GB" dirty="0">
                <a:solidFill>
                  <a:srgbClr val="000000"/>
                </a:solidFill>
                <a:ea typeface="Times New Roman" panose="02020603050405020304" pitchFamily="18" charset="0"/>
              </a:rPr>
              <a:t> tahsil </a:t>
            </a:r>
            <a:r>
              <a:rPr lang="en-GB" dirty="0" err="1">
                <a:solidFill>
                  <a:srgbClr val="000000"/>
                </a:solidFill>
                <a:ea typeface="Times New Roman" panose="02020603050405020304" pitchFamily="18" charset="0"/>
              </a:rPr>
              <a:t>daireleri</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tarafından</a:t>
            </a:r>
            <a:r>
              <a:rPr lang="en-GB" dirty="0">
                <a:solidFill>
                  <a:srgbClr val="000000"/>
                </a:solidFill>
                <a:ea typeface="Times New Roman" panose="02020603050405020304" pitchFamily="18" charset="0"/>
              </a:rPr>
              <a:t> </a:t>
            </a:r>
            <a:r>
              <a:rPr lang="en-GB" b="1" dirty="0" err="1">
                <a:solidFill>
                  <a:schemeClr val="tx1"/>
                </a:solidFill>
                <a:ea typeface="Times New Roman" panose="02020603050405020304" pitchFamily="18" charset="0"/>
              </a:rPr>
              <a:t>takip</a:t>
            </a:r>
            <a:r>
              <a:rPr lang="en-GB" b="1" dirty="0">
                <a:solidFill>
                  <a:schemeClr val="tx1"/>
                </a:solidFill>
                <a:ea typeface="Times New Roman" panose="02020603050405020304" pitchFamily="18" charset="0"/>
              </a:rPr>
              <a:t> </a:t>
            </a:r>
            <a:r>
              <a:rPr lang="en-GB" b="1" dirty="0" err="1">
                <a:solidFill>
                  <a:schemeClr val="tx1"/>
                </a:solidFill>
                <a:ea typeface="Times New Roman" panose="02020603050405020304" pitchFamily="18" charset="0"/>
              </a:rPr>
              <a:t>edilen</a:t>
            </a:r>
            <a:endParaRPr lang="tr-TR" dirty="0">
              <a:cs typeface="Arial" panose="020B0604020202020204" pitchFamily="34" charset="0"/>
            </a:endParaRPr>
          </a:p>
        </p:txBody>
      </p:sp>
    </p:spTree>
    <p:extLst>
      <p:ext uri="{BB962C8B-B14F-4D97-AF65-F5344CB8AC3E}">
        <p14:creationId xmlns:p14="http://schemas.microsoft.com/office/powerpoint/2010/main" val="25720543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CustomShape 1">
            <a:extLst>
              <a:ext uri="{FF2B5EF4-FFF2-40B4-BE49-F238E27FC236}">
                <a16:creationId xmlns:a16="http://schemas.microsoft.com/office/drawing/2014/main" id="{7A16C5D0-5B62-FBF1-B56A-B14ACD389AEF}"/>
              </a:ext>
            </a:extLst>
          </p:cNvPr>
          <p:cNvSpPr/>
          <p:nvPr/>
        </p:nvSpPr>
        <p:spPr>
          <a:xfrm>
            <a:off x="8593753" y="6572435"/>
            <a:ext cx="2133360" cy="456840"/>
          </a:xfrm>
          <a:prstGeom prst="rect">
            <a:avLst/>
          </a:prstGeom>
          <a:noFill/>
          <a:ln>
            <a:noFill/>
          </a:ln>
          <a:effectLst/>
        </p:spPr>
      </p:sp>
      <p:graphicFrame>
        <p:nvGraphicFramePr>
          <p:cNvPr id="20" name="Table 5">
            <a:extLst>
              <a:ext uri="{FF2B5EF4-FFF2-40B4-BE49-F238E27FC236}">
                <a16:creationId xmlns:a16="http://schemas.microsoft.com/office/drawing/2014/main" id="{05080EA0-655C-2CC4-9EF1-296472E8242B}"/>
              </a:ext>
            </a:extLst>
          </p:cNvPr>
          <p:cNvGraphicFramePr/>
          <p:nvPr>
            <p:extLst>
              <p:ext uri="{D42A27DB-BD31-4B8C-83A1-F6EECF244321}">
                <p14:modId xmlns:p14="http://schemas.microsoft.com/office/powerpoint/2010/main" val="2962016759"/>
              </p:ext>
            </p:extLst>
          </p:nvPr>
        </p:nvGraphicFramePr>
        <p:xfrm>
          <a:off x="2710993" y="3180723"/>
          <a:ext cx="2376000" cy="3087001"/>
        </p:xfrm>
        <a:graphic>
          <a:graphicData uri="http://schemas.openxmlformats.org/drawingml/2006/table">
            <a:tbl>
              <a:tblPr/>
              <a:tblGrid>
                <a:gridCol w="2376000">
                  <a:extLst>
                    <a:ext uri="{9D8B030D-6E8A-4147-A177-3AD203B41FA5}">
                      <a16:colId xmlns:a16="http://schemas.microsoft.com/office/drawing/2014/main" val="20000"/>
                    </a:ext>
                  </a:extLst>
                </a:gridCol>
              </a:tblGrid>
              <a:tr h="791248">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tr-TR" sz="1800" b="1" strike="noStrike" spc="-1" dirty="0">
                          <a:solidFill>
                            <a:srgbClr val="17375E"/>
                          </a:solidFill>
                          <a:uFill>
                            <a:solidFill>
                              <a:srgbClr val="FFFFFF"/>
                            </a:solidFill>
                          </a:uFill>
                          <a:latin typeface="Calibri"/>
                        </a:rPr>
                        <a:t>Usulsüzlük Cezası </a:t>
                      </a:r>
                      <a:endParaRPr lang="tr-TR" sz="1800" b="0" strike="noStrike" spc="-1" dirty="0">
                        <a:solidFill>
                          <a:srgbClr val="000000"/>
                        </a:solidFill>
                        <a:uFill>
                          <a:solidFill>
                            <a:srgbClr val="FFFFFF"/>
                          </a:solidFill>
                        </a:uFill>
                        <a:latin typeface="Arial"/>
                      </a:endParaRPr>
                    </a:p>
                    <a:p>
                      <a:pPr algn="ctr">
                        <a:lnSpc>
                          <a:spcPct val="100000"/>
                        </a:lnSpc>
                      </a:pP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lnTlToBr w="12700" cmpd="sng">
                      <a:noFill/>
                      <a:prstDash val="solid"/>
                    </a:lnTlToBr>
                    <a:lnBlToTr w="12700" cmpd="sng">
                      <a:noFill/>
                      <a:prstDash val="solid"/>
                    </a:lnBlToTr>
                    <a:solidFill>
                      <a:srgbClr val="B7DEE8"/>
                    </a:solidFill>
                  </a:tcPr>
                </a:tc>
                <a:extLst>
                  <a:ext uri="{0D108BD9-81ED-4DB2-BD59-A6C34878D82A}">
                    <a16:rowId xmlns:a16="http://schemas.microsoft.com/office/drawing/2014/main" val="10000"/>
                  </a:ext>
                </a:extLst>
              </a:tr>
              <a:tr h="757629">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tr-TR" sz="1800" b="1" strike="noStrike" spc="-1" dirty="0">
                          <a:solidFill>
                            <a:srgbClr val="17375E"/>
                          </a:solidFill>
                          <a:uFill>
                            <a:solidFill>
                              <a:srgbClr val="FFFFFF"/>
                            </a:solidFill>
                          </a:uFill>
                          <a:latin typeface="Calibri"/>
                        </a:rPr>
                        <a:t>Özel Usulsüzlük Cezası</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lnTlToBr w="12700" cmpd="sng">
                      <a:noFill/>
                      <a:prstDash val="solid"/>
                    </a:lnTlToBr>
                    <a:lnBlToTr w="12700" cmpd="sng">
                      <a:noFill/>
                      <a:prstDash val="solid"/>
                    </a:lnBlToTr>
                    <a:solidFill>
                      <a:srgbClr val="B7DEE8"/>
                    </a:solidFill>
                  </a:tcPr>
                </a:tc>
                <a:extLst>
                  <a:ext uri="{0D108BD9-81ED-4DB2-BD59-A6C34878D82A}">
                    <a16:rowId xmlns:a16="http://schemas.microsoft.com/office/drawing/2014/main" val="10001"/>
                  </a:ext>
                </a:extLst>
              </a:tr>
              <a:tr h="441976">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tr-TR" sz="1800" b="1" strike="noStrike" spc="-1" dirty="0">
                          <a:solidFill>
                            <a:srgbClr val="17375E"/>
                          </a:solidFill>
                          <a:uFill>
                            <a:solidFill>
                              <a:srgbClr val="FFFFFF"/>
                            </a:solidFill>
                          </a:uFill>
                          <a:latin typeface="Calibri"/>
                        </a:rPr>
                        <a:t>         </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0002"/>
                  </a:ext>
                </a:extLst>
              </a:tr>
              <a:tr h="478003">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tr-TR" sz="1800" b="1" strike="noStrike" spc="-1" dirty="0">
                          <a:solidFill>
                            <a:srgbClr val="17375E"/>
                          </a:solidFill>
                          <a:uFill>
                            <a:solidFill>
                              <a:srgbClr val="FFFFFF"/>
                            </a:solidFill>
                          </a:uFill>
                          <a:latin typeface="Calibri"/>
                        </a:rPr>
                        <a:t>İdari Para Cezası</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lnTlToBr w="12700" cmpd="sng">
                      <a:noFill/>
                      <a:prstDash val="solid"/>
                    </a:lnTlToBr>
                    <a:lnBlToTr w="12700" cmpd="sng">
                      <a:noFill/>
                      <a:prstDash val="solid"/>
                    </a:lnBlToTr>
                    <a:solidFill>
                      <a:srgbClr val="DBEEF4"/>
                    </a:solidFill>
                  </a:tcPr>
                </a:tc>
                <a:extLst>
                  <a:ext uri="{0D108BD9-81ED-4DB2-BD59-A6C34878D82A}">
                    <a16:rowId xmlns:a16="http://schemas.microsoft.com/office/drawing/2014/main" val="10003"/>
                  </a:ext>
                </a:extLst>
              </a:tr>
              <a:tr h="618145">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tr-TR" sz="1800" b="1" strike="noStrike" spc="-1" dirty="0" err="1">
                          <a:solidFill>
                            <a:srgbClr val="17375E"/>
                          </a:solidFill>
                          <a:uFill>
                            <a:solidFill>
                              <a:srgbClr val="FFFFFF"/>
                            </a:solidFill>
                          </a:uFill>
                          <a:latin typeface="Calibri"/>
                        </a:rPr>
                        <a:t>İPC’ye</a:t>
                      </a:r>
                      <a:r>
                        <a:rPr lang="tr-TR" sz="1800" b="1" strike="noStrike" spc="-1" dirty="0">
                          <a:solidFill>
                            <a:srgbClr val="17375E"/>
                          </a:solidFill>
                          <a:uFill>
                            <a:solidFill>
                              <a:srgbClr val="FFFFFF"/>
                            </a:solidFill>
                          </a:uFill>
                          <a:latin typeface="Calibri"/>
                        </a:rPr>
                        <a:t> Ait Faizler</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lnTlToBr w="12700" cmpd="sng">
                      <a:noFill/>
                      <a:prstDash val="solid"/>
                    </a:lnTlToBr>
                    <a:lnBlToTr w="12700" cmpd="sng">
                      <a:noFill/>
                      <a:prstDash val="solid"/>
                    </a:lnBlToTr>
                    <a:solidFill>
                      <a:srgbClr val="DBEEF4"/>
                    </a:solidFill>
                  </a:tcPr>
                </a:tc>
                <a:extLst>
                  <a:ext uri="{0D108BD9-81ED-4DB2-BD59-A6C34878D82A}">
                    <a16:rowId xmlns:a16="http://schemas.microsoft.com/office/drawing/2014/main" val="10004"/>
                  </a:ext>
                </a:extLst>
              </a:tr>
            </a:tbl>
          </a:graphicData>
        </a:graphic>
      </p:graphicFrame>
      <p:graphicFrame>
        <p:nvGraphicFramePr>
          <p:cNvPr id="21" name="Table 6">
            <a:extLst>
              <a:ext uri="{FF2B5EF4-FFF2-40B4-BE49-F238E27FC236}">
                <a16:creationId xmlns:a16="http://schemas.microsoft.com/office/drawing/2014/main" id="{A0DA295C-B809-8EA1-6832-0595B0E1EEB7}"/>
              </a:ext>
            </a:extLst>
          </p:cNvPr>
          <p:cNvGraphicFramePr/>
          <p:nvPr>
            <p:extLst>
              <p:ext uri="{D42A27DB-BD31-4B8C-83A1-F6EECF244321}">
                <p14:modId xmlns:p14="http://schemas.microsoft.com/office/powerpoint/2010/main" val="3471780371"/>
              </p:ext>
            </p:extLst>
          </p:nvPr>
        </p:nvGraphicFramePr>
        <p:xfrm>
          <a:off x="5358793" y="3158763"/>
          <a:ext cx="2592000" cy="3087000"/>
        </p:xfrm>
        <a:graphic>
          <a:graphicData uri="http://schemas.openxmlformats.org/drawingml/2006/table">
            <a:tbl>
              <a:tblPr/>
              <a:tblGrid>
                <a:gridCol w="2592000">
                  <a:extLst>
                    <a:ext uri="{9D8B030D-6E8A-4147-A177-3AD203B41FA5}">
                      <a16:colId xmlns:a16="http://schemas.microsoft.com/office/drawing/2014/main" val="20000"/>
                    </a:ext>
                  </a:extLst>
                </a:gridCol>
              </a:tblGrid>
              <a:tr h="80784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tr-TR" sz="1800" b="1" strike="noStrike" spc="-1" dirty="0">
                          <a:solidFill>
                            <a:srgbClr val="000000"/>
                          </a:solidFill>
                          <a:uFill>
                            <a:solidFill>
                              <a:srgbClr val="FFFFFF"/>
                            </a:solidFill>
                          </a:uFill>
                          <a:latin typeface="Calibri"/>
                        </a:rPr>
                        <a:t>Usulsüzlük Cezasının %50’si</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lnTlToBr w="12700" cmpd="sng">
                      <a:noFill/>
                      <a:prstDash val="solid"/>
                    </a:lnTlToBr>
                    <a:lnBlToTr w="12700" cmpd="sng">
                      <a:noFill/>
                      <a:prstDash val="solid"/>
                    </a:lnBlToTr>
                    <a:solidFill>
                      <a:srgbClr val="D7E4BD"/>
                    </a:solidFill>
                  </a:tcPr>
                </a:tc>
                <a:extLst>
                  <a:ext uri="{0D108BD9-81ED-4DB2-BD59-A6C34878D82A}">
                    <a16:rowId xmlns:a16="http://schemas.microsoft.com/office/drawing/2014/main" val="10000"/>
                  </a:ext>
                </a:extLst>
              </a:tr>
              <a:tr h="80784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tr-TR" sz="1800" b="1" strike="noStrike" spc="-1" dirty="0">
                          <a:solidFill>
                            <a:srgbClr val="000000"/>
                          </a:solidFill>
                          <a:uFill>
                            <a:solidFill>
                              <a:srgbClr val="FFFFFF"/>
                            </a:solidFill>
                          </a:uFill>
                          <a:latin typeface="Calibri"/>
                        </a:rPr>
                        <a:t>Özel Usulsüzlük Cezasının % 50’si</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lnTlToBr w="12700" cmpd="sng">
                      <a:noFill/>
                      <a:prstDash val="solid"/>
                    </a:lnTlToBr>
                    <a:lnBlToTr w="12700" cmpd="sng">
                      <a:noFill/>
                      <a:prstDash val="solid"/>
                    </a:lnBlToTr>
                    <a:solidFill>
                      <a:srgbClr val="D7E4BD"/>
                    </a:solidFill>
                  </a:tcPr>
                </a:tc>
                <a:extLst>
                  <a:ext uri="{0D108BD9-81ED-4DB2-BD59-A6C34878D82A}">
                    <a16:rowId xmlns:a16="http://schemas.microsoft.com/office/drawing/2014/main" val="10001"/>
                  </a:ext>
                </a:extLst>
              </a:tr>
              <a:tr h="45756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endParaRPr lang="tr-TR" dirty="0"/>
                    </a:p>
                  </a:txBody>
                  <a:tcPr>
                    <a:lnL w="12240">
                      <a:solidFill>
                        <a:srgbClr val="FFFFFF"/>
                      </a:solidFill>
                    </a:lnL>
                    <a:lnR w="12240">
                      <a:solidFill>
                        <a:srgbClr val="FFFFFF"/>
                      </a:solidFill>
                    </a:lnR>
                    <a:lnT w="12240">
                      <a:solidFill>
                        <a:srgbClr val="FFFFFF"/>
                      </a:solidFill>
                    </a:lnT>
                    <a:lnB w="12240">
                      <a:solidFill>
                        <a:srgbClr val="FFFFFF"/>
                      </a:solidFill>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0002"/>
                  </a:ext>
                </a:extLst>
              </a:tr>
              <a:tr h="52596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tr-TR" sz="1800" b="1" strike="noStrike" spc="-1" dirty="0">
                          <a:solidFill>
                            <a:srgbClr val="000000"/>
                          </a:solidFill>
                          <a:uFill>
                            <a:solidFill>
                              <a:srgbClr val="FFFFFF"/>
                            </a:solidFill>
                          </a:uFill>
                          <a:latin typeface="Calibri"/>
                        </a:rPr>
                        <a:t>İdari Para Cezası</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lnTlToBr w="12700" cmpd="sng">
                      <a:noFill/>
                      <a:prstDash val="solid"/>
                    </a:lnTlToBr>
                    <a:lnBlToTr w="12700" cmpd="sng">
                      <a:noFill/>
                      <a:prstDash val="solid"/>
                    </a:lnBlToTr>
                    <a:solidFill>
                      <a:srgbClr val="EBF1DE"/>
                    </a:solidFill>
                  </a:tcPr>
                </a:tc>
                <a:extLst>
                  <a:ext uri="{0D108BD9-81ED-4DB2-BD59-A6C34878D82A}">
                    <a16:rowId xmlns:a16="http://schemas.microsoft.com/office/drawing/2014/main" val="10003"/>
                  </a:ext>
                </a:extLst>
              </a:tr>
              <a:tr h="48780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tr-TR" sz="1800" b="1" strike="noStrike" spc="-1" dirty="0">
                          <a:solidFill>
                            <a:srgbClr val="000000"/>
                          </a:solidFill>
                          <a:uFill>
                            <a:solidFill>
                              <a:srgbClr val="FFFFFF"/>
                            </a:solidFill>
                          </a:uFill>
                          <a:latin typeface="Calibri"/>
                        </a:rPr>
                        <a:t>Yİ-ÜFE</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lnTlToBr w="12700" cmpd="sng">
                      <a:noFill/>
                      <a:prstDash val="solid"/>
                    </a:lnTlToBr>
                    <a:lnBlToTr w="12700" cmpd="sng">
                      <a:noFill/>
                      <a:prstDash val="solid"/>
                    </a:lnBlToTr>
                    <a:solidFill>
                      <a:srgbClr val="EBF1DE"/>
                    </a:solidFill>
                  </a:tcPr>
                </a:tc>
                <a:extLst>
                  <a:ext uri="{0D108BD9-81ED-4DB2-BD59-A6C34878D82A}">
                    <a16:rowId xmlns:a16="http://schemas.microsoft.com/office/drawing/2014/main" val="10004"/>
                  </a:ext>
                </a:extLst>
              </a:tr>
            </a:tbl>
          </a:graphicData>
        </a:graphic>
      </p:graphicFrame>
      <p:graphicFrame>
        <p:nvGraphicFramePr>
          <p:cNvPr id="22" name="Table 7">
            <a:extLst>
              <a:ext uri="{FF2B5EF4-FFF2-40B4-BE49-F238E27FC236}">
                <a16:creationId xmlns:a16="http://schemas.microsoft.com/office/drawing/2014/main" id="{D7E91CC0-4ED6-C63F-7691-AF024917DD17}"/>
              </a:ext>
            </a:extLst>
          </p:cNvPr>
          <p:cNvGraphicFramePr/>
          <p:nvPr>
            <p:extLst>
              <p:ext uri="{D42A27DB-BD31-4B8C-83A1-F6EECF244321}">
                <p14:modId xmlns:p14="http://schemas.microsoft.com/office/powerpoint/2010/main" val="2037218063"/>
              </p:ext>
            </p:extLst>
          </p:nvPr>
        </p:nvGraphicFramePr>
        <p:xfrm>
          <a:off x="8399353" y="3158763"/>
          <a:ext cx="2327760" cy="3049200"/>
        </p:xfrm>
        <a:graphic>
          <a:graphicData uri="http://schemas.openxmlformats.org/drawingml/2006/table">
            <a:tbl>
              <a:tblPr/>
              <a:tblGrid>
                <a:gridCol w="2327760">
                  <a:extLst>
                    <a:ext uri="{9D8B030D-6E8A-4147-A177-3AD203B41FA5}">
                      <a16:colId xmlns:a16="http://schemas.microsoft.com/office/drawing/2014/main" val="20000"/>
                    </a:ext>
                  </a:extLst>
                </a:gridCol>
              </a:tblGrid>
              <a:tr h="80028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marL="88920" algn="ctr">
                        <a:lnSpc>
                          <a:spcPct val="100000"/>
                        </a:lnSpc>
                      </a:pPr>
                      <a:r>
                        <a:rPr lang="tr-TR" sz="1800" b="1" strike="noStrike" spc="-1" dirty="0">
                          <a:solidFill>
                            <a:srgbClr val="000000"/>
                          </a:solidFill>
                          <a:uFill>
                            <a:solidFill>
                              <a:srgbClr val="FFFFFF"/>
                            </a:solidFill>
                          </a:uFill>
                          <a:latin typeface="Calibri"/>
                        </a:rPr>
                        <a:t>Usulsüzlük Cezasının % 50’si</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lnTlToBr w="12700" cmpd="sng">
                      <a:noFill/>
                      <a:prstDash val="solid"/>
                    </a:lnTlToBr>
                    <a:lnBlToTr w="12700" cmpd="sng">
                      <a:noFill/>
                      <a:prstDash val="solid"/>
                    </a:lnBlToTr>
                    <a:solidFill>
                      <a:srgbClr val="E6B9B8"/>
                    </a:solidFill>
                  </a:tcPr>
                </a:tc>
                <a:extLst>
                  <a:ext uri="{0D108BD9-81ED-4DB2-BD59-A6C34878D82A}">
                    <a16:rowId xmlns:a16="http://schemas.microsoft.com/office/drawing/2014/main" val="10000"/>
                  </a:ext>
                </a:extLst>
              </a:tr>
              <a:tr h="80028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marL="88920" algn="ctr">
                        <a:lnSpc>
                          <a:spcPct val="100000"/>
                        </a:lnSpc>
                      </a:pPr>
                      <a:r>
                        <a:rPr lang="tr-TR" sz="1800" b="1" strike="noStrike" spc="-1" dirty="0">
                          <a:solidFill>
                            <a:srgbClr val="000000"/>
                          </a:solidFill>
                          <a:uFill>
                            <a:solidFill>
                              <a:srgbClr val="FFFFFF"/>
                            </a:solidFill>
                          </a:uFill>
                          <a:latin typeface="Calibri"/>
                        </a:rPr>
                        <a:t>Özel Usulsüzlük Cezasının % 50’si</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lnTlToBr w="12700" cmpd="sng">
                      <a:noFill/>
                      <a:prstDash val="solid"/>
                    </a:lnTlToBr>
                    <a:lnBlToTr w="12700" cmpd="sng">
                      <a:noFill/>
                      <a:prstDash val="solid"/>
                    </a:lnBlToTr>
                    <a:solidFill>
                      <a:srgbClr val="E6B9B8"/>
                    </a:solidFill>
                  </a:tcPr>
                </a:tc>
                <a:extLst>
                  <a:ext uri="{0D108BD9-81ED-4DB2-BD59-A6C34878D82A}">
                    <a16:rowId xmlns:a16="http://schemas.microsoft.com/office/drawing/2014/main" val="10001"/>
                  </a:ext>
                </a:extLst>
              </a:tr>
              <a:tr h="45756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endParaRPr lang="tr-TR" dirty="0"/>
                    </a:p>
                  </a:txBody>
                  <a:tcPr>
                    <a:lnL w="12240">
                      <a:solidFill>
                        <a:srgbClr val="FFFFFF"/>
                      </a:solidFill>
                    </a:lnL>
                    <a:lnR w="12240">
                      <a:solidFill>
                        <a:srgbClr val="FFFFFF"/>
                      </a:solidFill>
                    </a:lnR>
                    <a:lnT w="12240">
                      <a:solidFill>
                        <a:srgbClr val="FFFFFF"/>
                      </a:solidFill>
                    </a:lnT>
                    <a:lnB w="12240">
                      <a:solidFill>
                        <a:srgbClr val="FFFFFF"/>
                      </a:solidFill>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0002"/>
                  </a:ext>
                </a:extLst>
              </a:tr>
              <a:tr h="48780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marL="88920" algn="ctr">
                        <a:lnSpc>
                          <a:spcPct val="100000"/>
                        </a:lnSpc>
                      </a:pPr>
                      <a:r>
                        <a:rPr lang="tr-TR" sz="1800" b="0" strike="noStrike" spc="-1" dirty="0">
                          <a:solidFill>
                            <a:srgbClr val="000000"/>
                          </a:solidFill>
                          <a:uFill>
                            <a:solidFill>
                              <a:srgbClr val="FFFFFF"/>
                            </a:solidFill>
                          </a:uFill>
                          <a:latin typeface="Calibri"/>
                        </a:rPr>
                        <a:t>------</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lnTlToBr w="12700" cmpd="sng">
                      <a:noFill/>
                      <a:prstDash val="solid"/>
                    </a:lnTlToBr>
                    <a:lnBlToTr w="12700" cmpd="sng">
                      <a:noFill/>
                      <a:prstDash val="solid"/>
                    </a:lnBlToTr>
                    <a:solidFill>
                      <a:srgbClr val="F2DCDB"/>
                    </a:solidFill>
                  </a:tcPr>
                </a:tc>
                <a:extLst>
                  <a:ext uri="{0D108BD9-81ED-4DB2-BD59-A6C34878D82A}">
                    <a16:rowId xmlns:a16="http://schemas.microsoft.com/office/drawing/2014/main" val="10003"/>
                  </a:ext>
                </a:extLst>
              </a:tr>
              <a:tr h="50328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marL="88920" algn="ctr">
                        <a:lnSpc>
                          <a:spcPct val="100000"/>
                        </a:lnSpc>
                      </a:pPr>
                      <a:r>
                        <a:rPr lang="tr-TR" sz="1800" b="1" strike="noStrike" spc="-1" dirty="0" err="1">
                          <a:solidFill>
                            <a:srgbClr val="000000"/>
                          </a:solidFill>
                          <a:uFill>
                            <a:solidFill>
                              <a:srgbClr val="FFFFFF"/>
                            </a:solidFill>
                          </a:uFill>
                          <a:latin typeface="Calibri"/>
                        </a:rPr>
                        <a:t>İPC’ye</a:t>
                      </a:r>
                      <a:r>
                        <a:rPr lang="tr-TR" sz="1800" b="1" strike="noStrike" spc="-1" dirty="0">
                          <a:solidFill>
                            <a:srgbClr val="000000"/>
                          </a:solidFill>
                          <a:uFill>
                            <a:solidFill>
                              <a:srgbClr val="FFFFFF"/>
                            </a:solidFill>
                          </a:uFill>
                          <a:latin typeface="Calibri"/>
                        </a:rPr>
                        <a:t> Ait Faizler</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lnTlToBr w="12700" cmpd="sng">
                      <a:noFill/>
                      <a:prstDash val="solid"/>
                    </a:lnTlToBr>
                    <a:lnBlToTr w="12700" cmpd="sng">
                      <a:noFill/>
                      <a:prstDash val="solid"/>
                    </a:lnBlToTr>
                    <a:solidFill>
                      <a:srgbClr val="F2DCDB"/>
                    </a:solidFill>
                  </a:tcPr>
                </a:tc>
                <a:extLst>
                  <a:ext uri="{0D108BD9-81ED-4DB2-BD59-A6C34878D82A}">
                    <a16:rowId xmlns:a16="http://schemas.microsoft.com/office/drawing/2014/main" val="10004"/>
                  </a:ext>
                </a:extLst>
              </a:tr>
            </a:tbl>
          </a:graphicData>
        </a:graphic>
      </p:graphicFrame>
      <p:graphicFrame>
        <p:nvGraphicFramePr>
          <p:cNvPr id="23" name="Table 8">
            <a:extLst>
              <a:ext uri="{FF2B5EF4-FFF2-40B4-BE49-F238E27FC236}">
                <a16:creationId xmlns:a16="http://schemas.microsoft.com/office/drawing/2014/main" id="{13249555-501E-9933-CBFA-59E6FE43FB07}"/>
              </a:ext>
            </a:extLst>
          </p:cNvPr>
          <p:cNvGraphicFramePr/>
          <p:nvPr>
            <p:extLst>
              <p:ext uri="{D42A27DB-BD31-4B8C-83A1-F6EECF244321}">
                <p14:modId xmlns:p14="http://schemas.microsoft.com/office/powerpoint/2010/main" val="3351672006"/>
              </p:ext>
            </p:extLst>
          </p:nvPr>
        </p:nvGraphicFramePr>
        <p:xfrm>
          <a:off x="2710993" y="2142843"/>
          <a:ext cx="2376000" cy="640080"/>
        </p:xfrm>
        <a:graphic>
          <a:graphicData uri="http://schemas.openxmlformats.org/drawingml/2006/table">
            <a:tbl>
              <a:tblPr/>
              <a:tblGrid>
                <a:gridCol w="2376000">
                  <a:extLst>
                    <a:ext uri="{9D8B030D-6E8A-4147-A177-3AD203B41FA5}">
                      <a16:colId xmlns:a16="http://schemas.microsoft.com/office/drawing/2014/main" val="20000"/>
                    </a:ext>
                  </a:extLst>
                </a:gridCol>
              </a:tblGrid>
              <a:tr h="37080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tr-TR" sz="1800" b="1" strike="noStrike" spc="-1" dirty="0">
                          <a:solidFill>
                            <a:srgbClr val="FFFFFF"/>
                          </a:solidFill>
                          <a:uFill>
                            <a:solidFill>
                              <a:srgbClr val="FFFFFF"/>
                            </a:solidFill>
                          </a:uFill>
                          <a:latin typeface="Calibri"/>
                        </a:rPr>
                        <a:t>Mevcut Alacaklar</a:t>
                      </a:r>
                    </a:p>
                    <a:p>
                      <a:pPr>
                        <a:lnSpc>
                          <a:spcPct val="100000"/>
                        </a:lnSpc>
                      </a:pP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bl>
          </a:graphicData>
        </a:graphic>
      </p:graphicFrame>
      <p:graphicFrame>
        <p:nvGraphicFramePr>
          <p:cNvPr id="24" name="Table 9">
            <a:extLst>
              <a:ext uri="{FF2B5EF4-FFF2-40B4-BE49-F238E27FC236}">
                <a16:creationId xmlns:a16="http://schemas.microsoft.com/office/drawing/2014/main" id="{33CB9CDA-2096-90E5-1163-007DC44ED0A6}"/>
              </a:ext>
            </a:extLst>
          </p:cNvPr>
          <p:cNvGraphicFramePr/>
          <p:nvPr>
            <p:extLst>
              <p:ext uri="{D42A27DB-BD31-4B8C-83A1-F6EECF244321}">
                <p14:modId xmlns:p14="http://schemas.microsoft.com/office/powerpoint/2010/main" val="2126032290"/>
              </p:ext>
            </p:extLst>
          </p:nvPr>
        </p:nvGraphicFramePr>
        <p:xfrm>
          <a:off x="5358793" y="2142843"/>
          <a:ext cx="2608200" cy="640080"/>
        </p:xfrm>
        <a:graphic>
          <a:graphicData uri="http://schemas.openxmlformats.org/drawingml/2006/table">
            <a:tbl>
              <a:tblPr/>
              <a:tblGrid>
                <a:gridCol w="2608200">
                  <a:extLst>
                    <a:ext uri="{9D8B030D-6E8A-4147-A177-3AD203B41FA5}">
                      <a16:colId xmlns:a16="http://schemas.microsoft.com/office/drawing/2014/main" val="20000"/>
                    </a:ext>
                  </a:extLst>
                </a:gridCol>
              </a:tblGrid>
              <a:tr h="37080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tr-TR" sz="1800" b="1" strike="noStrike" spc="-1" dirty="0">
                          <a:solidFill>
                            <a:srgbClr val="FFFFFF"/>
                          </a:solidFill>
                          <a:uFill>
                            <a:solidFill>
                              <a:srgbClr val="FFFFFF"/>
                            </a:solidFill>
                          </a:uFill>
                          <a:latin typeface="Calibri"/>
                        </a:rPr>
                        <a:t>Tahsil Edilecek Alacaklar</a:t>
                      </a:r>
                      <a:endParaRPr lang="tr-TR" sz="1800" b="0" strike="noStrike" spc="-1" dirty="0">
                        <a:solidFill>
                          <a:srgbClr val="000000"/>
                        </a:solidFill>
                        <a:uFill>
                          <a:solidFill>
                            <a:srgbClr val="FFFFFF"/>
                          </a:solidFill>
                        </a:uFill>
                        <a:latin typeface="Arial"/>
                      </a:endParaRPr>
                    </a:p>
                    <a:p>
                      <a:pPr>
                        <a:lnSpc>
                          <a:spcPct val="100000"/>
                        </a:lnSpc>
                      </a:pP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0"/>
                  </a:ext>
                </a:extLst>
              </a:tr>
            </a:tbl>
          </a:graphicData>
        </a:graphic>
      </p:graphicFrame>
      <p:graphicFrame>
        <p:nvGraphicFramePr>
          <p:cNvPr id="25" name="Table 10">
            <a:extLst>
              <a:ext uri="{FF2B5EF4-FFF2-40B4-BE49-F238E27FC236}">
                <a16:creationId xmlns:a16="http://schemas.microsoft.com/office/drawing/2014/main" id="{E6678E66-A00C-5003-7121-22F7FA54A528}"/>
              </a:ext>
            </a:extLst>
          </p:cNvPr>
          <p:cNvGraphicFramePr/>
          <p:nvPr>
            <p:extLst>
              <p:ext uri="{D42A27DB-BD31-4B8C-83A1-F6EECF244321}">
                <p14:modId xmlns:p14="http://schemas.microsoft.com/office/powerpoint/2010/main" val="94493295"/>
              </p:ext>
            </p:extLst>
          </p:nvPr>
        </p:nvGraphicFramePr>
        <p:xfrm>
          <a:off x="8399353" y="2142843"/>
          <a:ext cx="2304000" cy="640080"/>
        </p:xfrm>
        <a:graphic>
          <a:graphicData uri="http://schemas.openxmlformats.org/drawingml/2006/table">
            <a:tbl>
              <a:tblPr/>
              <a:tblGrid>
                <a:gridCol w="2304000">
                  <a:extLst>
                    <a:ext uri="{9D8B030D-6E8A-4147-A177-3AD203B41FA5}">
                      <a16:colId xmlns:a16="http://schemas.microsoft.com/office/drawing/2014/main" val="20000"/>
                    </a:ext>
                  </a:extLst>
                </a:gridCol>
              </a:tblGrid>
              <a:tr h="37080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0000"/>
                        </a:lnSpc>
                      </a:pPr>
                      <a:r>
                        <a:rPr lang="tr-TR" sz="1800" b="1" strike="noStrike" spc="-1" dirty="0">
                          <a:solidFill>
                            <a:srgbClr val="FFFFFF"/>
                          </a:solidFill>
                          <a:uFill>
                            <a:solidFill>
                              <a:srgbClr val="FFFFFF"/>
                            </a:solidFill>
                          </a:uFill>
                          <a:latin typeface="Calibri"/>
                        </a:rPr>
                        <a:t>Vazgeçilecek Alacaklar</a:t>
                      </a:r>
                      <a:endParaRPr lang="tr-TR" sz="1800" b="0" strike="noStrike" spc="-1" dirty="0">
                        <a:solidFill>
                          <a:srgbClr val="000000"/>
                        </a:solidFill>
                        <a:uFill>
                          <a:solidFill>
                            <a:srgbClr val="FFFFFF"/>
                          </a:solidFill>
                        </a:uFill>
                        <a:latin typeface="Arial"/>
                      </a:endParaRPr>
                    </a:p>
                    <a:p>
                      <a:pPr>
                        <a:lnSpc>
                          <a:spcPct val="100000"/>
                        </a:lnSpc>
                      </a:pP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bl>
          </a:graphicData>
        </a:graphic>
      </p:graphicFrame>
      <p:sp>
        <p:nvSpPr>
          <p:cNvPr id="27" name="Yuvarlatılmış Dikdörtgen 23">
            <a:extLst>
              <a:ext uri="{FF2B5EF4-FFF2-40B4-BE49-F238E27FC236}">
                <a16:creationId xmlns:a16="http://schemas.microsoft.com/office/drawing/2014/main" id="{8E4D9E94-46CF-9D7E-459C-66AB9F86A8A2}"/>
              </a:ext>
            </a:extLst>
          </p:cNvPr>
          <p:cNvSpPr/>
          <p:nvPr/>
        </p:nvSpPr>
        <p:spPr>
          <a:xfrm>
            <a:off x="1984916" y="1125308"/>
            <a:ext cx="9010185"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GB" b="1" u="sng" dirty="0" err="1">
                <a:solidFill>
                  <a:srgbClr val="000000"/>
                </a:solidFill>
                <a:ea typeface="Times New Roman" panose="02020603050405020304" pitchFamily="18" charset="0"/>
              </a:rPr>
              <a:t>Hazine</a:t>
            </a:r>
            <a:r>
              <a:rPr lang="en-GB" b="1" u="sng" dirty="0">
                <a:solidFill>
                  <a:srgbClr val="000000"/>
                </a:solidFill>
                <a:ea typeface="Times New Roman" panose="02020603050405020304" pitchFamily="18" charset="0"/>
              </a:rPr>
              <a:t> </a:t>
            </a:r>
            <a:r>
              <a:rPr lang="en-GB" b="1" u="sng" dirty="0" err="1">
                <a:solidFill>
                  <a:srgbClr val="000000"/>
                </a:solidFill>
                <a:ea typeface="Times New Roman" panose="02020603050405020304" pitchFamily="18" charset="0"/>
              </a:rPr>
              <a:t>ve</a:t>
            </a:r>
            <a:r>
              <a:rPr lang="en-GB" b="1" u="sng" dirty="0">
                <a:solidFill>
                  <a:srgbClr val="000000"/>
                </a:solidFill>
                <a:ea typeface="Times New Roman" panose="02020603050405020304" pitchFamily="18" charset="0"/>
              </a:rPr>
              <a:t> </a:t>
            </a:r>
            <a:r>
              <a:rPr lang="en-GB" b="1" u="sng" dirty="0" err="1">
                <a:solidFill>
                  <a:srgbClr val="000000"/>
                </a:solidFill>
                <a:ea typeface="Times New Roman" panose="02020603050405020304" pitchFamily="18" charset="0"/>
              </a:rPr>
              <a:t>Maliye</a:t>
            </a:r>
            <a:r>
              <a:rPr lang="en-GB" b="1" u="sng" dirty="0">
                <a:solidFill>
                  <a:srgbClr val="000000"/>
                </a:solidFill>
                <a:ea typeface="Times New Roman" panose="02020603050405020304" pitchFamily="18" charset="0"/>
              </a:rPr>
              <a:t> </a:t>
            </a:r>
            <a:r>
              <a:rPr lang="en-GB" b="1" u="sng" dirty="0" err="1">
                <a:solidFill>
                  <a:srgbClr val="000000"/>
                </a:solidFill>
                <a:ea typeface="Times New Roman" panose="02020603050405020304" pitchFamily="18" charset="0"/>
              </a:rPr>
              <a:t>Bakanlığına</a:t>
            </a:r>
            <a:r>
              <a:rPr lang="en-GB" b="1" dirty="0">
                <a:solidFill>
                  <a:srgbClr val="C00000"/>
                </a:solidFill>
                <a:ea typeface="Times New Roman" panose="02020603050405020304" pitchFamily="18" charset="0"/>
              </a:rPr>
              <a:t>(1)</a:t>
            </a:r>
            <a:r>
              <a:rPr lang="en-GB" dirty="0">
                <a:solidFill>
                  <a:srgbClr val="000000"/>
                </a:solidFill>
                <a:ea typeface="Times New Roman" panose="02020603050405020304" pitchFamily="18" charset="0"/>
              </a:rPr>
              <a:t>, </a:t>
            </a:r>
            <a:r>
              <a:rPr lang="en-GB" b="1" u="sng" dirty="0">
                <a:solidFill>
                  <a:srgbClr val="000000"/>
                </a:solidFill>
                <a:ea typeface="Times New Roman" panose="02020603050405020304" pitchFamily="18" charset="0"/>
              </a:rPr>
              <a:t>il </a:t>
            </a:r>
            <a:r>
              <a:rPr lang="en-GB" b="1" u="sng" dirty="0" err="1">
                <a:solidFill>
                  <a:srgbClr val="000000"/>
                </a:solidFill>
                <a:ea typeface="Times New Roman" panose="02020603050405020304" pitchFamily="18" charset="0"/>
              </a:rPr>
              <a:t>özel</a:t>
            </a:r>
            <a:r>
              <a:rPr lang="en-GB" b="1" u="sng" dirty="0">
                <a:solidFill>
                  <a:srgbClr val="000000"/>
                </a:solidFill>
                <a:ea typeface="Times New Roman" panose="02020603050405020304" pitchFamily="18" charset="0"/>
              </a:rPr>
              <a:t> </a:t>
            </a:r>
            <a:r>
              <a:rPr lang="en-GB" b="1" u="sng" dirty="0" err="1">
                <a:solidFill>
                  <a:srgbClr val="000000"/>
                </a:solidFill>
                <a:ea typeface="Times New Roman" panose="02020603050405020304" pitchFamily="18" charset="0"/>
              </a:rPr>
              <a:t>idarelerine</a:t>
            </a:r>
            <a:r>
              <a:rPr lang="en-GB" b="1" dirty="0">
                <a:solidFill>
                  <a:srgbClr val="C00000"/>
                </a:solidFill>
                <a:ea typeface="Times New Roman" panose="02020603050405020304" pitchFamily="18" charset="0"/>
              </a:rPr>
              <a:t>(2)</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ve</a:t>
            </a:r>
            <a:r>
              <a:rPr lang="en-GB" dirty="0">
                <a:solidFill>
                  <a:srgbClr val="000000"/>
                </a:solidFill>
                <a:ea typeface="Times New Roman" panose="02020603050405020304" pitchFamily="18" charset="0"/>
              </a:rPr>
              <a:t> </a:t>
            </a:r>
            <a:r>
              <a:rPr lang="en-GB" b="1" u="sng" dirty="0" err="1">
                <a:solidFill>
                  <a:srgbClr val="000000"/>
                </a:solidFill>
                <a:ea typeface="Times New Roman" panose="02020603050405020304" pitchFamily="18" charset="0"/>
              </a:rPr>
              <a:t>belediyelere</a:t>
            </a:r>
            <a:r>
              <a:rPr lang="en-GB" b="1" dirty="0">
                <a:solidFill>
                  <a:srgbClr val="C00000"/>
                </a:solidFill>
                <a:ea typeface="Times New Roman" panose="02020603050405020304" pitchFamily="18" charset="0"/>
              </a:rPr>
              <a:t>(3)</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bağlı</a:t>
            </a:r>
            <a:r>
              <a:rPr lang="en-GB" dirty="0">
                <a:solidFill>
                  <a:srgbClr val="000000"/>
                </a:solidFill>
                <a:ea typeface="Times New Roman" panose="02020603050405020304" pitchFamily="18" charset="0"/>
              </a:rPr>
              <a:t> tahsil </a:t>
            </a:r>
            <a:r>
              <a:rPr lang="en-GB" dirty="0" err="1">
                <a:solidFill>
                  <a:srgbClr val="000000"/>
                </a:solidFill>
                <a:ea typeface="Times New Roman" panose="02020603050405020304" pitchFamily="18" charset="0"/>
              </a:rPr>
              <a:t>daireleri</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tarafından</a:t>
            </a:r>
            <a:r>
              <a:rPr lang="en-GB" dirty="0">
                <a:solidFill>
                  <a:srgbClr val="000000"/>
                </a:solidFill>
                <a:ea typeface="Times New Roman" panose="02020603050405020304" pitchFamily="18" charset="0"/>
              </a:rPr>
              <a:t> </a:t>
            </a:r>
            <a:r>
              <a:rPr lang="en-GB" b="1" dirty="0" err="1">
                <a:solidFill>
                  <a:schemeClr val="tx1"/>
                </a:solidFill>
                <a:ea typeface="Times New Roman" panose="02020603050405020304" pitchFamily="18" charset="0"/>
              </a:rPr>
              <a:t>takip</a:t>
            </a:r>
            <a:r>
              <a:rPr lang="en-GB" b="1" dirty="0">
                <a:solidFill>
                  <a:schemeClr val="tx1"/>
                </a:solidFill>
                <a:ea typeface="Times New Roman" panose="02020603050405020304" pitchFamily="18" charset="0"/>
              </a:rPr>
              <a:t> </a:t>
            </a:r>
            <a:r>
              <a:rPr lang="en-GB" b="1" dirty="0" err="1">
                <a:solidFill>
                  <a:schemeClr val="tx1"/>
                </a:solidFill>
                <a:ea typeface="Times New Roman" panose="02020603050405020304" pitchFamily="18" charset="0"/>
              </a:rPr>
              <a:t>edilen</a:t>
            </a:r>
            <a:endParaRPr lang="tr-TR" dirty="0">
              <a:cs typeface="Arial" panose="020B0604020202020204" pitchFamily="34" charset="0"/>
            </a:endParaRPr>
          </a:p>
        </p:txBody>
      </p:sp>
      <p:sp>
        <p:nvSpPr>
          <p:cNvPr id="4" name="TextShape 2">
            <a:extLst>
              <a:ext uri="{FF2B5EF4-FFF2-40B4-BE49-F238E27FC236}">
                <a16:creationId xmlns:a16="http://schemas.microsoft.com/office/drawing/2014/main" id="{238D0F99-F000-7BEE-4FBC-04EF9F37B9B6}"/>
              </a:ext>
            </a:extLst>
          </p:cNvPr>
          <p:cNvSpPr txBox="1"/>
          <p:nvPr/>
        </p:nvSpPr>
        <p:spPr>
          <a:xfrm>
            <a:off x="1260475" y="234418"/>
            <a:ext cx="10920495" cy="791640"/>
          </a:xfrm>
          <a:prstGeom prst="rect">
            <a:avLst/>
          </a:prstGeom>
          <a:noFill/>
          <a:ln>
            <a:noFill/>
          </a:ln>
        </p:spPr>
        <p:txBody>
          <a:bodyPr anchor="ctr"/>
          <a:lstStyle/>
          <a:p>
            <a:pPr algn="ctr">
              <a:lnSpc>
                <a:spcPct val="100000"/>
              </a:lnSpc>
            </a:pPr>
            <a:r>
              <a:rPr lang="tr-TR" sz="3200" b="1" spc="-1" dirty="0">
                <a:solidFill>
                  <a:srgbClr val="BC1421"/>
                </a:solidFill>
                <a:uFill>
                  <a:solidFill>
                    <a:srgbClr val="FFFFFF"/>
                  </a:solidFill>
                </a:uFill>
              </a:rPr>
              <a:t>KESİNLEŞMİŞ ALACAKLAR</a:t>
            </a:r>
          </a:p>
          <a:p>
            <a:pPr algn="ctr">
              <a:lnSpc>
                <a:spcPct val="100000"/>
              </a:lnSpc>
            </a:pPr>
            <a:r>
              <a:rPr lang="tr-TR" sz="2000" b="1" spc="-1" dirty="0">
                <a:solidFill>
                  <a:srgbClr val="BC1421"/>
                </a:solidFill>
                <a:uFill>
                  <a:solidFill>
                    <a:srgbClr val="FFFFFF"/>
                  </a:solidFill>
                </a:uFill>
              </a:rPr>
              <a:t>-Tahsil Edilecek Alacaklar</a:t>
            </a:r>
            <a:r>
              <a:rPr lang="tr-TR" sz="2000" b="1" strike="noStrike" spc="-1" dirty="0">
                <a:solidFill>
                  <a:srgbClr val="BC1421"/>
                </a:solidFill>
                <a:uFill>
                  <a:solidFill>
                    <a:srgbClr val="FFFFFF"/>
                  </a:solidFill>
                </a:uFill>
                <a:latin typeface="Calibri"/>
              </a:rPr>
              <a:t>-</a:t>
            </a:r>
            <a:endParaRPr lang="tr-TR" sz="2000" b="0" strike="noStrike" spc="-1" dirty="0">
              <a:solidFill>
                <a:srgbClr val="BC1421"/>
              </a:solidFill>
              <a:uFill>
                <a:solidFill>
                  <a:srgbClr val="FFFFFF"/>
                </a:solidFill>
              </a:uFill>
              <a:latin typeface="Calibri"/>
            </a:endParaRPr>
          </a:p>
        </p:txBody>
      </p:sp>
    </p:spTree>
    <p:extLst>
      <p:ext uri="{BB962C8B-B14F-4D97-AF65-F5344CB8AC3E}">
        <p14:creationId xmlns:p14="http://schemas.microsoft.com/office/powerpoint/2010/main" val="21246330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Shape 2">
            <a:extLst>
              <a:ext uri="{FF2B5EF4-FFF2-40B4-BE49-F238E27FC236}">
                <a16:creationId xmlns:a16="http://schemas.microsoft.com/office/drawing/2014/main" id="{0E3AA8CA-5846-48BE-A529-665F7FA0A9DB}"/>
              </a:ext>
            </a:extLst>
          </p:cNvPr>
          <p:cNvSpPr txBox="1"/>
          <p:nvPr/>
        </p:nvSpPr>
        <p:spPr>
          <a:xfrm>
            <a:off x="1260475" y="234418"/>
            <a:ext cx="10920495" cy="791640"/>
          </a:xfrm>
          <a:prstGeom prst="rect">
            <a:avLst/>
          </a:prstGeom>
          <a:noFill/>
          <a:ln>
            <a:noFill/>
          </a:ln>
        </p:spPr>
        <p:txBody>
          <a:bodyPr anchor="ctr"/>
          <a:lstStyle/>
          <a:p>
            <a:pPr algn="ctr">
              <a:lnSpc>
                <a:spcPct val="100000"/>
              </a:lnSpc>
            </a:pPr>
            <a:r>
              <a:rPr lang="tr-TR" sz="3200" b="1" spc="-1" dirty="0">
                <a:solidFill>
                  <a:srgbClr val="BC1421"/>
                </a:solidFill>
                <a:uFill>
                  <a:solidFill>
                    <a:srgbClr val="FFFFFF"/>
                  </a:solidFill>
                </a:uFill>
              </a:rPr>
              <a:t>ALACAKLARIN YAPILANDIRILMASI</a:t>
            </a:r>
          </a:p>
          <a:p>
            <a:pPr algn="ctr">
              <a:lnSpc>
                <a:spcPct val="100000"/>
              </a:lnSpc>
            </a:pPr>
            <a:r>
              <a:rPr lang="tr-TR" sz="2000" b="1" spc="-1" dirty="0">
                <a:solidFill>
                  <a:srgbClr val="BC1421"/>
                </a:solidFill>
                <a:uFill>
                  <a:solidFill>
                    <a:srgbClr val="FFFFFF"/>
                  </a:solidFill>
                </a:uFill>
              </a:rPr>
              <a:t>-Diğer Hususlar</a:t>
            </a:r>
            <a:r>
              <a:rPr lang="tr-TR" sz="2000" b="1" strike="noStrike" spc="-1" dirty="0">
                <a:solidFill>
                  <a:srgbClr val="BC1421"/>
                </a:solidFill>
                <a:uFill>
                  <a:solidFill>
                    <a:srgbClr val="FFFFFF"/>
                  </a:solidFill>
                </a:uFill>
                <a:latin typeface="Calibri"/>
              </a:rPr>
              <a:t>-</a:t>
            </a:r>
            <a:endParaRPr lang="tr-TR" sz="2000" b="0" strike="noStrike" spc="-1" dirty="0">
              <a:solidFill>
                <a:srgbClr val="BC1421"/>
              </a:solidFill>
              <a:uFill>
                <a:solidFill>
                  <a:srgbClr val="FFFFFF"/>
                </a:solidFill>
              </a:uFill>
              <a:latin typeface="Calibri"/>
            </a:endParaRPr>
          </a:p>
        </p:txBody>
      </p:sp>
      <p:graphicFrame>
        <p:nvGraphicFramePr>
          <p:cNvPr id="6" name="Tablo 5">
            <a:extLst>
              <a:ext uri="{FF2B5EF4-FFF2-40B4-BE49-F238E27FC236}">
                <a16:creationId xmlns:a16="http://schemas.microsoft.com/office/drawing/2014/main" id="{21869C1F-5488-50A9-5D5F-10F94A322DA1}"/>
              </a:ext>
            </a:extLst>
          </p:cNvPr>
          <p:cNvGraphicFramePr>
            <a:graphicFrameLocks noGrp="1"/>
          </p:cNvGraphicFramePr>
          <p:nvPr>
            <p:extLst>
              <p:ext uri="{D42A27DB-BD31-4B8C-83A1-F6EECF244321}">
                <p14:modId xmlns:p14="http://schemas.microsoft.com/office/powerpoint/2010/main" val="4253937837"/>
              </p:ext>
            </p:extLst>
          </p:nvPr>
        </p:nvGraphicFramePr>
        <p:xfrm>
          <a:off x="853440" y="1412041"/>
          <a:ext cx="10993118" cy="4074105"/>
        </p:xfrm>
        <a:graphic>
          <a:graphicData uri="http://schemas.openxmlformats.org/drawingml/2006/table">
            <a:tbl>
              <a:tblPr/>
              <a:tblGrid>
                <a:gridCol w="3870960">
                  <a:extLst>
                    <a:ext uri="{9D8B030D-6E8A-4147-A177-3AD203B41FA5}">
                      <a16:colId xmlns:a16="http://schemas.microsoft.com/office/drawing/2014/main" val="4294406245"/>
                    </a:ext>
                  </a:extLst>
                </a:gridCol>
                <a:gridCol w="1005840">
                  <a:extLst>
                    <a:ext uri="{9D8B030D-6E8A-4147-A177-3AD203B41FA5}">
                      <a16:colId xmlns:a16="http://schemas.microsoft.com/office/drawing/2014/main" val="29230241"/>
                    </a:ext>
                  </a:extLst>
                </a:gridCol>
                <a:gridCol w="1005840">
                  <a:extLst>
                    <a:ext uri="{9D8B030D-6E8A-4147-A177-3AD203B41FA5}">
                      <a16:colId xmlns:a16="http://schemas.microsoft.com/office/drawing/2014/main" val="2115351222"/>
                    </a:ext>
                  </a:extLst>
                </a:gridCol>
                <a:gridCol w="1249680">
                  <a:extLst>
                    <a:ext uri="{9D8B030D-6E8A-4147-A177-3AD203B41FA5}">
                      <a16:colId xmlns:a16="http://schemas.microsoft.com/office/drawing/2014/main" val="1844467546"/>
                    </a:ext>
                  </a:extLst>
                </a:gridCol>
                <a:gridCol w="904240">
                  <a:extLst>
                    <a:ext uri="{9D8B030D-6E8A-4147-A177-3AD203B41FA5}">
                      <a16:colId xmlns:a16="http://schemas.microsoft.com/office/drawing/2014/main" val="91899719"/>
                    </a:ext>
                  </a:extLst>
                </a:gridCol>
                <a:gridCol w="1454391">
                  <a:extLst>
                    <a:ext uri="{9D8B030D-6E8A-4147-A177-3AD203B41FA5}">
                      <a16:colId xmlns:a16="http://schemas.microsoft.com/office/drawing/2014/main" val="1563067629"/>
                    </a:ext>
                  </a:extLst>
                </a:gridCol>
                <a:gridCol w="1502167">
                  <a:extLst>
                    <a:ext uri="{9D8B030D-6E8A-4147-A177-3AD203B41FA5}">
                      <a16:colId xmlns:a16="http://schemas.microsoft.com/office/drawing/2014/main" val="1624856179"/>
                    </a:ext>
                  </a:extLst>
                </a:gridCol>
              </a:tblGrid>
              <a:tr h="337760">
                <a:tc>
                  <a:txBody>
                    <a:bodyPr/>
                    <a:lstStyle/>
                    <a:p>
                      <a:pPr algn="ctr" fontAlgn="ctr"/>
                      <a:r>
                        <a:rPr lang="tr-TR" sz="1400" b="1" i="0" u="none" strike="noStrike" dirty="0">
                          <a:solidFill>
                            <a:srgbClr val="3F3F3F"/>
                          </a:solidFill>
                          <a:effectLst/>
                          <a:latin typeface="Calibri" panose="020F0502020204030204" pitchFamily="34" charset="0"/>
                        </a:rPr>
                        <a:t>Alacak Türü</a:t>
                      </a:r>
                    </a:p>
                  </a:txBody>
                  <a:tcPr marL="6755" marR="6755" marT="6755"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solidFill>
                      <a:srgbClr val="F2F2F2"/>
                    </a:solidFill>
                  </a:tcPr>
                </a:tc>
                <a:tc>
                  <a:txBody>
                    <a:bodyPr/>
                    <a:lstStyle/>
                    <a:p>
                      <a:pPr algn="ctr" fontAlgn="ctr"/>
                      <a:r>
                        <a:rPr lang="tr-TR" sz="1400" b="1" i="0" u="none" strike="noStrike" dirty="0">
                          <a:solidFill>
                            <a:srgbClr val="3F3F3F"/>
                          </a:solidFill>
                          <a:effectLst/>
                          <a:latin typeface="Calibri" panose="020F0502020204030204" pitchFamily="34" charset="0"/>
                        </a:rPr>
                        <a:t>Başvuru Tarihi</a:t>
                      </a:r>
                    </a:p>
                  </a:txBody>
                  <a:tcPr marL="6755" marR="6755" marT="6755"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solidFill>
                      <a:srgbClr val="F2F2F2"/>
                    </a:solidFill>
                  </a:tcPr>
                </a:tc>
                <a:tc>
                  <a:txBody>
                    <a:bodyPr/>
                    <a:lstStyle/>
                    <a:p>
                      <a:pPr algn="ctr" fontAlgn="ctr"/>
                      <a:r>
                        <a:rPr lang="tr-TR" sz="1400" b="1" i="0" u="none" strike="noStrike" dirty="0">
                          <a:solidFill>
                            <a:srgbClr val="3F3F3F"/>
                          </a:solidFill>
                          <a:effectLst/>
                          <a:latin typeface="Calibri" panose="020F0502020204030204" pitchFamily="34" charset="0"/>
                        </a:rPr>
                        <a:t>Ödeme/İlk Taksit Tarihi</a:t>
                      </a:r>
                    </a:p>
                  </a:txBody>
                  <a:tcPr marL="6755" marR="6755" marT="6755"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solidFill>
                      <a:srgbClr val="F2F2F2"/>
                    </a:solidFill>
                  </a:tcPr>
                </a:tc>
                <a:tc>
                  <a:txBody>
                    <a:bodyPr/>
                    <a:lstStyle/>
                    <a:p>
                      <a:pPr algn="ctr" fontAlgn="ctr"/>
                      <a:r>
                        <a:rPr lang="tr-TR" sz="1400" b="1" i="0" u="none" strike="noStrike" dirty="0">
                          <a:solidFill>
                            <a:srgbClr val="3F3F3F"/>
                          </a:solidFill>
                          <a:effectLst/>
                          <a:latin typeface="Calibri" panose="020F0502020204030204" pitchFamily="34" charset="0"/>
                        </a:rPr>
                        <a:t>Taksitlendirme</a:t>
                      </a:r>
                    </a:p>
                  </a:txBody>
                  <a:tcPr marL="6755" marR="6755" marT="6755"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solidFill>
                      <a:srgbClr val="F2F2F2"/>
                    </a:solidFill>
                  </a:tcPr>
                </a:tc>
                <a:tc>
                  <a:txBody>
                    <a:bodyPr/>
                    <a:lstStyle/>
                    <a:p>
                      <a:pPr algn="ctr" fontAlgn="ctr"/>
                      <a:r>
                        <a:rPr lang="tr-TR" sz="1400" b="1" i="0" u="none" strike="noStrike" dirty="0">
                          <a:solidFill>
                            <a:srgbClr val="3F3F3F"/>
                          </a:solidFill>
                          <a:effectLst/>
                          <a:latin typeface="Calibri" panose="020F0502020204030204" pitchFamily="34" charset="0"/>
                        </a:rPr>
                        <a:t>Ödenecek Tutar</a:t>
                      </a:r>
                    </a:p>
                  </a:txBody>
                  <a:tcPr marL="6755" marR="6755" marT="6755"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solidFill>
                      <a:srgbClr val="F2F2F2"/>
                    </a:solidFill>
                  </a:tcPr>
                </a:tc>
                <a:tc>
                  <a:txBody>
                    <a:bodyPr/>
                    <a:lstStyle/>
                    <a:p>
                      <a:pPr algn="ctr" fontAlgn="ctr"/>
                      <a:r>
                        <a:rPr lang="tr-TR" sz="1400" b="1" i="0" u="none" strike="noStrike" dirty="0">
                          <a:solidFill>
                            <a:srgbClr val="3F3F3F"/>
                          </a:solidFill>
                          <a:effectLst/>
                          <a:latin typeface="Calibri" panose="020F0502020204030204" pitchFamily="34" charset="0"/>
                        </a:rPr>
                        <a:t>Tahsilinden Vazgeçilen Alacak</a:t>
                      </a:r>
                    </a:p>
                  </a:txBody>
                  <a:tcPr marL="6755" marR="6755" marT="6755"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solidFill>
                      <a:srgbClr val="F2F2F2"/>
                    </a:solidFill>
                  </a:tcPr>
                </a:tc>
                <a:tc>
                  <a:txBody>
                    <a:bodyPr/>
                    <a:lstStyle/>
                    <a:p>
                      <a:pPr algn="ctr" fontAlgn="ctr"/>
                      <a:r>
                        <a:rPr lang="tr-TR" sz="1400" b="1" i="0" u="none" strike="noStrike" dirty="0">
                          <a:solidFill>
                            <a:srgbClr val="3F3F3F"/>
                          </a:solidFill>
                          <a:effectLst/>
                          <a:latin typeface="Calibri" panose="020F0502020204030204" pitchFamily="34" charset="0"/>
                        </a:rPr>
                        <a:t>Dava/İcra Takibi Konusu Olanlar</a:t>
                      </a:r>
                    </a:p>
                  </a:txBody>
                  <a:tcPr marL="6755" marR="6755" marT="6755"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solidFill>
                      <a:srgbClr val="F2F2F2"/>
                    </a:solidFill>
                  </a:tcPr>
                </a:tc>
                <a:extLst>
                  <a:ext uri="{0D108BD9-81ED-4DB2-BD59-A6C34878D82A}">
                    <a16:rowId xmlns:a16="http://schemas.microsoft.com/office/drawing/2014/main" val="119888744"/>
                  </a:ext>
                </a:extLst>
              </a:tr>
              <a:tr h="1013281">
                <a:tc>
                  <a:txBody>
                    <a:bodyPr/>
                    <a:lstStyle/>
                    <a:p>
                      <a:pPr algn="l" fontAlgn="b"/>
                      <a:r>
                        <a:rPr lang="en-GB" sz="1400" b="0" i="0" u="none" strike="noStrike" kern="1200" dirty="0">
                          <a:solidFill>
                            <a:srgbClr val="000000"/>
                          </a:solidFill>
                          <a:effectLst/>
                          <a:latin typeface="Calibri" panose="020F0502020204030204" pitchFamily="34" charset="0"/>
                          <a:ea typeface="+mn-ea"/>
                          <a:cs typeface="+mn-cs"/>
                        </a:rPr>
                        <a:t>5174 </a:t>
                      </a:r>
                      <a:r>
                        <a:rPr lang="en-GB" sz="1400" b="0" i="0" u="none" strike="noStrike" kern="1200" dirty="0" err="1">
                          <a:solidFill>
                            <a:srgbClr val="000000"/>
                          </a:solidFill>
                          <a:effectLst/>
                          <a:latin typeface="Calibri" panose="020F0502020204030204" pitchFamily="34" charset="0"/>
                          <a:ea typeface="+mn-ea"/>
                          <a:cs typeface="+mn-cs"/>
                        </a:rPr>
                        <a:t>sayılı</a:t>
                      </a:r>
                      <a:r>
                        <a:rPr lang="en-GB" sz="1400" b="0" i="0" u="none" strike="noStrike" kern="1200" dirty="0">
                          <a:solidFill>
                            <a:srgbClr val="000000"/>
                          </a:solidFill>
                          <a:effectLst/>
                          <a:latin typeface="Calibri" panose="020F0502020204030204" pitchFamily="34" charset="0"/>
                          <a:ea typeface="+mn-ea"/>
                          <a:cs typeface="+mn-cs"/>
                        </a:rPr>
                        <a:t> Türki</a:t>
                      </a:r>
                      <a:r>
                        <a:rPr lang="en-GB" sz="1400" b="0" i="0" u="none" strike="noStrike" dirty="0">
                          <a:solidFill>
                            <a:srgbClr val="000000"/>
                          </a:solidFill>
                          <a:effectLst/>
                          <a:latin typeface="Calibri" panose="020F0502020204030204" pitchFamily="34" charset="0"/>
                        </a:rPr>
                        <a:t>ye </a:t>
                      </a:r>
                      <a:r>
                        <a:rPr lang="en-GB" sz="1400" b="0" i="0" u="none" strike="noStrike" dirty="0" err="1">
                          <a:solidFill>
                            <a:srgbClr val="000000"/>
                          </a:solidFill>
                          <a:effectLst/>
                          <a:latin typeface="Calibri" panose="020F0502020204030204" pitchFamily="34" charset="0"/>
                        </a:rPr>
                        <a:t>Odalar</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ve</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Borsalar</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Birliği</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ile</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Odalar</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ve</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Borsalar</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Kanunu</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hükümlerine</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göre</a:t>
                      </a:r>
                      <a:r>
                        <a:rPr lang="en-GB" sz="1400" b="0" i="0" u="none" strike="noStrike" dirty="0">
                          <a:solidFill>
                            <a:srgbClr val="000000"/>
                          </a:solidFill>
                          <a:effectLst/>
                          <a:latin typeface="Calibri" panose="020F0502020204030204" pitchFamily="34" charset="0"/>
                        </a:rPr>
                        <a:t>, </a:t>
                      </a:r>
                      <a:r>
                        <a:rPr lang="en-GB" sz="1400" b="1" i="0" u="sng" strike="noStrike" dirty="0">
                          <a:solidFill>
                            <a:srgbClr val="000000"/>
                          </a:solidFill>
                          <a:effectLst/>
                          <a:latin typeface="Calibri" panose="020F0502020204030204" pitchFamily="34" charset="0"/>
                        </a:rPr>
                        <a:t>31/12/2022</a:t>
                      </a:r>
                      <a:r>
                        <a:rPr lang="en-GB" sz="1400" b="0" i="0" u="none" strike="noStrike" dirty="0">
                          <a:solidFill>
                            <a:srgbClr val="C00000"/>
                          </a:solidFill>
                          <a:effectLst/>
                          <a:latin typeface="Calibri" panose="020F0502020204030204" pitchFamily="34" charset="0"/>
                        </a:rPr>
                        <a:t> </a:t>
                      </a:r>
                      <a:r>
                        <a:rPr lang="en-GB" sz="1400" b="0" i="0" u="none" strike="noStrike" dirty="0" err="1">
                          <a:solidFill>
                            <a:schemeClr val="tx1"/>
                          </a:solidFill>
                          <a:effectLst/>
                          <a:latin typeface="Calibri" panose="020F0502020204030204" pitchFamily="34" charset="0"/>
                        </a:rPr>
                        <a:t>tarihine</a:t>
                      </a:r>
                      <a:r>
                        <a:rPr lang="en-GB" sz="1400" b="0" i="0" u="none" strike="noStrike" dirty="0">
                          <a:solidFill>
                            <a:schemeClr val="tx1"/>
                          </a:solidFill>
                          <a:effectLst/>
                          <a:latin typeface="Calibri" panose="020F0502020204030204" pitchFamily="34" charset="0"/>
                        </a:rPr>
                        <a:t> </a:t>
                      </a:r>
                      <a:r>
                        <a:rPr lang="en-GB" sz="1400" b="0" i="0" u="none" strike="noStrike" dirty="0" err="1">
                          <a:solidFill>
                            <a:schemeClr val="tx1"/>
                          </a:solidFill>
                          <a:effectLst/>
                          <a:latin typeface="Calibri" panose="020F0502020204030204" pitchFamily="34" charset="0"/>
                        </a:rPr>
                        <a:t>kadar</a:t>
                      </a:r>
                      <a:r>
                        <a:rPr lang="en-GB" sz="1400" b="0" i="0" u="none" strike="noStrike" dirty="0">
                          <a:solidFill>
                            <a:schemeClr val="tx1"/>
                          </a:solidFill>
                          <a:effectLst/>
                          <a:latin typeface="Calibri" panose="020F0502020204030204" pitchFamily="34" charset="0"/>
                        </a:rPr>
                        <a:t> </a:t>
                      </a:r>
                      <a:r>
                        <a:rPr lang="en-GB" sz="1400" b="0" i="0" u="none" strike="noStrike" dirty="0" err="1">
                          <a:solidFill>
                            <a:schemeClr val="tx1"/>
                          </a:solidFill>
                          <a:effectLst/>
                          <a:latin typeface="Calibri" panose="020F0502020204030204" pitchFamily="34" charset="0"/>
                        </a:rPr>
                        <a:t>ödenmesi</a:t>
                      </a:r>
                      <a:r>
                        <a:rPr lang="en-GB" sz="1400" b="0" i="0" u="none" strike="noStrike" dirty="0">
                          <a:solidFill>
                            <a:schemeClr val="tx1"/>
                          </a:solidFill>
                          <a:effectLst/>
                          <a:latin typeface="Calibri" panose="020F0502020204030204" pitchFamily="34" charset="0"/>
                        </a:rPr>
                        <a:t> </a:t>
                      </a:r>
                      <a:r>
                        <a:rPr lang="en-GB" sz="1400" b="0" i="0" u="none" strike="noStrike" dirty="0" err="1">
                          <a:solidFill>
                            <a:schemeClr val="tx1"/>
                          </a:solidFill>
                          <a:effectLst/>
                          <a:latin typeface="Calibri" panose="020F0502020204030204" pitchFamily="34" charset="0"/>
                        </a:rPr>
                        <a:t>gerek</a:t>
                      </a:r>
                      <a:r>
                        <a:rPr lang="en-GB" sz="1400" b="0" i="0" u="none" strike="noStrike" dirty="0" err="1">
                          <a:solidFill>
                            <a:srgbClr val="000000"/>
                          </a:solidFill>
                          <a:effectLst/>
                          <a:latin typeface="Calibri" panose="020F0502020204030204" pitchFamily="34" charset="0"/>
                        </a:rPr>
                        <a:t>mesine</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rağmen</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ödenmemiş</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olan</a:t>
                      </a:r>
                      <a:r>
                        <a:rPr lang="en-GB" sz="1400" b="0" i="0" u="none" strike="noStrike" dirty="0">
                          <a:solidFill>
                            <a:srgbClr val="000000"/>
                          </a:solidFill>
                          <a:effectLst/>
                          <a:latin typeface="Calibri" panose="020F0502020204030204" pitchFamily="34" charset="0"/>
                        </a:rPr>
                        <a:t>, </a:t>
                      </a:r>
                      <a:r>
                        <a:rPr lang="en-GB" sz="1400" b="1" i="0" u="sng" strike="noStrike" dirty="0" err="1">
                          <a:solidFill>
                            <a:srgbClr val="000000"/>
                          </a:solidFill>
                          <a:effectLst/>
                          <a:latin typeface="Calibri" panose="020F0502020204030204" pitchFamily="34" charset="0"/>
                        </a:rPr>
                        <a:t>üyelerin</a:t>
                      </a:r>
                      <a:r>
                        <a:rPr lang="en-GB" sz="1400" b="1" i="0" u="sng" strike="noStrike" dirty="0">
                          <a:solidFill>
                            <a:srgbClr val="000000"/>
                          </a:solidFill>
                          <a:effectLst/>
                          <a:latin typeface="Calibri" panose="020F0502020204030204" pitchFamily="34" charset="0"/>
                        </a:rPr>
                        <a:t> </a:t>
                      </a:r>
                      <a:r>
                        <a:rPr lang="en-GB" sz="1400" b="1" i="0" u="sng" strike="noStrike" dirty="0" err="1">
                          <a:solidFill>
                            <a:srgbClr val="000000"/>
                          </a:solidFill>
                          <a:effectLst/>
                          <a:latin typeface="Calibri" panose="020F0502020204030204" pitchFamily="34" charset="0"/>
                        </a:rPr>
                        <a:t>oda</a:t>
                      </a:r>
                      <a:r>
                        <a:rPr lang="en-GB" sz="1400" b="1" i="0" u="sng" strike="noStrike" dirty="0">
                          <a:solidFill>
                            <a:srgbClr val="000000"/>
                          </a:solidFill>
                          <a:effectLst/>
                          <a:latin typeface="Calibri" panose="020F0502020204030204" pitchFamily="34" charset="0"/>
                        </a:rPr>
                        <a:t> </a:t>
                      </a:r>
                      <a:r>
                        <a:rPr lang="en-GB" sz="1400" b="1" i="0" u="sng" strike="noStrike" dirty="0" err="1">
                          <a:solidFill>
                            <a:srgbClr val="000000"/>
                          </a:solidFill>
                          <a:effectLst/>
                          <a:latin typeface="Calibri" panose="020F0502020204030204" pitchFamily="34" charset="0"/>
                        </a:rPr>
                        <a:t>ve</a:t>
                      </a:r>
                      <a:r>
                        <a:rPr lang="en-GB" sz="1400" b="1" i="0" u="sng" strike="noStrike" dirty="0">
                          <a:solidFill>
                            <a:srgbClr val="000000"/>
                          </a:solidFill>
                          <a:effectLst/>
                          <a:latin typeface="Calibri" panose="020F0502020204030204" pitchFamily="34" charset="0"/>
                        </a:rPr>
                        <a:t> </a:t>
                      </a:r>
                      <a:r>
                        <a:rPr lang="en-GB" sz="1400" b="1" i="0" u="sng" strike="noStrike" dirty="0" err="1">
                          <a:solidFill>
                            <a:srgbClr val="000000"/>
                          </a:solidFill>
                          <a:effectLst/>
                          <a:latin typeface="Calibri" panose="020F0502020204030204" pitchFamily="34" charset="0"/>
                        </a:rPr>
                        <a:t>borsalara</a:t>
                      </a:r>
                      <a:r>
                        <a:rPr lang="en-GB" sz="1400" b="1" i="0" u="sng" strike="noStrike" dirty="0">
                          <a:solidFill>
                            <a:srgbClr val="000000"/>
                          </a:solidFill>
                          <a:effectLst/>
                          <a:latin typeface="Calibri" panose="020F0502020204030204" pitchFamily="34" charset="0"/>
                        </a:rPr>
                        <a:t> </a:t>
                      </a:r>
                      <a:r>
                        <a:rPr lang="en-GB" sz="1400" b="1" i="0" u="sng" strike="noStrike" dirty="0" err="1">
                          <a:solidFill>
                            <a:srgbClr val="000000"/>
                          </a:solidFill>
                          <a:effectLst/>
                          <a:latin typeface="Calibri" panose="020F0502020204030204" pitchFamily="34" charset="0"/>
                        </a:rPr>
                        <a:t>olan</a:t>
                      </a:r>
                      <a:r>
                        <a:rPr lang="en-GB" sz="1400" b="0" i="0" u="none" strike="noStrike" dirty="0">
                          <a:solidFill>
                            <a:srgbClr val="000000"/>
                          </a:solidFill>
                          <a:effectLst/>
                          <a:latin typeface="Calibri" panose="020F0502020204030204" pitchFamily="34" charset="0"/>
                        </a:rPr>
                        <a:t> </a:t>
                      </a:r>
                      <a:r>
                        <a:rPr lang="en-GB" sz="1400" b="1" i="0" u="none" strike="noStrike" dirty="0" err="1">
                          <a:solidFill>
                            <a:srgbClr val="C00000"/>
                          </a:solidFill>
                          <a:effectLst/>
                          <a:latin typeface="Calibri" panose="020F0502020204030204" pitchFamily="34" charset="0"/>
                        </a:rPr>
                        <a:t>aidat</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navlun</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hasılatından</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alınacak</a:t>
                      </a:r>
                      <a:r>
                        <a:rPr lang="en-GB" sz="1400" b="0" i="0" u="none" strike="noStrike" dirty="0">
                          <a:solidFill>
                            <a:srgbClr val="000000"/>
                          </a:solidFill>
                          <a:effectLst/>
                          <a:latin typeface="Calibri" panose="020F0502020204030204" pitchFamily="34" charset="0"/>
                        </a:rPr>
                        <a:t> </a:t>
                      </a:r>
                      <a:r>
                        <a:rPr lang="en-GB" sz="1400" b="1" i="0" u="none" strike="noStrike" dirty="0" err="1">
                          <a:solidFill>
                            <a:srgbClr val="C00000"/>
                          </a:solidFill>
                          <a:effectLst/>
                          <a:latin typeface="Calibri" panose="020F0502020204030204" pitchFamily="34" charset="0"/>
                        </a:rPr>
                        <a:t>oda</a:t>
                      </a:r>
                      <a:r>
                        <a:rPr lang="en-GB" sz="1400" b="1" i="0" u="none" strike="noStrike" dirty="0">
                          <a:solidFill>
                            <a:srgbClr val="C00000"/>
                          </a:solidFill>
                          <a:effectLst/>
                          <a:latin typeface="Calibri" panose="020F0502020204030204" pitchFamily="34" charset="0"/>
                        </a:rPr>
                        <a:t> </a:t>
                      </a:r>
                      <a:r>
                        <a:rPr lang="en-GB" sz="1400" b="1" i="0" u="none" strike="noStrike" dirty="0" err="1">
                          <a:solidFill>
                            <a:srgbClr val="C00000"/>
                          </a:solidFill>
                          <a:effectLst/>
                          <a:latin typeface="Calibri" panose="020F0502020204030204" pitchFamily="34" charset="0"/>
                        </a:rPr>
                        <a:t>payları</a:t>
                      </a:r>
                      <a:r>
                        <a:rPr lang="en-GB" sz="1400" b="0" i="0" u="none" strike="noStrike" dirty="0">
                          <a:solidFill>
                            <a:srgbClr val="C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ve</a:t>
                      </a:r>
                      <a:r>
                        <a:rPr lang="en-GB" sz="1400" b="0" i="0" u="none" strike="noStrike" dirty="0">
                          <a:solidFill>
                            <a:srgbClr val="000000"/>
                          </a:solidFill>
                          <a:effectLst/>
                          <a:latin typeface="Calibri" panose="020F0502020204030204" pitchFamily="34" charset="0"/>
                        </a:rPr>
                        <a:t> </a:t>
                      </a:r>
                      <a:r>
                        <a:rPr lang="en-GB" sz="1400" b="1" i="0" u="none" strike="noStrike" dirty="0" err="1">
                          <a:solidFill>
                            <a:srgbClr val="C00000"/>
                          </a:solidFill>
                          <a:effectLst/>
                          <a:latin typeface="Calibri" panose="020F0502020204030204" pitchFamily="34" charset="0"/>
                        </a:rPr>
                        <a:t>borsa</a:t>
                      </a:r>
                      <a:r>
                        <a:rPr lang="en-GB" sz="1400" b="1" i="0" u="none" strike="noStrike" dirty="0">
                          <a:solidFill>
                            <a:srgbClr val="C00000"/>
                          </a:solidFill>
                          <a:effectLst/>
                          <a:latin typeface="Calibri" panose="020F0502020204030204" pitchFamily="34" charset="0"/>
                        </a:rPr>
                        <a:t> </a:t>
                      </a:r>
                      <a:r>
                        <a:rPr lang="en-GB" sz="1400" b="1" i="0" u="none" strike="noStrike" dirty="0" err="1">
                          <a:solidFill>
                            <a:srgbClr val="C00000"/>
                          </a:solidFill>
                          <a:effectLst/>
                          <a:latin typeface="Calibri" panose="020F0502020204030204" pitchFamily="34" charset="0"/>
                        </a:rPr>
                        <a:t>tescil</a:t>
                      </a:r>
                      <a:r>
                        <a:rPr lang="en-GB" sz="1400" b="1" i="0" u="none" strike="noStrike" dirty="0">
                          <a:solidFill>
                            <a:srgbClr val="C00000"/>
                          </a:solidFill>
                          <a:effectLst/>
                          <a:latin typeface="Calibri" panose="020F0502020204030204" pitchFamily="34" charset="0"/>
                        </a:rPr>
                        <a:t> </a:t>
                      </a:r>
                      <a:r>
                        <a:rPr lang="en-GB" sz="1400" b="1" i="0" u="none" strike="noStrike" dirty="0" err="1">
                          <a:solidFill>
                            <a:srgbClr val="C00000"/>
                          </a:solidFill>
                          <a:effectLst/>
                          <a:latin typeface="Calibri" panose="020F0502020204030204" pitchFamily="34" charset="0"/>
                        </a:rPr>
                        <a:t>ücreti</a:t>
                      </a:r>
                      <a:r>
                        <a:rPr lang="en-GB" sz="1400" b="0" i="0" u="none" strike="noStrike" dirty="0">
                          <a:solidFill>
                            <a:srgbClr val="C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ile</a:t>
                      </a:r>
                      <a:r>
                        <a:rPr lang="en-GB" sz="1400" b="0" i="0" u="none" strike="noStrike" dirty="0">
                          <a:solidFill>
                            <a:srgbClr val="000000"/>
                          </a:solidFill>
                          <a:effectLst/>
                          <a:latin typeface="Calibri" panose="020F0502020204030204" pitchFamily="34" charset="0"/>
                        </a:rPr>
                        <a:t> </a:t>
                      </a:r>
                      <a:r>
                        <a:rPr lang="en-GB" sz="1400" b="1" i="0" u="sng" strike="noStrike" dirty="0" err="1">
                          <a:solidFill>
                            <a:srgbClr val="000000"/>
                          </a:solidFill>
                          <a:effectLst/>
                          <a:latin typeface="Calibri" panose="020F0502020204030204" pitchFamily="34" charset="0"/>
                        </a:rPr>
                        <a:t>oda</a:t>
                      </a:r>
                      <a:r>
                        <a:rPr lang="en-GB" sz="1400" b="1" i="0" u="sng" strike="noStrike" dirty="0">
                          <a:solidFill>
                            <a:srgbClr val="000000"/>
                          </a:solidFill>
                          <a:effectLst/>
                          <a:latin typeface="Calibri" panose="020F0502020204030204" pitchFamily="34" charset="0"/>
                        </a:rPr>
                        <a:t> </a:t>
                      </a:r>
                      <a:r>
                        <a:rPr lang="en-GB" sz="1400" b="1" i="0" u="sng" strike="noStrike" dirty="0" err="1">
                          <a:solidFill>
                            <a:srgbClr val="000000"/>
                          </a:solidFill>
                          <a:effectLst/>
                          <a:latin typeface="Calibri" panose="020F0502020204030204" pitchFamily="34" charset="0"/>
                        </a:rPr>
                        <a:t>ve</a:t>
                      </a:r>
                      <a:r>
                        <a:rPr lang="en-GB" sz="1400" b="1" i="0" u="sng" strike="noStrike" dirty="0">
                          <a:solidFill>
                            <a:srgbClr val="000000"/>
                          </a:solidFill>
                          <a:effectLst/>
                          <a:latin typeface="Calibri" panose="020F0502020204030204" pitchFamily="34" charset="0"/>
                        </a:rPr>
                        <a:t> </a:t>
                      </a:r>
                      <a:r>
                        <a:rPr lang="en-GB" sz="1400" b="1" i="0" u="sng" strike="noStrike" dirty="0" err="1">
                          <a:solidFill>
                            <a:srgbClr val="000000"/>
                          </a:solidFill>
                          <a:effectLst/>
                          <a:latin typeface="Calibri" panose="020F0502020204030204" pitchFamily="34" charset="0"/>
                        </a:rPr>
                        <a:t>borsaların</a:t>
                      </a:r>
                      <a:r>
                        <a:rPr lang="en-GB" sz="1400" b="0" i="0" u="none" strike="noStrike" dirty="0">
                          <a:solidFill>
                            <a:srgbClr val="000000"/>
                          </a:solidFill>
                          <a:effectLst/>
                          <a:latin typeface="Calibri" panose="020F0502020204030204" pitchFamily="34" charset="0"/>
                        </a:rPr>
                        <a:t> Türkiye </a:t>
                      </a:r>
                      <a:r>
                        <a:rPr lang="en-GB" sz="1400" b="0" i="0" u="none" strike="noStrike" dirty="0" err="1">
                          <a:solidFill>
                            <a:srgbClr val="000000"/>
                          </a:solidFill>
                          <a:effectLst/>
                          <a:latin typeface="Calibri" panose="020F0502020204030204" pitchFamily="34" charset="0"/>
                        </a:rPr>
                        <a:t>Odalar</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ve</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Borsalar</a:t>
                      </a:r>
                      <a:r>
                        <a:rPr lang="en-GB" sz="1400" b="0" i="0" u="none" strike="noStrike" dirty="0">
                          <a:solidFill>
                            <a:srgbClr val="000000"/>
                          </a:solidFill>
                          <a:effectLst/>
                          <a:latin typeface="Calibri" panose="020F0502020204030204" pitchFamily="34" charset="0"/>
                        </a:rPr>
                        <a:t> </a:t>
                      </a:r>
                      <a:r>
                        <a:rPr lang="en-GB" sz="1400" b="1" i="0" u="sng" strike="noStrike" dirty="0" err="1">
                          <a:solidFill>
                            <a:srgbClr val="000000"/>
                          </a:solidFill>
                          <a:effectLst/>
                          <a:latin typeface="Calibri" panose="020F0502020204030204" pitchFamily="34" charset="0"/>
                        </a:rPr>
                        <a:t>Birliğine</a:t>
                      </a:r>
                      <a:r>
                        <a:rPr lang="en-GB" sz="1400" b="1" i="0" u="sng" strike="noStrike" dirty="0">
                          <a:solidFill>
                            <a:srgbClr val="000000"/>
                          </a:solidFill>
                          <a:effectLst/>
                          <a:latin typeface="Calibri" panose="020F0502020204030204" pitchFamily="34" charset="0"/>
                        </a:rPr>
                        <a:t> </a:t>
                      </a:r>
                      <a:r>
                        <a:rPr lang="en-GB" sz="1400" b="1" i="0" u="sng" strike="noStrike" dirty="0" err="1">
                          <a:solidFill>
                            <a:srgbClr val="000000"/>
                          </a:solidFill>
                          <a:effectLst/>
                          <a:latin typeface="Calibri" panose="020F0502020204030204" pitchFamily="34" charset="0"/>
                        </a:rPr>
                        <a:t>olan</a:t>
                      </a:r>
                      <a:r>
                        <a:rPr lang="en-GB" sz="1400" b="0" i="0" u="none" strike="noStrike" dirty="0">
                          <a:solidFill>
                            <a:srgbClr val="000000"/>
                          </a:solidFill>
                          <a:effectLst/>
                          <a:latin typeface="Calibri" panose="020F0502020204030204" pitchFamily="34" charset="0"/>
                        </a:rPr>
                        <a:t> </a:t>
                      </a:r>
                      <a:r>
                        <a:rPr lang="en-GB" sz="1400" b="1" i="0" u="none" strike="noStrike" dirty="0" err="1">
                          <a:solidFill>
                            <a:srgbClr val="C00000"/>
                          </a:solidFill>
                          <a:effectLst/>
                          <a:latin typeface="Calibri" panose="020F0502020204030204" pitchFamily="34" charset="0"/>
                        </a:rPr>
                        <a:t>aidat</a:t>
                      </a:r>
                      <a:r>
                        <a:rPr lang="en-GB" sz="1400" b="1" i="0" u="none" strike="noStrike" dirty="0">
                          <a:solidFill>
                            <a:srgbClr val="C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borçları</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asılları</a:t>
                      </a:r>
                      <a:endParaRPr lang="tr-TR" sz="1400" b="0" i="0" u="none" strike="noStrike" dirty="0">
                        <a:solidFill>
                          <a:srgbClr val="000000"/>
                        </a:solidFill>
                        <a:effectLst/>
                        <a:latin typeface="Calibri" panose="020F0502020204030204" pitchFamily="34" charset="0"/>
                      </a:endParaRPr>
                    </a:p>
                    <a:p>
                      <a:pPr algn="l" fontAlgn="b"/>
                      <a:endParaRPr lang="en-GB" sz="1400" b="1" i="0" u="none" strike="noStrike" dirty="0">
                        <a:solidFill>
                          <a:srgbClr val="C00000"/>
                        </a:solidFill>
                        <a:effectLst/>
                        <a:latin typeface="Calibri" panose="020F0502020204030204" pitchFamily="34" charset="0"/>
                      </a:endParaRPr>
                    </a:p>
                  </a:txBody>
                  <a:tcPr marL="6755" marR="6755" marT="6755" marB="0" anchor="b">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0" i="0" u="none" strike="noStrike" dirty="0">
                          <a:solidFill>
                            <a:srgbClr val="000000"/>
                          </a:solidFill>
                          <a:effectLst/>
                          <a:latin typeface="Calibri" panose="020F0502020204030204" pitchFamily="34" charset="0"/>
                        </a:rPr>
                        <a:t>31.05.2023</a:t>
                      </a:r>
                    </a:p>
                  </a:txBody>
                  <a:tcPr marL="6755" marR="6755" marT="6755"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0" i="0" u="none" strike="noStrike" dirty="0">
                          <a:solidFill>
                            <a:srgbClr val="000000"/>
                          </a:solidFill>
                          <a:effectLst/>
                          <a:latin typeface="Calibri" panose="020F0502020204030204" pitchFamily="34" charset="0"/>
                        </a:rPr>
                        <a:t>30.06.2023</a:t>
                      </a:r>
                    </a:p>
                  </a:txBody>
                  <a:tcPr marL="6755" marR="6755" marT="6755"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0" i="0" u="none" strike="noStrike" dirty="0">
                          <a:solidFill>
                            <a:srgbClr val="000000"/>
                          </a:solidFill>
                          <a:effectLst/>
                          <a:latin typeface="Calibri" panose="020F0502020204030204" pitchFamily="34" charset="0"/>
                        </a:rPr>
                        <a:t>9 taksit</a:t>
                      </a:r>
                      <a:br>
                        <a:rPr lang="tr-TR" sz="1400" b="0" i="0" u="none" strike="noStrike" dirty="0">
                          <a:solidFill>
                            <a:srgbClr val="000000"/>
                          </a:solidFill>
                          <a:effectLst/>
                          <a:latin typeface="Calibri" panose="020F0502020204030204" pitchFamily="34" charset="0"/>
                        </a:rPr>
                      </a:br>
                      <a:r>
                        <a:rPr lang="tr-TR" sz="1400" b="0" i="0" u="none" strike="noStrike" dirty="0">
                          <a:solidFill>
                            <a:srgbClr val="000000"/>
                          </a:solidFill>
                          <a:effectLst/>
                          <a:latin typeface="Calibri" panose="020F0502020204030204" pitchFamily="34" charset="0"/>
                        </a:rPr>
                        <a:t>(aylık ödeme)</a:t>
                      </a:r>
                    </a:p>
                  </a:txBody>
                  <a:tcPr marL="6755" marR="6755" marT="6755"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0" i="0" u="none" strike="noStrike" dirty="0">
                          <a:solidFill>
                            <a:srgbClr val="000000"/>
                          </a:solidFill>
                          <a:effectLst/>
                          <a:latin typeface="Calibri" panose="020F0502020204030204" pitchFamily="34" charset="0"/>
                        </a:rPr>
                        <a:t>Alacak asıllarının tamamı</a:t>
                      </a:r>
                    </a:p>
                  </a:txBody>
                  <a:tcPr marL="6755" marR="6755" marT="6755"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0" i="0" u="none" strike="noStrike" dirty="0">
                          <a:solidFill>
                            <a:srgbClr val="000000"/>
                          </a:solidFill>
                          <a:effectLst/>
                          <a:latin typeface="Calibri" panose="020F0502020204030204" pitchFamily="34" charset="0"/>
                        </a:rPr>
                        <a:t>Alacak asıllarına uygulanan faiz, gecikme faizi, gecikme zammı gibi </a:t>
                      </a:r>
                      <a:r>
                        <a:rPr lang="tr-TR" sz="1400" b="0" i="0" u="none" strike="noStrike" dirty="0" err="1">
                          <a:solidFill>
                            <a:srgbClr val="000000"/>
                          </a:solidFill>
                          <a:effectLst/>
                          <a:latin typeface="Calibri" panose="020F0502020204030204" pitchFamily="34" charset="0"/>
                        </a:rPr>
                        <a:t>fer’i</a:t>
                      </a:r>
                      <a:r>
                        <a:rPr lang="tr-TR" sz="1400" b="0" i="0" u="none" strike="noStrike" dirty="0">
                          <a:solidFill>
                            <a:srgbClr val="000000"/>
                          </a:solidFill>
                          <a:effectLst/>
                          <a:latin typeface="Calibri" panose="020F0502020204030204" pitchFamily="34" charset="0"/>
                        </a:rPr>
                        <a:t> alacakların tamamı</a:t>
                      </a:r>
                    </a:p>
                  </a:txBody>
                  <a:tcPr marL="6755" marR="6755" marT="6755"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0" i="0" u="none" strike="noStrike" dirty="0">
                          <a:solidFill>
                            <a:srgbClr val="000000"/>
                          </a:solidFill>
                          <a:effectLst/>
                          <a:latin typeface="Calibri" panose="020F0502020204030204" pitchFamily="34" charset="0"/>
                        </a:rPr>
                        <a:t>Yargılama giderleri, icra masrafları ve vekâlet ücretleri </a:t>
                      </a:r>
                      <a:r>
                        <a:rPr lang="tr-TR" sz="1400" b="1" i="0" u="none" strike="noStrike" dirty="0">
                          <a:solidFill>
                            <a:srgbClr val="000000"/>
                          </a:solidFill>
                          <a:effectLst/>
                          <a:latin typeface="Calibri" panose="020F0502020204030204" pitchFamily="34" charset="0"/>
                        </a:rPr>
                        <a:t>karşılıklı olarak talep edilmez</a:t>
                      </a:r>
                      <a:endParaRPr lang="tr-TR" sz="1400" b="0" i="0" u="none" strike="noStrike" dirty="0">
                        <a:solidFill>
                          <a:srgbClr val="000000"/>
                        </a:solidFill>
                        <a:effectLst/>
                        <a:latin typeface="Calibri" panose="020F0502020204030204" pitchFamily="34" charset="0"/>
                      </a:endParaRPr>
                    </a:p>
                  </a:txBody>
                  <a:tcPr marL="6755" marR="6755" marT="6755"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extLst>
                  <a:ext uri="{0D108BD9-81ED-4DB2-BD59-A6C34878D82A}">
                    <a16:rowId xmlns:a16="http://schemas.microsoft.com/office/drawing/2014/main" val="1500208986"/>
                  </a:ext>
                </a:extLst>
              </a:tr>
              <a:tr h="1063945">
                <a:tc>
                  <a:txBody>
                    <a:bodyPr/>
                    <a:lstStyle/>
                    <a:p>
                      <a:pPr algn="l" fontAlgn="b"/>
                      <a:r>
                        <a:rPr lang="en-GB" sz="1400" b="1" i="0" u="none" strike="noStrike" dirty="0">
                          <a:solidFill>
                            <a:srgbClr val="C00000"/>
                          </a:solidFill>
                          <a:effectLst/>
                          <a:latin typeface="Calibri" panose="020F0502020204030204" pitchFamily="34" charset="0"/>
                        </a:rPr>
                        <a:t>31/12/2022</a:t>
                      </a:r>
                      <a:r>
                        <a:rPr lang="en-GB" sz="1400" b="0" i="0" u="none" strike="noStrike" dirty="0">
                          <a:solidFill>
                            <a:srgbClr val="C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tarihi</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bu</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tarih</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dâhil</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itibarıyla</a:t>
                      </a:r>
                      <a:r>
                        <a:rPr lang="en-GB" sz="1400" b="0" i="0" u="none" strike="noStrike" dirty="0">
                          <a:solidFill>
                            <a:srgbClr val="000000"/>
                          </a:solidFill>
                          <a:effectLst/>
                          <a:latin typeface="Calibri" panose="020F0502020204030204" pitchFamily="34" charset="0"/>
                        </a:rPr>
                        <a:t> </a:t>
                      </a:r>
                      <a:r>
                        <a:rPr lang="en-GB" sz="1400" b="1" i="0" u="sng" strike="noStrike" dirty="0" err="1">
                          <a:solidFill>
                            <a:srgbClr val="000000"/>
                          </a:solidFill>
                          <a:effectLst/>
                          <a:latin typeface="Calibri" panose="020F0502020204030204" pitchFamily="34" charset="0"/>
                        </a:rPr>
                        <a:t>ödenmesi</a:t>
                      </a:r>
                      <a:r>
                        <a:rPr lang="en-GB" sz="1400" b="1" i="0" u="sng" strike="noStrike" dirty="0">
                          <a:solidFill>
                            <a:srgbClr val="000000"/>
                          </a:solidFill>
                          <a:effectLst/>
                          <a:latin typeface="Calibri" panose="020F0502020204030204" pitchFamily="34" charset="0"/>
                        </a:rPr>
                        <a:t> </a:t>
                      </a:r>
                      <a:r>
                        <a:rPr lang="en-GB" sz="1400" b="1" i="0" u="sng" strike="noStrike" dirty="0" err="1">
                          <a:solidFill>
                            <a:srgbClr val="000000"/>
                          </a:solidFill>
                          <a:effectLst/>
                          <a:latin typeface="Calibri" panose="020F0502020204030204" pitchFamily="34" charset="0"/>
                        </a:rPr>
                        <a:t>gerektiği</a:t>
                      </a:r>
                      <a:r>
                        <a:rPr lang="en-GB" sz="1400" b="1" i="0" u="sng" strike="noStrike" dirty="0">
                          <a:solidFill>
                            <a:srgbClr val="000000"/>
                          </a:solidFill>
                          <a:effectLst/>
                          <a:latin typeface="Calibri" panose="020F0502020204030204" pitchFamily="34" charset="0"/>
                        </a:rPr>
                        <a:t> </a:t>
                      </a:r>
                      <a:r>
                        <a:rPr lang="en-GB" sz="1400" b="1" i="0" u="sng" strike="noStrike" dirty="0" err="1">
                          <a:solidFill>
                            <a:srgbClr val="000000"/>
                          </a:solidFill>
                          <a:effectLst/>
                          <a:latin typeface="Calibri" panose="020F0502020204030204" pitchFamily="34" charset="0"/>
                        </a:rPr>
                        <a:t>hâlde</a:t>
                      </a:r>
                      <a:r>
                        <a:rPr lang="en-GB" sz="1400" b="0" i="0" u="sng"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bu</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Kanunun</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yayımı</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tarihine</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kadar</a:t>
                      </a:r>
                      <a:r>
                        <a:rPr lang="en-GB" sz="1400" b="0" i="0" u="none" strike="noStrike" dirty="0">
                          <a:solidFill>
                            <a:srgbClr val="000000"/>
                          </a:solidFill>
                          <a:effectLst/>
                          <a:latin typeface="Calibri" panose="020F0502020204030204" pitchFamily="34" charset="0"/>
                        </a:rPr>
                        <a:t> </a:t>
                      </a:r>
                      <a:r>
                        <a:rPr lang="en-GB" sz="1400" b="1" i="0" u="sng" strike="noStrike" dirty="0" err="1">
                          <a:solidFill>
                            <a:srgbClr val="000000"/>
                          </a:solidFill>
                          <a:effectLst/>
                          <a:latin typeface="Calibri" panose="020F0502020204030204" pitchFamily="34" charset="0"/>
                        </a:rPr>
                        <a:t>ödenmemiş</a:t>
                      </a:r>
                      <a:r>
                        <a:rPr lang="en-GB" sz="1400" b="0" i="0" u="sng"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olan</a:t>
                      </a:r>
                      <a:r>
                        <a:rPr lang="en-GB" sz="1400" b="0" i="0" u="none" strike="noStrike" dirty="0">
                          <a:solidFill>
                            <a:srgbClr val="000000"/>
                          </a:solidFill>
                          <a:effectLst/>
                          <a:latin typeface="Calibri" panose="020F0502020204030204" pitchFamily="34" charset="0"/>
                        </a:rPr>
                        <a:t>; 3568 </a:t>
                      </a:r>
                      <a:r>
                        <a:rPr lang="en-GB" sz="1400" b="0" i="0" u="none" strike="noStrike" dirty="0" err="1">
                          <a:solidFill>
                            <a:srgbClr val="000000"/>
                          </a:solidFill>
                          <a:effectLst/>
                          <a:latin typeface="Calibri" panose="020F0502020204030204" pitchFamily="34" charset="0"/>
                        </a:rPr>
                        <a:t>sayılı</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Serbest</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Muhasebeci</a:t>
                      </a:r>
                      <a:r>
                        <a:rPr lang="en-GB" sz="1400" b="0" i="0" u="none" strike="noStrike" dirty="0">
                          <a:solidFill>
                            <a:srgbClr val="000000"/>
                          </a:solidFill>
                          <a:effectLst/>
                          <a:latin typeface="Calibri" panose="020F0502020204030204" pitchFamily="34" charset="0"/>
                        </a:rPr>
                        <a:t> Mali </a:t>
                      </a:r>
                      <a:r>
                        <a:rPr lang="en-GB" sz="1400" b="0" i="0" u="none" strike="noStrike" dirty="0" err="1">
                          <a:solidFill>
                            <a:srgbClr val="000000"/>
                          </a:solidFill>
                          <a:effectLst/>
                          <a:latin typeface="Calibri" panose="020F0502020204030204" pitchFamily="34" charset="0"/>
                        </a:rPr>
                        <a:t>Müşavirlik</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ve</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Yeminli</a:t>
                      </a:r>
                      <a:r>
                        <a:rPr lang="en-GB" sz="1400" b="0" i="0" u="none" strike="noStrike" dirty="0">
                          <a:solidFill>
                            <a:srgbClr val="000000"/>
                          </a:solidFill>
                          <a:effectLst/>
                          <a:latin typeface="Calibri" panose="020F0502020204030204" pitchFamily="34" charset="0"/>
                        </a:rPr>
                        <a:t> Mali </a:t>
                      </a:r>
                      <a:r>
                        <a:rPr lang="en-GB" sz="1400" b="0" i="0" u="none" strike="noStrike" dirty="0" err="1">
                          <a:solidFill>
                            <a:srgbClr val="000000"/>
                          </a:solidFill>
                          <a:effectLst/>
                          <a:latin typeface="Calibri" panose="020F0502020204030204" pitchFamily="34" charset="0"/>
                        </a:rPr>
                        <a:t>Müşavirlik</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Kanunu</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hükümlerine</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göre</a:t>
                      </a:r>
                      <a:r>
                        <a:rPr lang="en-GB" sz="1400" b="0" i="0" u="none" strike="noStrike" dirty="0">
                          <a:solidFill>
                            <a:srgbClr val="000000"/>
                          </a:solidFill>
                          <a:effectLst/>
                          <a:latin typeface="Calibri" panose="020F0502020204030204" pitchFamily="34" charset="0"/>
                        </a:rPr>
                        <a:t> </a:t>
                      </a:r>
                      <a:r>
                        <a:rPr lang="en-GB" sz="1400" b="1" i="0" u="none" strike="noStrike" dirty="0" err="1">
                          <a:solidFill>
                            <a:srgbClr val="C00000"/>
                          </a:solidFill>
                          <a:effectLst/>
                          <a:latin typeface="Calibri" panose="020F0502020204030204" pitchFamily="34" charset="0"/>
                        </a:rPr>
                        <a:t>meslek</a:t>
                      </a:r>
                      <a:r>
                        <a:rPr lang="en-GB" sz="1400" b="1" i="0" u="none" strike="noStrike" dirty="0">
                          <a:solidFill>
                            <a:srgbClr val="C00000"/>
                          </a:solidFill>
                          <a:effectLst/>
                          <a:latin typeface="Calibri" panose="020F0502020204030204" pitchFamily="34" charset="0"/>
                        </a:rPr>
                        <a:t> </a:t>
                      </a:r>
                      <a:r>
                        <a:rPr lang="en-GB" sz="1400" b="1" i="0" u="none" strike="noStrike" dirty="0" err="1">
                          <a:solidFill>
                            <a:srgbClr val="C00000"/>
                          </a:solidFill>
                          <a:effectLst/>
                          <a:latin typeface="Calibri" panose="020F0502020204030204" pitchFamily="34" charset="0"/>
                        </a:rPr>
                        <a:t>mensuplarının</a:t>
                      </a:r>
                      <a:r>
                        <a:rPr lang="en-GB" sz="1400" b="0" i="0" u="none" strike="noStrike" dirty="0">
                          <a:solidFill>
                            <a:srgbClr val="C00000"/>
                          </a:solidFill>
                          <a:effectLst/>
                          <a:latin typeface="Calibri" panose="020F0502020204030204" pitchFamily="34" charset="0"/>
                        </a:rPr>
                        <a:t> </a:t>
                      </a:r>
                      <a:r>
                        <a:rPr lang="en-GB" sz="1400" b="1" i="0" u="sng" strike="noStrike" dirty="0" err="1">
                          <a:solidFill>
                            <a:srgbClr val="000000"/>
                          </a:solidFill>
                          <a:effectLst/>
                          <a:latin typeface="Calibri" panose="020F0502020204030204" pitchFamily="34" charset="0"/>
                        </a:rPr>
                        <a:t>üyesi</a:t>
                      </a:r>
                      <a:r>
                        <a:rPr lang="en-GB" sz="1400" b="1" i="0" u="sng" strike="noStrike" dirty="0">
                          <a:solidFill>
                            <a:srgbClr val="000000"/>
                          </a:solidFill>
                          <a:effectLst/>
                          <a:latin typeface="Calibri" panose="020F0502020204030204" pitchFamily="34" charset="0"/>
                        </a:rPr>
                        <a:t> </a:t>
                      </a:r>
                      <a:r>
                        <a:rPr lang="en-GB" sz="1400" b="1" i="0" u="sng" strike="noStrike" dirty="0" err="1">
                          <a:solidFill>
                            <a:srgbClr val="000000"/>
                          </a:solidFill>
                          <a:effectLst/>
                          <a:latin typeface="Calibri" panose="020F0502020204030204" pitchFamily="34" charset="0"/>
                        </a:rPr>
                        <a:t>oldukları</a:t>
                      </a:r>
                      <a:r>
                        <a:rPr lang="en-GB" sz="1400" b="1" i="0" u="sng" strike="noStrike" dirty="0">
                          <a:solidFill>
                            <a:srgbClr val="000000"/>
                          </a:solidFill>
                          <a:effectLst/>
                          <a:latin typeface="Calibri" panose="020F0502020204030204" pitchFamily="34" charset="0"/>
                        </a:rPr>
                        <a:t> </a:t>
                      </a:r>
                      <a:r>
                        <a:rPr lang="en-GB" sz="1400" b="1" i="0" u="sng" strike="noStrike" dirty="0" err="1">
                          <a:solidFill>
                            <a:srgbClr val="000000"/>
                          </a:solidFill>
                          <a:effectLst/>
                          <a:latin typeface="Calibri" panose="020F0502020204030204" pitchFamily="34" charset="0"/>
                        </a:rPr>
                        <a:t>odalara</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olan</a:t>
                      </a:r>
                      <a:r>
                        <a:rPr lang="en-GB" sz="1400" b="0" i="0" u="none" strike="noStrike" dirty="0">
                          <a:solidFill>
                            <a:srgbClr val="000000"/>
                          </a:solidFill>
                          <a:effectLst/>
                          <a:latin typeface="Calibri" panose="020F0502020204030204" pitchFamily="34" charset="0"/>
                        </a:rPr>
                        <a:t> </a:t>
                      </a:r>
                      <a:r>
                        <a:rPr lang="en-GB" sz="1400" b="1" i="0" u="none" strike="noStrike" dirty="0" err="1">
                          <a:solidFill>
                            <a:srgbClr val="C00000"/>
                          </a:solidFill>
                          <a:effectLst/>
                          <a:latin typeface="Calibri" panose="020F0502020204030204" pitchFamily="34" charset="0"/>
                        </a:rPr>
                        <a:t>aidat</a:t>
                      </a:r>
                      <a:r>
                        <a:rPr lang="en-GB" sz="1400" b="1" i="0" u="none" strike="noStrike" dirty="0">
                          <a:solidFill>
                            <a:srgbClr val="C00000"/>
                          </a:solidFill>
                          <a:effectLst/>
                          <a:latin typeface="Calibri" panose="020F0502020204030204" pitchFamily="34" charset="0"/>
                        </a:rPr>
                        <a:t> </a:t>
                      </a:r>
                      <a:r>
                        <a:rPr lang="en-GB" sz="1400" b="1" i="0" u="none" strike="noStrike" dirty="0" err="1">
                          <a:solidFill>
                            <a:srgbClr val="C00000"/>
                          </a:solidFill>
                          <a:effectLst/>
                          <a:latin typeface="Calibri" panose="020F0502020204030204" pitchFamily="34" charset="0"/>
                        </a:rPr>
                        <a:t>borçları</a:t>
                      </a:r>
                      <a:r>
                        <a:rPr lang="en-GB" sz="1400" b="0" i="0" u="none" strike="noStrike" dirty="0">
                          <a:solidFill>
                            <a:srgbClr val="C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ile</a:t>
                      </a:r>
                      <a:r>
                        <a:rPr lang="en-GB" sz="1400" b="0" i="0" u="none" strike="noStrike" dirty="0">
                          <a:solidFill>
                            <a:srgbClr val="000000"/>
                          </a:solidFill>
                          <a:effectLst/>
                          <a:latin typeface="Calibri" panose="020F0502020204030204" pitchFamily="34" charset="0"/>
                        </a:rPr>
                        <a:t> </a:t>
                      </a:r>
                      <a:r>
                        <a:rPr lang="en-GB" sz="1400" b="1" i="0" u="sng" strike="noStrike" dirty="0" err="1">
                          <a:solidFill>
                            <a:srgbClr val="000000"/>
                          </a:solidFill>
                          <a:effectLst/>
                          <a:latin typeface="Calibri" panose="020F0502020204030204" pitchFamily="34" charset="0"/>
                        </a:rPr>
                        <a:t>odaların</a:t>
                      </a:r>
                      <a:r>
                        <a:rPr lang="en-GB" sz="1400" b="0" i="0" u="none" strike="noStrike" dirty="0">
                          <a:solidFill>
                            <a:srgbClr val="000000"/>
                          </a:solidFill>
                          <a:effectLst/>
                          <a:latin typeface="Calibri" panose="020F0502020204030204" pitchFamily="34" charset="0"/>
                        </a:rPr>
                        <a:t> Türkiye </a:t>
                      </a:r>
                      <a:r>
                        <a:rPr lang="en-GB" sz="1400" b="0" i="0" u="none" strike="noStrike" dirty="0" err="1">
                          <a:solidFill>
                            <a:srgbClr val="000000"/>
                          </a:solidFill>
                          <a:effectLst/>
                          <a:latin typeface="Calibri" panose="020F0502020204030204" pitchFamily="34" charset="0"/>
                        </a:rPr>
                        <a:t>Serbest</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Muhasebeci</a:t>
                      </a:r>
                      <a:r>
                        <a:rPr lang="en-GB" sz="1400" b="0" i="0" u="none" strike="noStrike" dirty="0">
                          <a:solidFill>
                            <a:srgbClr val="000000"/>
                          </a:solidFill>
                          <a:effectLst/>
                          <a:latin typeface="Calibri" panose="020F0502020204030204" pitchFamily="34" charset="0"/>
                        </a:rPr>
                        <a:t> Mali </a:t>
                      </a:r>
                      <a:r>
                        <a:rPr lang="en-GB" sz="1400" b="0" i="0" u="none" strike="noStrike" dirty="0" err="1">
                          <a:solidFill>
                            <a:srgbClr val="000000"/>
                          </a:solidFill>
                          <a:effectLst/>
                          <a:latin typeface="Calibri" panose="020F0502020204030204" pitchFamily="34" charset="0"/>
                        </a:rPr>
                        <a:t>Müşavirler</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ve</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Yeminli</a:t>
                      </a:r>
                      <a:r>
                        <a:rPr lang="en-GB" sz="1400" b="0" i="0" u="none" strike="noStrike" dirty="0">
                          <a:solidFill>
                            <a:srgbClr val="000000"/>
                          </a:solidFill>
                          <a:effectLst/>
                          <a:latin typeface="Calibri" panose="020F0502020204030204" pitchFamily="34" charset="0"/>
                        </a:rPr>
                        <a:t> Mali </a:t>
                      </a:r>
                      <a:r>
                        <a:rPr lang="en-GB" sz="1400" b="0" i="0" u="none" strike="noStrike" dirty="0" err="1">
                          <a:solidFill>
                            <a:srgbClr val="000000"/>
                          </a:solidFill>
                          <a:effectLst/>
                          <a:latin typeface="Calibri" panose="020F0502020204030204" pitchFamily="34" charset="0"/>
                        </a:rPr>
                        <a:t>Müşavirler</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Odaları</a:t>
                      </a:r>
                      <a:r>
                        <a:rPr lang="en-GB" sz="1400" b="0" i="0" u="none" strike="noStrike" dirty="0">
                          <a:solidFill>
                            <a:srgbClr val="000000"/>
                          </a:solidFill>
                          <a:effectLst/>
                          <a:latin typeface="Calibri" panose="020F0502020204030204" pitchFamily="34" charset="0"/>
                        </a:rPr>
                        <a:t> </a:t>
                      </a:r>
                      <a:r>
                        <a:rPr lang="en-GB" sz="1400" b="1" i="0" u="none" strike="noStrike" dirty="0" err="1">
                          <a:solidFill>
                            <a:srgbClr val="C00000"/>
                          </a:solidFill>
                          <a:effectLst/>
                          <a:latin typeface="Calibri" panose="020F0502020204030204" pitchFamily="34" charset="0"/>
                        </a:rPr>
                        <a:t>Birliğine</a:t>
                      </a:r>
                      <a:r>
                        <a:rPr lang="en-GB" sz="1400" b="1" i="0" u="none" strike="noStrike" dirty="0">
                          <a:solidFill>
                            <a:srgbClr val="C00000"/>
                          </a:solidFill>
                          <a:effectLst/>
                          <a:latin typeface="Calibri" panose="020F0502020204030204" pitchFamily="34" charset="0"/>
                        </a:rPr>
                        <a:t> </a:t>
                      </a:r>
                      <a:r>
                        <a:rPr lang="en-GB" sz="1400" b="1" i="0" u="none" strike="noStrike" dirty="0" err="1">
                          <a:solidFill>
                            <a:srgbClr val="C00000"/>
                          </a:solidFill>
                          <a:effectLst/>
                          <a:latin typeface="Calibri" panose="020F0502020204030204" pitchFamily="34" charset="0"/>
                        </a:rPr>
                        <a:t>olan</a:t>
                      </a:r>
                      <a:r>
                        <a:rPr lang="en-GB" sz="1400" b="0" i="0" u="none" strike="noStrike" dirty="0">
                          <a:solidFill>
                            <a:srgbClr val="C00000"/>
                          </a:solidFill>
                          <a:effectLst/>
                          <a:latin typeface="Calibri" panose="020F0502020204030204" pitchFamily="34" charset="0"/>
                        </a:rPr>
                        <a:t> </a:t>
                      </a:r>
                      <a:r>
                        <a:rPr lang="en-GB" sz="1400" b="1" i="0" u="sng" strike="noStrike" dirty="0" err="1">
                          <a:solidFill>
                            <a:srgbClr val="000000"/>
                          </a:solidFill>
                          <a:effectLst/>
                          <a:latin typeface="Calibri" panose="020F0502020204030204" pitchFamily="34" charset="0"/>
                        </a:rPr>
                        <a:t>birlik</a:t>
                      </a:r>
                      <a:r>
                        <a:rPr lang="en-GB" sz="1400" b="1" i="0" u="sng" strike="noStrike" dirty="0">
                          <a:solidFill>
                            <a:srgbClr val="000000"/>
                          </a:solidFill>
                          <a:effectLst/>
                          <a:latin typeface="Calibri" panose="020F0502020204030204" pitchFamily="34" charset="0"/>
                        </a:rPr>
                        <a:t> </a:t>
                      </a:r>
                      <a:r>
                        <a:rPr lang="en-GB" sz="1400" b="1" i="0" u="sng" strike="noStrike" dirty="0" err="1">
                          <a:solidFill>
                            <a:srgbClr val="000000"/>
                          </a:solidFill>
                          <a:effectLst/>
                          <a:latin typeface="Calibri" panose="020F0502020204030204" pitchFamily="34" charset="0"/>
                        </a:rPr>
                        <a:t>payı</a:t>
                      </a:r>
                      <a:r>
                        <a:rPr lang="en-GB" sz="1400" b="0" i="0" u="none" strike="noStrike" dirty="0">
                          <a:solidFill>
                            <a:srgbClr val="000000"/>
                          </a:solidFill>
                          <a:effectLst/>
                          <a:latin typeface="Calibri" panose="020F0502020204030204" pitchFamily="34" charset="0"/>
                        </a:rPr>
                        <a:t> </a:t>
                      </a:r>
                      <a:r>
                        <a:rPr lang="en-GB" sz="1400" b="1" i="0" u="none" strike="noStrike" dirty="0" err="1">
                          <a:solidFill>
                            <a:srgbClr val="C00000"/>
                          </a:solidFill>
                          <a:effectLst/>
                          <a:latin typeface="Calibri" panose="020F0502020204030204" pitchFamily="34" charset="0"/>
                        </a:rPr>
                        <a:t>borçlarının</a:t>
                      </a:r>
                      <a:r>
                        <a:rPr lang="en-GB" sz="1400" b="1" i="0" u="none" strike="noStrike" dirty="0">
                          <a:solidFill>
                            <a:srgbClr val="C00000"/>
                          </a:solidFill>
                          <a:effectLst/>
                          <a:latin typeface="Calibri" panose="020F0502020204030204" pitchFamily="34" charset="0"/>
                        </a:rPr>
                        <a:t> </a:t>
                      </a:r>
                      <a:r>
                        <a:rPr lang="en-GB" sz="1400" b="1" i="0" u="none" strike="noStrike" dirty="0" err="1">
                          <a:solidFill>
                            <a:srgbClr val="C00000"/>
                          </a:solidFill>
                          <a:effectLst/>
                          <a:latin typeface="Calibri" panose="020F0502020204030204" pitchFamily="34" charset="0"/>
                        </a:rPr>
                        <a:t>asıllarının</a:t>
                      </a:r>
                      <a:r>
                        <a:rPr lang="en-GB" sz="1400" b="0" i="0" u="none" strike="noStrike" dirty="0">
                          <a:solidFill>
                            <a:srgbClr val="C00000"/>
                          </a:solidFill>
                          <a:effectLst/>
                          <a:latin typeface="Calibri" panose="020F0502020204030204" pitchFamily="34" charset="0"/>
                        </a:rPr>
                        <a:t> </a:t>
                      </a:r>
                      <a:r>
                        <a:rPr lang="en-GB" sz="1400" b="1" i="0" u="sng" strike="noStrike" dirty="0" err="1">
                          <a:solidFill>
                            <a:srgbClr val="000000"/>
                          </a:solidFill>
                          <a:effectLst/>
                          <a:latin typeface="Calibri" panose="020F0502020204030204" pitchFamily="34" charset="0"/>
                        </a:rPr>
                        <a:t>tamamı</a:t>
                      </a:r>
                      <a:endParaRPr lang="en-GB" sz="1400" b="1" i="0" u="none" strike="noStrike" dirty="0">
                        <a:solidFill>
                          <a:srgbClr val="C00000"/>
                        </a:solidFill>
                        <a:effectLst/>
                        <a:latin typeface="Calibri" panose="020F0502020204030204" pitchFamily="34" charset="0"/>
                      </a:endParaRPr>
                    </a:p>
                  </a:txBody>
                  <a:tcPr marL="6755" marR="6755" marT="6755" marB="0" anchor="b">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0" i="0" u="none" strike="noStrike" dirty="0">
                          <a:solidFill>
                            <a:srgbClr val="000000"/>
                          </a:solidFill>
                          <a:effectLst/>
                          <a:latin typeface="Calibri" panose="020F0502020204030204" pitchFamily="34" charset="0"/>
                        </a:rPr>
                        <a:t>31.05.2023</a:t>
                      </a:r>
                    </a:p>
                  </a:txBody>
                  <a:tcPr marL="6755" marR="6755" marT="6755"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0" i="0" u="none" strike="noStrike">
                          <a:solidFill>
                            <a:srgbClr val="000000"/>
                          </a:solidFill>
                          <a:effectLst/>
                          <a:latin typeface="Calibri" panose="020F0502020204030204" pitchFamily="34" charset="0"/>
                        </a:rPr>
                        <a:t>30.06.2023</a:t>
                      </a:r>
                    </a:p>
                  </a:txBody>
                  <a:tcPr marL="6755" marR="6755" marT="6755"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0" i="0" u="none" strike="noStrike" dirty="0">
                          <a:solidFill>
                            <a:srgbClr val="000000"/>
                          </a:solidFill>
                          <a:effectLst/>
                          <a:latin typeface="Calibri" panose="020F0502020204030204" pitchFamily="34" charset="0"/>
                        </a:rPr>
                        <a:t>9 taksit</a:t>
                      </a:r>
                      <a:br>
                        <a:rPr lang="tr-TR" sz="1400" b="0" i="0" u="none" strike="noStrike" dirty="0">
                          <a:solidFill>
                            <a:srgbClr val="000000"/>
                          </a:solidFill>
                          <a:effectLst/>
                          <a:latin typeface="Calibri" panose="020F0502020204030204" pitchFamily="34" charset="0"/>
                        </a:rPr>
                      </a:br>
                      <a:r>
                        <a:rPr lang="tr-TR" sz="1400" b="0" i="0" u="none" strike="noStrike" dirty="0">
                          <a:solidFill>
                            <a:srgbClr val="000000"/>
                          </a:solidFill>
                          <a:effectLst/>
                          <a:latin typeface="Calibri" panose="020F0502020204030204" pitchFamily="34" charset="0"/>
                        </a:rPr>
                        <a:t>(aylık ödeme)</a:t>
                      </a:r>
                    </a:p>
                  </a:txBody>
                  <a:tcPr marL="6755" marR="6755" marT="6755"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0" i="0" u="none" strike="noStrike" dirty="0">
                          <a:solidFill>
                            <a:srgbClr val="000000"/>
                          </a:solidFill>
                          <a:effectLst/>
                          <a:latin typeface="Calibri" panose="020F0502020204030204" pitchFamily="34" charset="0"/>
                        </a:rPr>
                        <a:t>Alacak asıllarının tamamı</a:t>
                      </a:r>
                    </a:p>
                  </a:txBody>
                  <a:tcPr marL="6755" marR="6755" marT="6755"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0" i="0" u="none" strike="noStrike" dirty="0">
                          <a:solidFill>
                            <a:srgbClr val="000000"/>
                          </a:solidFill>
                          <a:effectLst/>
                          <a:latin typeface="Calibri" panose="020F0502020204030204" pitchFamily="34" charset="0"/>
                        </a:rPr>
                        <a:t>Alacak asıllarına uygulanan faiz, gecikme faizi, gecikme zammı gibi </a:t>
                      </a:r>
                      <a:r>
                        <a:rPr lang="tr-TR" sz="1400" b="0" i="0" u="none" strike="noStrike" dirty="0" err="1">
                          <a:solidFill>
                            <a:srgbClr val="000000"/>
                          </a:solidFill>
                          <a:effectLst/>
                          <a:latin typeface="Calibri" panose="020F0502020204030204" pitchFamily="34" charset="0"/>
                        </a:rPr>
                        <a:t>fer’i</a:t>
                      </a:r>
                      <a:r>
                        <a:rPr lang="tr-TR" sz="1400" b="0" i="0" u="none" strike="noStrike" dirty="0">
                          <a:solidFill>
                            <a:srgbClr val="000000"/>
                          </a:solidFill>
                          <a:effectLst/>
                          <a:latin typeface="Calibri" panose="020F0502020204030204" pitchFamily="34" charset="0"/>
                        </a:rPr>
                        <a:t> alacakların tamamı</a:t>
                      </a:r>
                    </a:p>
                  </a:txBody>
                  <a:tcPr marL="6755" marR="6755" marT="6755"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0" i="0" u="none" strike="noStrike" dirty="0">
                          <a:solidFill>
                            <a:srgbClr val="000000"/>
                          </a:solidFill>
                          <a:effectLst/>
                          <a:latin typeface="Calibri" panose="020F0502020204030204" pitchFamily="34" charset="0"/>
                        </a:rPr>
                        <a:t>Yargılama giderleri, icra masrafları ve vekâlet ücretleri </a:t>
                      </a:r>
                      <a:r>
                        <a:rPr lang="tr-TR" sz="1400" b="1" i="0" u="none" strike="noStrike" dirty="0">
                          <a:solidFill>
                            <a:srgbClr val="000000"/>
                          </a:solidFill>
                          <a:effectLst/>
                          <a:latin typeface="Calibri" panose="020F0502020204030204" pitchFamily="34" charset="0"/>
                        </a:rPr>
                        <a:t>karşılıklı olarak talep edilmez</a:t>
                      </a:r>
                      <a:endParaRPr lang="tr-TR" sz="1400" b="0" i="0" u="none" strike="noStrike" dirty="0">
                        <a:solidFill>
                          <a:srgbClr val="000000"/>
                        </a:solidFill>
                        <a:effectLst/>
                        <a:latin typeface="Calibri" panose="020F0502020204030204" pitchFamily="34" charset="0"/>
                      </a:endParaRPr>
                    </a:p>
                  </a:txBody>
                  <a:tcPr marL="6755" marR="6755" marT="6755"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extLst>
                  <a:ext uri="{0D108BD9-81ED-4DB2-BD59-A6C34878D82A}">
                    <a16:rowId xmlns:a16="http://schemas.microsoft.com/office/drawing/2014/main" val="2393520481"/>
                  </a:ext>
                </a:extLst>
              </a:tr>
            </a:tbl>
          </a:graphicData>
        </a:graphic>
      </p:graphicFrame>
    </p:spTree>
    <p:extLst>
      <p:ext uri="{BB962C8B-B14F-4D97-AF65-F5344CB8AC3E}">
        <p14:creationId xmlns:p14="http://schemas.microsoft.com/office/powerpoint/2010/main" val="1255191098"/>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Metin kutusu 22"/>
          <p:cNvSpPr txBox="1"/>
          <p:nvPr/>
        </p:nvSpPr>
        <p:spPr>
          <a:xfrm>
            <a:off x="1799793" y="2221998"/>
            <a:ext cx="9949620" cy="3911840"/>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marL="377190" lvl="1" indent="-285750" algn="just">
              <a:lnSpc>
                <a:spcPct val="90000"/>
              </a:lnSpc>
              <a:spcBef>
                <a:spcPts val="300"/>
              </a:spcBef>
              <a:spcAft>
                <a:spcPts val="300"/>
              </a:spcAft>
              <a:buClr>
                <a:srgbClr val="D34817"/>
              </a:buClr>
              <a:buFont typeface="Wingdings" panose="05000000000000000000" pitchFamily="2" charset="2"/>
              <a:buChar char="§"/>
            </a:pPr>
            <a:endParaRPr lang="tr-TR" sz="3200" dirty="0">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en-GB" sz="2400" dirty="0">
                <a:solidFill>
                  <a:srgbClr val="000000"/>
                </a:solidFill>
                <a:ea typeface="Times New Roman" panose="02020603050405020304" pitchFamily="18" charset="0"/>
              </a:rPr>
              <a:t>Bu </a:t>
            </a:r>
            <a:r>
              <a:rPr lang="en-GB" sz="2400" dirty="0" err="1">
                <a:solidFill>
                  <a:srgbClr val="000000"/>
                </a:solidFill>
                <a:ea typeface="Times New Roman" panose="02020603050405020304" pitchFamily="18" charset="0"/>
              </a:rPr>
              <a:t>Kanunun</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kapsadığı</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dönemlere</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ilişkin</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olup</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bu</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Kanunun</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yayımı</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tarihi</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itibarıyla</a:t>
            </a:r>
            <a:r>
              <a:rPr lang="en-GB" sz="2400" dirty="0">
                <a:solidFill>
                  <a:srgbClr val="000000"/>
                </a:solidFill>
                <a:ea typeface="Times New Roman" panose="02020603050405020304" pitchFamily="18" charset="0"/>
              </a:rPr>
              <a:t> </a:t>
            </a:r>
            <a:r>
              <a:rPr lang="en-GB" sz="2400" b="1" dirty="0" err="1">
                <a:solidFill>
                  <a:srgbClr val="C00000"/>
                </a:solidFill>
                <a:ea typeface="Times New Roman" panose="02020603050405020304" pitchFamily="18" charset="0"/>
              </a:rPr>
              <a:t>yargı</a:t>
            </a:r>
            <a:r>
              <a:rPr lang="en-GB" sz="2400" b="1" dirty="0">
                <a:solidFill>
                  <a:srgbClr val="C00000"/>
                </a:solidFill>
                <a:ea typeface="Times New Roman" panose="02020603050405020304" pitchFamily="18" charset="0"/>
              </a:rPr>
              <a:t> </a:t>
            </a:r>
            <a:r>
              <a:rPr lang="en-GB" sz="2400" b="1" dirty="0" err="1">
                <a:solidFill>
                  <a:srgbClr val="C00000"/>
                </a:solidFill>
                <a:ea typeface="Times New Roman" panose="02020603050405020304" pitchFamily="18" charset="0"/>
              </a:rPr>
              <a:t>kararı</a:t>
            </a:r>
            <a:r>
              <a:rPr lang="en-GB" sz="2400" b="1" dirty="0">
                <a:solidFill>
                  <a:srgbClr val="C00000"/>
                </a:solidFill>
                <a:ea typeface="Times New Roman" panose="02020603050405020304" pitchFamily="18" charset="0"/>
              </a:rPr>
              <a:t> </a:t>
            </a:r>
            <a:r>
              <a:rPr lang="en-GB" sz="2400" b="1" dirty="0" err="1">
                <a:solidFill>
                  <a:srgbClr val="C00000"/>
                </a:solidFill>
                <a:ea typeface="Times New Roman" panose="02020603050405020304" pitchFamily="18" charset="0"/>
              </a:rPr>
              <a:t>ile</a:t>
            </a:r>
            <a:r>
              <a:rPr lang="en-GB" sz="2400" b="1" dirty="0">
                <a:solidFill>
                  <a:srgbClr val="C00000"/>
                </a:solidFill>
                <a:ea typeface="Times New Roman" panose="02020603050405020304" pitchFamily="18" charset="0"/>
              </a:rPr>
              <a:t> </a:t>
            </a:r>
            <a:r>
              <a:rPr lang="en-GB" sz="2400" b="1" dirty="0" err="1">
                <a:solidFill>
                  <a:srgbClr val="C00000"/>
                </a:solidFill>
                <a:ea typeface="Times New Roman" panose="02020603050405020304" pitchFamily="18" charset="0"/>
              </a:rPr>
              <a:t>kesinleştiği</a:t>
            </a:r>
            <a:r>
              <a:rPr lang="en-GB" sz="2400" dirty="0">
                <a:solidFill>
                  <a:srgbClr val="C00000"/>
                </a:solidFill>
                <a:ea typeface="Times New Roman" panose="02020603050405020304" pitchFamily="18" charset="0"/>
              </a:rPr>
              <a:t> </a:t>
            </a:r>
            <a:r>
              <a:rPr lang="en-GB" sz="2400" b="1" dirty="0" err="1">
                <a:solidFill>
                  <a:srgbClr val="C00000"/>
                </a:solidFill>
                <a:ea typeface="Times New Roman" panose="02020603050405020304" pitchFamily="18" charset="0"/>
              </a:rPr>
              <a:t>hâlde</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mükellefe</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ödemeye</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yönelik</a:t>
            </a:r>
            <a:r>
              <a:rPr lang="en-GB" sz="2400" dirty="0">
                <a:solidFill>
                  <a:srgbClr val="000000"/>
                </a:solidFill>
                <a:ea typeface="Times New Roman" panose="02020603050405020304" pitchFamily="18" charset="0"/>
              </a:rPr>
              <a:t> </a:t>
            </a:r>
            <a:r>
              <a:rPr lang="en-GB" sz="2400" b="1" u="sng" dirty="0" err="1">
                <a:solidFill>
                  <a:srgbClr val="000000"/>
                </a:solidFill>
                <a:ea typeface="Times New Roman" panose="02020603050405020304" pitchFamily="18" charset="0"/>
              </a:rPr>
              <a:t>tebligatın</a:t>
            </a:r>
            <a:r>
              <a:rPr lang="en-GB" sz="2400" b="1" u="sng" dirty="0">
                <a:solidFill>
                  <a:srgbClr val="000000"/>
                </a:solidFill>
                <a:ea typeface="Times New Roman" panose="02020603050405020304" pitchFamily="18" charset="0"/>
              </a:rPr>
              <a:t> </a:t>
            </a:r>
            <a:r>
              <a:rPr lang="en-GB" sz="2400" b="1" u="sng" dirty="0" err="1">
                <a:solidFill>
                  <a:srgbClr val="000000"/>
                </a:solidFill>
                <a:ea typeface="Times New Roman" panose="02020603050405020304" pitchFamily="18" charset="0"/>
              </a:rPr>
              <a:t>yapılmadığı</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alacaklar</a:t>
            </a:r>
            <a:r>
              <a:rPr lang="en-GB" sz="2400" dirty="0">
                <a:solidFill>
                  <a:srgbClr val="000000"/>
                </a:solidFill>
                <a:ea typeface="Times New Roman" panose="02020603050405020304" pitchFamily="18" charset="0"/>
              </a:rPr>
              <a:t> da </a:t>
            </a:r>
            <a:r>
              <a:rPr lang="tr-TR" sz="2400" b="1" u="sng" dirty="0">
                <a:solidFill>
                  <a:srgbClr val="000000"/>
                </a:solidFill>
                <a:ea typeface="Times New Roman" panose="02020603050405020304" pitchFamily="18" charset="0"/>
              </a:rPr>
              <a:t>2’nci madde </a:t>
            </a:r>
            <a:r>
              <a:rPr lang="en-GB" sz="2400" b="1" u="sng" dirty="0" err="1">
                <a:solidFill>
                  <a:srgbClr val="000000"/>
                </a:solidFill>
                <a:ea typeface="Times New Roman" panose="02020603050405020304" pitchFamily="18" charset="0"/>
              </a:rPr>
              <a:t>kapsamında</a:t>
            </a:r>
            <a:r>
              <a:rPr lang="en-GB" sz="2400" b="1" u="sng" dirty="0">
                <a:solidFill>
                  <a:srgbClr val="000000"/>
                </a:solidFill>
                <a:ea typeface="Times New Roman" panose="02020603050405020304" pitchFamily="18" charset="0"/>
              </a:rPr>
              <a:t> </a:t>
            </a:r>
            <a:r>
              <a:rPr lang="en-GB" sz="2400" b="1" u="sng" dirty="0" err="1">
                <a:solidFill>
                  <a:srgbClr val="000000"/>
                </a:solidFill>
                <a:ea typeface="Times New Roman" panose="02020603050405020304" pitchFamily="18" charset="0"/>
              </a:rPr>
              <a:t>yapılandırılır</a:t>
            </a:r>
            <a:r>
              <a:rPr lang="en-GB" sz="2400" dirty="0">
                <a:solidFill>
                  <a:srgbClr val="000000"/>
                </a:solidFill>
                <a:ea typeface="Times New Roman" panose="02020603050405020304" pitchFamily="18" charset="0"/>
              </a:rPr>
              <a:t>. </a:t>
            </a:r>
            <a:endParaRPr lang="tr-TR" sz="2400" dirty="0">
              <a:solidFill>
                <a:srgbClr val="000000"/>
              </a:solidFill>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endParaRPr lang="tr-TR" sz="2400" dirty="0">
              <a:solidFill>
                <a:srgbClr val="000000"/>
              </a:solidFill>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en-GB" sz="2400" dirty="0">
                <a:solidFill>
                  <a:srgbClr val="000000"/>
                </a:solidFill>
                <a:ea typeface="Times New Roman" panose="02020603050405020304" pitchFamily="18" charset="0"/>
              </a:rPr>
              <a:t>Bu </a:t>
            </a:r>
            <a:r>
              <a:rPr lang="en-GB" sz="2400" dirty="0" err="1">
                <a:solidFill>
                  <a:srgbClr val="000000"/>
                </a:solidFill>
                <a:ea typeface="Times New Roman" panose="02020603050405020304" pitchFamily="18" charset="0"/>
              </a:rPr>
              <a:t>hüküm</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kapsamına</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giren</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alacaklar</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için</a:t>
            </a:r>
            <a:r>
              <a:rPr lang="en-GB" sz="2400" dirty="0">
                <a:solidFill>
                  <a:srgbClr val="000000"/>
                </a:solidFill>
                <a:ea typeface="Times New Roman" panose="02020603050405020304" pitchFamily="18" charset="0"/>
              </a:rPr>
              <a:t> </a:t>
            </a:r>
            <a:r>
              <a:rPr lang="en-GB" sz="2400" b="1" dirty="0" err="1">
                <a:solidFill>
                  <a:srgbClr val="C00000"/>
                </a:solidFill>
                <a:ea typeface="Times New Roman" panose="02020603050405020304" pitchFamily="18" charset="0"/>
              </a:rPr>
              <a:t>ayrıca</a:t>
            </a:r>
            <a:r>
              <a:rPr lang="en-GB" sz="2400" dirty="0">
                <a:solidFill>
                  <a:srgbClr val="000000"/>
                </a:solidFill>
                <a:ea typeface="Times New Roman" panose="02020603050405020304" pitchFamily="18" charset="0"/>
              </a:rPr>
              <a:t> </a:t>
            </a:r>
            <a:r>
              <a:rPr lang="en-GB" sz="2400" b="1" dirty="0" err="1">
                <a:solidFill>
                  <a:srgbClr val="C00000"/>
                </a:solidFill>
                <a:ea typeface="Times New Roman" panose="02020603050405020304" pitchFamily="18" charset="0"/>
              </a:rPr>
              <a:t>tebligat</a:t>
            </a:r>
            <a:r>
              <a:rPr lang="en-GB" sz="2400" b="1" dirty="0">
                <a:solidFill>
                  <a:srgbClr val="C00000"/>
                </a:solidFill>
                <a:ea typeface="Times New Roman" panose="02020603050405020304" pitchFamily="18" charset="0"/>
              </a:rPr>
              <a:t> </a:t>
            </a:r>
            <a:r>
              <a:rPr lang="en-GB" sz="2400" b="1" dirty="0" err="1">
                <a:solidFill>
                  <a:srgbClr val="C00000"/>
                </a:solidFill>
                <a:ea typeface="Times New Roman" panose="02020603050405020304" pitchFamily="18" charset="0"/>
              </a:rPr>
              <a:t>yapılmaz</a:t>
            </a:r>
            <a:r>
              <a:rPr lang="en-GB" sz="2400" dirty="0">
                <a:solidFill>
                  <a:srgbClr val="C00000"/>
                </a:solidFill>
                <a:ea typeface="Times New Roman" panose="02020603050405020304" pitchFamily="18" charset="0"/>
              </a:rPr>
              <a:t> </a:t>
            </a:r>
            <a:r>
              <a:rPr lang="en-GB" sz="2400" dirty="0" err="1">
                <a:solidFill>
                  <a:srgbClr val="000000"/>
                </a:solidFill>
                <a:ea typeface="Times New Roman" panose="02020603050405020304" pitchFamily="18" charset="0"/>
              </a:rPr>
              <a:t>ve</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alacakların</a:t>
            </a:r>
            <a:r>
              <a:rPr lang="en-GB" sz="2400" dirty="0">
                <a:solidFill>
                  <a:srgbClr val="000000"/>
                </a:solidFill>
                <a:ea typeface="Times New Roman" panose="02020603050405020304" pitchFamily="18" charset="0"/>
              </a:rPr>
              <a:t> vade </a:t>
            </a:r>
            <a:r>
              <a:rPr lang="en-GB" sz="2400" dirty="0" err="1">
                <a:solidFill>
                  <a:srgbClr val="000000"/>
                </a:solidFill>
                <a:ea typeface="Times New Roman" panose="02020603050405020304" pitchFamily="18" charset="0"/>
              </a:rPr>
              <a:t>tarihi</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olarak</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bu</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Kanunun</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yayımı</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tarihi</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kabul</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edilir</a:t>
            </a:r>
            <a:r>
              <a:rPr lang="en-GB" sz="2400" dirty="0">
                <a:solidFill>
                  <a:srgbClr val="000000"/>
                </a:solidFill>
                <a:ea typeface="Times New Roman" panose="02020603050405020304" pitchFamily="18" charset="0"/>
              </a:rPr>
              <a:t>. </a:t>
            </a:r>
            <a:endParaRPr lang="tr-TR" sz="2400" dirty="0">
              <a:solidFill>
                <a:srgbClr val="000000"/>
              </a:solidFill>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endParaRPr lang="tr-TR" sz="2400" dirty="0">
              <a:solidFill>
                <a:srgbClr val="000000"/>
              </a:solidFill>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en-GB" sz="2400" dirty="0">
                <a:solidFill>
                  <a:srgbClr val="000000"/>
                </a:solidFill>
                <a:ea typeface="Times New Roman" panose="02020603050405020304" pitchFamily="18" charset="0"/>
              </a:rPr>
              <a:t>Bu </a:t>
            </a:r>
            <a:r>
              <a:rPr lang="en-GB" sz="2400" dirty="0" err="1">
                <a:solidFill>
                  <a:srgbClr val="000000"/>
                </a:solidFill>
                <a:ea typeface="Times New Roman" panose="02020603050405020304" pitchFamily="18" charset="0"/>
              </a:rPr>
              <a:t>kapsamda</a:t>
            </a:r>
            <a:r>
              <a:rPr lang="en-GB" sz="2400" dirty="0">
                <a:solidFill>
                  <a:srgbClr val="000000"/>
                </a:solidFill>
                <a:ea typeface="Times New Roman" panose="02020603050405020304" pitchFamily="18" charset="0"/>
              </a:rPr>
              <a:t> </a:t>
            </a:r>
            <a:r>
              <a:rPr lang="en-GB" sz="2400" b="1" u="sng" dirty="0" err="1">
                <a:solidFill>
                  <a:srgbClr val="000000"/>
                </a:solidFill>
                <a:ea typeface="Times New Roman" panose="02020603050405020304" pitchFamily="18" charset="0"/>
              </a:rPr>
              <a:t>yapılandırılan</a:t>
            </a:r>
            <a:r>
              <a:rPr lang="en-GB" sz="2400" b="1" u="sng" dirty="0">
                <a:solidFill>
                  <a:srgbClr val="000000"/>
                </a:solidFill>
                <a:ea typeface="Times New Roman" panose="02020603050405020304" pitchFamily="18" charset="0"/>
              </a:rPr>
              <a:t> </a:t>
            </a:r>
            <a:r>
              <a:rPr lang="en-GB" sz="2400" b="1" u="sng" dirty="0" err="1">
                <a:solidFill>
                  <a:srgbClr val="000000"/>
                </a:solidFill>
                <a:ea typeface="Times New Roman" panose="02020603050405020304" pitchFamily="18" charset="0"/>
              </a:rPr>
              <a:t>tutarların</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bu</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Kanunda</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öngörülen</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süre</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ve</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şekilde</a:t>
            </a:r>
            <a:r>
              <a:rPr lang="en-GB" sz="2400" dirty="0">
                <a:solidFill>
                  <a:srgbClr val="000000"/>
                </a:solidFill>
                <a:ea typeface="Times New Roman" panose="02020603050405020304" pitchFamily="18" charset="0"/>
              </a:rPr>
              <a:t> </a:t>
            </a:r>
            <a:r>
              <a:rPr lang="en-GB" sz="2400" b="1" dirty="0" err="1">
                <a:solidFill>
                  <a:srgbClr val="C00000"/>
                </a:solidFill>
                <a:ea typeface="Times New Roman" panose="02020603050405020304" pitchFamily="18" charset="0"/>
              </a:rPr>
              <a:t>ödenmemesi</a:t>
            </a:r>
            <a:r>
              <a:rPr lang="en-GB" sz="2400" b="1" dirty="0">
                <a:solidFill>
                  <a:srgbClr val="C00000"/>
                </a:solidFill>
                <a:ea typeface="Times New Roman" panose="02020603050405020304" pitchFamily="18" charset="0"/>
              </a:rPr>
              <a:t> </a:t>
            </a:r>
            <a:r>
              <a:rPr lang="en-GB" sz="2400" b="1" dirty="0" err="1">
                <a:solidFill>
                  <a:srgbClr val="C00000"/>
                </a:solidFill>
                <a:ea typeface="Times New Roman" panose="02020603050405020304" pitchFamily="18" charset="0"/>
              </a:rPr>
              <a:t>hâlinde</a:t>
            </a:r>
            <a:r>
              <a:rPr lang="en-GB" sz="2400" b="1" dirty="0">
                <a:solidFill>
                  <a:srgbClr val="C00000"/>
                </a:solidFill>
                <a:ea typeface="Times New Roman" panose="02020603050405020304" pitchFamily="18" charset="0"/>
              </a:rPr>
              <a:t> de</a:t>
            </a:r>
            <a:r>
              <a:rPr lang="en-GB" sz="2400" dirty="0">
                <a:solidFill>
                  <a:srgbClr val="C00000"/>
                </a:solidFill>
                <a:ea typeface="Times New Roman" panose="02020603050405020304" pitchFamily="18" charset="0"/>
              </a:rPr>
              <a:t> </a:t>
            </a:r>
            <a:r>
              <a:rPr lang="en-GB" sz="2400" b="1" u="sng" dirty="0">
                <a:solidFill>
                  <a:srgbClr val="000000"/>
                </a:solidFill>
                <a:ea typeface="Times New Roman" panose="02020603050405020304" pitchFamily="18" charset="0"/>
              </a:rPr>
              <a:t>vade </a:t>
            </a:r>
            <a:r>
              <a:rPr lang="en-GB" sz="2400" b="1" u="sng" dirty="0" err="1">
                <a:solidFill>
                  <a:srgbClr val="000000"/>
                </a:solidFill>
                <a:ea typeface="Times New Roman" panose="02020603050405020304" pitchFamily="18" charset="0"/>
              </a:rPr>
              <a:t>tarihinde</a:t>
            </a:r>
            <a:r>
              <a:rPr lang="en-GB" sz="2400" b="1" u="sng" dirty="0">
                <a:solidFill>
                  <a:srgbClr val="000000"/>
                </a:solidFill>
                <a:ea typeface="Times New Roman" panose="02020603050405020304" pitchFamily="18" charset="0"/>
              </a:rPr>
              <a:t> </a:t>
            </a:r>
            <a:r>
              <a:rPr lang="en-GB" sz="2400" b="1" u="sng" dirty="0" err="1">
                <a:solidFill>
                  <a:srgbClr val="000000"/>
                </a:solidFill>
                <a:ea typeface="Times New Roman" panose="02020603050405020304" pitchFamily="18" charset="0"/>
              </a:rPr>
              <a:t>değişiklik</a:t>
            </a:r>
            <a:r>
              <a:rPr lang="en-GB" sz="2400" b="1" u="sng" dirty="0">
                <a:solidFill>
                  <a:srgbClr val="000000"/>
                </a:solidFill>
                <a:ea typeface="Times New Roman" panose="02020603050405020304" pitchFamily="18" charset="0"/>
              </a:rPr>
              <a:t> </a:t>
            </a:r>
            <a:r>
              <a:rPr lang="en-GB" sz="2400" b="1" u="sng" dirty="0" err="1">
                <a:solidFill>
                  <a:srgbClr val="000000"/>
                </a:solidFill>
                <a:ea typeface="Times New Roman" panose="02020603050405020304" pitchFamily="18" charset="0"/>
              </a:rPr>
              <a:t>yapılmaz</a:t>
            </a:r>
            <a:r>
              <a:rPr lang="en-GB" sz="2400" dirty="0">
                <a:solidFill>
                  <a:srgbClr val="000000"/>
                </a:solidFill>
                <a:ea typeface="Times New Roman" panose="02020603050405020304" pitchFamily="18" charset="0"/>
              </a:rPr>
              <a:t>. </a:t>
            </a:r>
            <a:endParaRPr lang="tr-TR" sz="2400" dirty="0">
              <a:ea typeface="Times New Roman" panose="02020603050405020304" pitchFamily="18" charset="0"/>
            </a:endParaRPr>
          </a:p>
        </p:txBody>
      </p:sp>
      <p:sp>
        <p:nvSpPr>
          <p:cNvPr id="24" name="Yuvarlatılmış Dikdörtgen 23"/>
          <p:cNvSpPr/>
          <p:nvPr/>
        </p:nvSpPr>
        <p:spPr>
          <a:xfrm>
            <a:off x="1799790" y="1447167"/>
            <a:ext cx="9949623" cy="945458"/>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b="1" dirty="0">
                <a:latin typeface="Arial" panose="020B0604020202020204" pitchFamily="34" charset="0"/>
                <a:cs typeface="Arial" panose="020B0604020202020204" pitchFamily="34" charset="0"/>
              </a:rPr>
              <a:t>Kesinleşen Yargı Kararları</a:t>
            </a:r>
          </a:p>
        </p:txBody>
      </p:sp>
      <p:sp>
        <p:nvSpPr>
          <p:cNvPr id="22" name="Dikdörtgen 21"/>
          <p:cNvSpPr/>
          <p:nvPr/>
        </p:nvSpPr>
        <p:spPr>
          <a:xfrm>
            <a:off x="1799792" y="1663186"/>
            <a:ext cx="7404641" cy="945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3" name="TextShape 2">
            <a:extLst>
              <a:ext uri="{FF2B5EF4-FFF2-40B4-BE49-F238E27FC236}">
                <a16:creationId xmlns:a16="http://schemas.microsoft.com/office/drawing/2014/main" id="{A2E64B9C-D308-6782-58BC-55B109B47DC1}"/>
              </a:ext>
            </a:extLst>
          </p:cNvPr>
          <p:cNvSpPr txBox="1"/>
          <p:nvPr/>
        </p:nvSpPr>
        <p:spPr>
          <a:xfrm>
            <a:off x="1260475" y="234418"/>
            <a:ext cx="10920495" cy="791640"/>
          </a:xfrm>
          <a:prstGeom prst="rect">
            <a:avLst/>
          </a:prstGeom>
          <a:noFill/>
          <a:ln>
            <a:noFill/>
          </a:ln>
        </p:spPr>
        <p:txBody>
          <a:bodyPr anchor="ctr"/>
          <a:lstStyle/>
          <a:p>
            <a:pPr algn="ctr">
              <a:lnSpc>
                <a:spcPct val="100000"/>
              </a:lnSpc>
            </a:pPr>
            <a:r>
              <a:rPr lang="tr-TR" sz="3600" b="1" spc="-1" dirty="0">
                <a:solidFill>
                  <a:srgbClr val="BC1421"/>
                </a:solidFill>
                <a:uFill>
                  <a:solidFill>
                    <a:srgbClr val="FFFFFF"/>
                  </a:solidFill>
                </a:uFill>
              </a:rPr>
              <a:t>KESİNLEŞMİŞ ALACAKLAR</a:t>
            </a:r>
          </a:p>
          <a:p>
            <a:pPr algn="ctr">
              <a:lnSpc>
                <a:spcPct val="100000"/>
              </a:lnSpc>
            </a:pPr>
            <a:r>
              <a:rPr lang="tr-TR" sz="2400" b="1" spc="-1" dirty="0">
                <a:solidFill>
                  <a:srgbClr val="BC1421"/>
                </a:solidFill>
                <a:uFill>
                  <a:solidFill>
                    <a:srgbClr val="FFFFFF"/>
                  </a:solidFill>
                </a:uFill>
              </a:rPr>
              <a:t>-Diğer Hususlar</a:t>
            </a:r>
            <a:r>
              <a:rPr lang="tr-TR" sz="2400" b="1" strike="noStrike" spc="-1" dirty="0">
                <a:solidFill>
                  <a:srgbClr val="BC1421"/>
                </a:solidFill>
                <a:uFill>
                  <a:solidFill>
                    <a:srgbClr val="FFFFFF"/>
                  </a:solidFill>
                </a:uFill>
                <a:latin typeface="Calibri"/>
              </a:rPr>
              <a:t>-</a:t>
            </a:r>
            <a:endParaRPr lang="tr-TR" sz="2400" b="0" strike="noStrike" spc="-1" dirty="0">
              <a:solidFill>
                <a:srgbClr val="BC1421"/>
              </a:solidFill>
              <a:uFill>
                <a:solidFill>
                  <a:srgbClr val="FFFFFF"/>
                </a:solidFill>
              </a:uFill>
              <a:latin typeface="Calibri"/>
            </a:endParaRPr>
          </a:p>
        </p:txBody>
      </p:sp>
    </p:spTree>
    <p:extLst>
      <p:ext uri="{BB962C8B-B14F-4D97-AF65-F5344CB8AC3E}">
        <p14:creationId xmlns:p14="http://schemas.microsoft.com/office/powerpoint/2010/main" val="3197867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Metin kutusu 22"/>
          <p:cNvSpPr txBox="1"/>
          <p:nvPr/>
        </p:nvSpPr>
        <p:spPr>
          <a:xfrm>
            <a:off x="1799793" y="2221998"/>
            <a:ext cx="9949620" cy="3093154"/>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marL="377190" lvl="1" indent="-285750" algn="just">
              <a:lnSpc>
                <a:spcPct val="90000"/>
              </a:lnSpc>
              <a:spcBef>
                <a:spcPts val="300"/>
              </a:spcBef>
              <a:spcAft>
                <a:spcPts val="300"/>
              </a:spcAft>
              <a:buClr>
                <a:srgbClr val="D34817"/>
              </a:buClr>
              <a:buFont typeface="Wingdings" panose="05000000000000000000" pitchFamily="2" charset="2"/>
              <a:buChar char="§"/>
            </a:pPr>
            <a:endParaRPr lang="tr-TR" sz="3200" dirty="0">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en-GB" sz="2400" dirty="0">
                <a:solidFill>
                  <a:srgbClr val="000000"/>
                </a:solidFill>
                <a:ea typeface="Times New Roman" panose="02020603050405020304" pitchFamily="18" charset="0"/>
              </a:rPr>
              <a:t>Bu </a:t>
            </a:r>
            <a:r>
              <a:rPr lang="en-GB" sz="2400" dirty="0" err="1">
                <a:solidFill>
                  <a:srgbClr val="000000"/>
                </a:solidFill>
                <a:ea typeface="Times New Roman" panose="02020603050405020304" pitchFamily="18" charset="0"/>
              </a:rPr>
              <a:t>madde</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hükmünden</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yararlananlar</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ayrıca</a:t>
            </a:r>
            <a:r>
              <a:rPr lang="en-GB" sz="2400" dirty="0">
                <a:solidFill>
                  <a:srgbClr val="000000"/>
                </a:solidFill>
                <a:ea typeface="Times New Roman" panose="02020603050405020304" pitchFamily="18" charset="0"/>
              </a:rPr>
              <a:t> 213 </a:t>
            </a:r>
            <a:r>
              <a:rPr lang="en-GB" sz="2400" dirty="0" err="1">
                <a:solidFill>
                  <a:srgbClr val="000000"/>
                </a:solidFill>
                <a:ea typeface="Times New Roman" panose="02020603050405020304" pitchFamily="18" charset="0"/>
              </a:rPr>
              <a:t>sayılı</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Kanunun</a:t>
            </a:r>
            <a:r>
              <a:rPr lang="en-GB" sz="2400" dirty="0">
                <a:solidFill>
                  <a:srgbClr val="000000"/>
                </a:solidFill>
                <a:ea typeface="Times New Roman" panose="02020603050405020304" pitchFamily="18" charset="0"/>
              </a:rPr>
              <a:t> </a:t>
            </a:r>
            <a:r>
              <a:rPr lang="en-GB" sz="2400" b="1" u="sng" dirty="0">
                <a:solidFill>
                  <a:srgbClr val="000000"/>
                </a:solidFill>
                <a:ea typeface="Times New Roman" panose="02020603050405020304" pitchFamily="18" charset="0"/>
              </a:rPr>
              <a:t>376 </a:t>
            </a:r>
            <a:r>
              <a:rPr lang="en-GB" sz="2400" b="1" u="sng" dirty="0" err="1">
                <a:solidFill>
                  <a:srgbClr val="000000"/>
                </a:solidFill>
                <a:ea typeface="Times New Roman" panose="02020603050405020304" pitchFamily="18" charset="0"/>
              </a:rPr>
              <a:t>ncı</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maddesinin</a:t>
            </a:r>
            <a:r>
              <a:rPr lang="en-GB" sz="2400" dirty="0">
                <a:solidFill>
                  <a:srgbClr val="000000"/>
                </a:solidFill>
                <a:ea typeface="Times New Roman" panose="02020603050405020304" pitchFamily="18" charset="0"/>
              </a:rPr>
              <a:t> </a:t>
            </a:r>
            <a:r>
              <a:rPr lang="en-GB" sz="2400" b="1" dirty="0" err="1">
                <a:solidFill>
                  <a:srgbClr val="C00000"/>
                </a:solidFill>
                <a:ea typeface="Times New Roman" panose="02020603050405020304" pitchFamily="18" charset="0"/>
              </a:rPr>
              <a:t>birinci</a:t>
            </a:r>
            <a:r>
              <a:rPr lang="en-GB" sz="2400" b="1" dirty="0">
                <a:solidFill>
                  <a:srgbClr val="C00000"/>
                </a:solidFill>
                <a:ea typeface="Times New Roman" panose="02020603050405020304" pitchFamily="18" charset="0"/>
              </a:rPr>
              <a:t> </a:t>
            </a:r>
            <a:r>
              <a:rPr lang="en-GB" sz="2400" b="1" dirty="0" err="1">
                <a:solidFill>
                  <a:srgbClr val="C00000"/>
                </a:solidFill>
                <a:ea typeface="Times New Roman" panose="02020603050405020304" pitchFamily="18" charset="0"/>
              </a:rPr>
              <a:t>fıkrasının</a:t>
            </a:r>
            <a:r>
              <a:rPr lang="en-GB" sz="2400" b="1" dirty="0">
                <a:solidFill>
                  <a:srgbClr val="C00000"/>
                </a:solidFill>
                <a:ea typeface="Times New Roman" panose="02020603050405020304" pitchFamily="18" charset="0"/>
              </a:rPr>
              <a:t> (2) </a:t>
            </a:r>
            <a:r>
              <a:rPr lang="en-GB" sz="2400" b="1" dirty="0" err="1">
                <a:solidFill>
                  <a:srgbClr val="C00000"/>
                </a:solidFill>
                <a:ea typeface="Times New Roman" panose="02020603050405020304" pitchFamily="18" charset="0"/>
              </a:rPr>
              <a:t>numaralı</a:t>
            </a:r>
            <a:r>
              <a:rPr lang="en-GB" sz="2400" dirty="0">
                <a:solidFill>
                  <a:srgbClr val="C00000"/>
                </a:solidFill>
                <a:ea typeface="Times New Roman" panose="02020603050405020304" pitchFamily="18" charset="0"/>
              </a:rPr>
              <a:t> </a:t>
            </a:r>
            <a:r>
              <a:rPr lang="en-GB" sz="2400" dirty="0" err="1">
                <a:solidFill>
                  <a:srgbClr val="000000"/>
                </a:solidFill>
                <a:ea typeface="Times New Roman" panose="02020603050405020304" pitchFamily="18" charset="0"/>
              </a:rPr>
              <a:t>bendi</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ile</a:t>
            </a:r>
            <a:r>
              <a:rPr lang="en-GB" sz="2400" dirty="0">
                <a:solidFill>
                  <a:srgbClr val="000000"/>
                </a:solidFill>
                <a:ea typeface="Times New Roman" panose="02020603050405020304" pitchFamily="18" charset="0"/>
              </a:rPr>
              <a:t> </a:t>
            </a:r>
            <a:r>
              <a:rPr lang="en-GB" sz="2400" b="1" u="sng" dirty="0">
                <a:solidFill>
                  <a:srgbClr val="000000"/>
                </a:solidFill>
                <a:ea typeface="Times New Roman" panose="02020603050405020304" pitchFamily="18" charset="0"/>
              </a:rPr>
              <a:t>379 </a:t>
            </a:r>
            <a:r>
              <a:rPr lang="en-GB" sz="2400" b="1" u="sng" dirty="0" err="1">
                <a:solidFill>
                  <a:srgbClr val="000000"/>
                </a:solidFill>
                <a:ea typeface="Times New Roman" panose="02020603050405020304" pitchFamily="18" charset="0"/>
              </a:rPr>
              <a:t>uncu</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maddesinin</a:t>
            </a:r>
            <a:r>
              <a:rPr lang="en-GB" sz="2400" dirty="0">
                <a:solidFill>
                  <a:srgbClr val="000000"/>
                </a:solidFill>
                <a:ea typeface="Times New Roman" panose="02020603050405020304" pitchFamily="18" charset="0"/>
              </a:rPr>
              <a:t> </a:t>
            </a:r>
            <a:r>
              <a:rPr lang="en-GB" sz="2400" b="1" dirty="0" err="1">
                <a:solidFill>
                  <a:srgbClr val="C00000"/>
                </a:solidFill>
                <a:ea typeface="Times New Roman" panose="02020603050405020304" pitchFamily="18" charset="0"/>
              </a:rPr>
              <a:t>ikinci</a:t>
            </a:r>
            <a:r>
              <a:rPr lang="en-GB" sz="2400" b="1" dirty="0">
                <a:solidFill>
                  <a:srgbClr val="C00000"/>
                </a:solidFill>
                <a:ea typeface="Times New Roman" panose="02020603050405020304" pitchFamily="18" charset="0"/>
              </a:rPr>
              <a:t> </a:t>
            </a:r>
            <a:r>
              <a:rPr lang="en-GB" sz="2400" b="1" dirty="0" err="1">
                <a:solidFill>
                  <a:srgbClr val="C00000"/>
                </a:solidFill>
                <a:ea typeface="Times New Roman" panose="02020603050405020304" pitchFamily="18" charset="0"/>
              </a:rPr>
              <a:t>fıkrasında</a:t>
            </a:r>
            <a:r>
              <a:rPr lang="en-GB" sz="2400" dirty="0">
                <a:solidFill>
                  <a:srgbClr val="C00000"/>
                </a:solidFill>
                <a:ea typeface="Times New Roman" panose="02020603050405020304" pitchFamily="18" charset="0"/>
              </a:rPr>
              <a:t> </a:t>
            </a:r>
            <a:r>
              <a:rPr lang="en-GB" sz="2400" dirty="0" err="1">
                <a:solidFill>
                  <a:srgbClr val="000000"/>
                </a:solidFill>
                <a:ea typeface="Times New Roman" panose="02020603050405020304" pitchFamily="18" charset="0"/>
              </a:rPr>
              <a:t>yer</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verilen</a:t>
            </a:r>
            <a:r>
              <a:rPr lang="en-GB" sz="2400" dirty="0">
                <a:solidFill>
                  <a:srgbClr val="000000"/>
                </a:solidFill>
                <a:ea typeface="Times New Roman" panose="02020603050405020304" pitchFamily="18" charset="0"/>
              </a:rPr>
              <a:t> </a:t>
            </a:r>
            <a:r>
              <a:rPr lang="en-GB" sz="2400" b="1" u="sng" dirty="0" err="1">
                <a:solidFill>
                  <a:srgbClr val="000000"/>
                </a:solidFill>
                <a:ea typeface="Times New Roman" panose="02020603050405020304" pitchFamily="18" charset="0"/>
              </a:rPr>
              <a:t>indirimlerden</a:t>
            </a:r>
            <a:r>
              <a:rPr lang="en-GB" sz="2400" b="1" u="sng" dirty="0">
                <a:solidFill>
                  <a:srgbClr val="000000"/>
                </a:solidFill>
                <a:ea typeface="Times New Roman" panose="02020603050405020304" pitchFamily="18" charset="0"/>
              </a:rPr>
              <a:t> </a:t>
            </a:r>
            <a:r>
              <a:rPr lang="en-GB" sz="2400" b="1" u="sng" dirty="0" err="1">
                <a:solidFill>
                  <a:srgbClr val="000000"/>
                </a:solidFill>
                <a:ea typeface="Times New Roman" panose="02020603050405020304" pitchFamily="18" charset="0"/>
              </a:rPr>
              <a:t>yararlanamazlar</a:t>
            </a:r>
            <a:r>
              <a:rPr lang="en-GB" sz="2400" dirty="0">
                <a:solidFill>
                  <a:srgbClr val="000000"/>
                </a:solidFill>
                <a:ea typeface="Times New Roman" panose="02020603050405020304" pitchFamily="18" charset="0"/>
              </a:rPr>
              <a:t>.</a:t>
            </a:r>
            <a:endParaRPr lang="tr-TR" sz="2400" dirty="0">
              <a:solidFill>
                <a:srgbClr val="000000"/>
              </a:solidFill>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endParaRPr lang="tr-TR" sz="2400" dirty="0">
              <a:solidFill>
                <a:srgbClr val="000000"/>
              </a:solidFill>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en-GB" sz="2400" dirty="0">
                <a:solidFill>
                  <a:srgbClr val="000000"/>
                </a:solidFill>
                <a:ea typeface="Times New Roman" panose="02020603050405020304" pitchFamily="18" charset="0"/>
              </a:rPr>
              <a:t>Bu </a:t>
            </a:r>
            <a:r>
              <a:rPr lang="en-GB" sz="2400" dirty="0" err="1">
                <a:solidFill>
                  <a:srgbClr val="000000"/>
                </a:solidFill>
                <a:ea typeface="Times New Roman" panose="02020603050405020304" pitchFamily="18" charset="0"/>
              </a:rPr>
              <a:t>madde</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hükmünden</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yararlanmak</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isteyen</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borçluların</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maddede</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belirtilen</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şartların</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yanı</a:t>
            </a:r>
            <a:r>
              <a:rPr lang="en-GB" sz="2400" dirty="0">
                <a:solidFill>
                  <a:srgbClr val="000000"/>
                </a:solidFill>
                <a:ea typeface="Times New Roman" panose="02020603050405020304" pitchFamily="18" charset="0"/>
              </a:rPr>
              <a:t> </a:t>
            </a:r>
            <a:r>
              <a:rPr lang="en-GB" sz="2400" dirty="0" err="1">
                <a:solidFill>
                  <a:srgbClr val="000000"/>
                </a:solidFill>
                <a:ea typeface="Times New Roman" panose="02020603050405020304" pitchFamily="18" charset="0"/>
              </a:rPr>
              <a:t>sıra</a:t>
            </a:r>
            <a:r>
              <a:rPr lang="en-GB" sz="2400" dirty="0">
                <a:solidFill>
                  <a:srgbClr val="000000"/>
                </a:solidFill>
                <a:ea typeface="Times New Roman" panose="02020603050405020304" pitchFamily="18" charset="0"/>
              </a:rPr>
              <a:t> </a:t>
            </a:r>
            <a:r>
              <a:rPr lang="en-GB" sz="2400" b="1" u="sng" dirty="0" err="1">
                <a:solidFill>
                  <a:srgbClr val="000000"/>
                </a:solidFill>
                <a:ea typeface="Times New Roman" panose="02020603050405020304" pitchFamily="18" charset="0"/>
              </a:rPr>
              <a:t>dava</a:t>
            </a:r>
            <a:r>
              <a:rPr lang="en-GB" sz="2400" b="1" u="sng" dirty="0">
                <a:solidFill>
                  <a:srgbClr val="000000"/>
                </a:solidFill>
                <a:ea typeface="Times New Roman" panose="02020603050405020304" pitchFamily="18" charset="0"/>
              </a:rPr>
              <a:t> </a:t>
            </a:r>
            <a:r>
              <a:rPr lang="en-GB" sz="2400" b="1" u="sng" dirty="0" err="1">
                <a:solidFill>
                  <a:srgbClr val="000000"/>
                </a:solidFill>
                <a:ea typeface="Times New Roman" panose="02020603050405020304" pitchFamily="18" charset="0"/>
              </a:rPr>
              <a:t>açmamaları</a:t>
            </a:r>
            <a:r>
              <a:rPr lang="en-GB" sz="2400" b="1" u="sng" dirty="0">
                <a:solidFill>
                  <a:srgbClr val="000000"/>
                </a:solidFill>
                <a:ea typeface="Times New Roman" panose="02020603050405020304" pitchFamily="18" charset="0"/>
              </a:rPr>
              <a:t>(1)</a:t>
            </a:r>
            <a:r>
              <a:rPr lang="en-GB" sz="2400" dirty="0">
                <a:solidFill>
                  <a:srgbClr val="000000"/>
                </a:solidFill>
                <a:ea typeface="Times New Roman" panose="02020603050405020304" pitchFamily="18" charset="0"/>
              </a:rPr>
              <a:t>, </a:t>
            </a:r>
            <a:r>
              <a:rPr lang="en-GB" sz="2400" b="1" dirty="0" err="1">
                <a:solidFill>
                  <a:srgbClr val="C00000"/>
                </a:solidFill>
                <a:ea typeface="Times New Roman" panose="02020603050405020304" pitchFamily="18" charset="0"/>
              </a:rPr>
              <a:t>açılmış</a:t>
            </a:r>
            <a:r>
              <a:rPr lang="en-GB" sz="2400" b="1" dirty="0">
                <a:solidFill>
                  <a:srgbClr val="C00000"/>
                </a:solidFill>
                <a:ea typeface="Times New Roman" panose="02020603050405020304" pitchFamily="18" charset="0"/>
              </a:rPr>
              <a:t> </a:t>
            </a:r>
            <a:r>
              <a:rPr lang="en-GB" sz="2400" b="1" dirty="0" err="1">
                <a:solidFill>
                  <a:srgbClr val="C00000"/>
                </a:solidFill>
                <a:ea typeface="Times New Roman" panose="02020603050405020304" pitchFamily="18" charset="0"/>
              </a:rPr>
              <a:t>davalardan</a:t>
            </a:r>
            <a:r>
              <a:rPr lang="en-GB" sz="2400" b="1" dirty="0">
                <a:solidFill>
                  <a:srgbClr val="C00000"/>
                </a:solidFill>
                <a:ea typeface="Times New Roman" panose="02020603050405020304" pitchFamily="18" charset="0"/>
              </a:rPr>
              <a:t> </a:t>
            </a:r>
            <a:r>
              <a:rPr lang="en-GB" sz="2400" b="1" dirty="0" err="1">
                <a:solidFill>
                  <a:srgbClr val="C00000"/>
                </a:solidFill>
                <a:ea typeface="Times New Roman" panose="02020603050405020304" pitchFamily="18" charset="0"/>
              </a:rPr>
              <a:t>vazgeçmeleri</a:t>
            </a:r>
            <a:r>
              <a:rPr lang="en-GB" sz="2400" b="1" dirty="0">
                <a:solidFill>
                  <a:srgbClr val="C00000"/>
                </a:solidFill>
                <a:ea typeface="Times New Roman" panose="02020603050405020304" pitchFamily="18" charset="0"/>
              </a:rPr>
              <a:t>(2)</a:t>
            </a:r>
            <a:r>
              <a:rPr lang="en-GB" sz="2400" dirty="0">
                <a:solidFill>
                  <a:srgbClr val="C00000"/>
                </a:solidFill>
                <a:ea typeface="Times New Roman" panose="02020603050405020304" pitchFamily="18" charset="0"/>
              </a:rPr>
              <a:t> </a:t>
            </a:r>
            <a:r>
              <a:rPr lang="en-GB" sz="2400" dirty="0" err="1">
                <a:solidFill>
                  <a:srgbClr val="000000"/>
                </a:solidFill>
                <a:ea typeface="Times New Roman" panose="02020603050405020304" pitchFamily="18" charset="0"/>
              </a:rPr>
              <a:t>ve</a:t>
            </a:r>
            <a:r>
              <a:rPr lang="en-GB" sz="2400" dirty="0">
                <a:solidFill>
                  <a:srgbClr val="000000"/>
                </a:solidFill>
                <a:ea typeface="Times New Roman" panose="02020603050405020304" pitchFamily="18" charset="0"/>
              </a:rPr>
              <a:t> </a:t>
            </a:r>
            <a:r>
              <a:rPr lang="en-GB" sz="2400" b="1" dirty="0">
                <a:solidFill>
                  <a:srgbClr val="C00000"/>
                </a:solidFill>
                <a:ea typeface="Times New Roman" panose="02020603050405020304" pitchFamily="18" charset="0"/>
              </a:rPr>
              <a:t>kanun </a:t>
            </a:r>
            <a:r>
              <a:rPr lang="en-GB" sz="2400" b="1" dirty="0" err="1">
                <a:solidFill>
                  <a:srgbClr val="C00000"/>
                </a:solidFill>
                <a:ea typeface="Times New Roman" panose="02020603050405020304" pitchFamily="18" charset="0"/>
              </a:rPr>
              <a:t>yollarına</a:t>
            </a:r>
            <a:r>
              <a:rPr lang="en-GB" sz="2400" b="1" dirty="0">
                <a:solidFill>
                  <a:srgbClr val="C00000"/>
                </a:solidFill>
                <a:ea typeface="Times New Roman" panose="02020603050405020304" pitchFamily="18" charset="0"/>
              </a:rPr>
              <a:t> </a:t>
            </a:r>
            <a:r>
              <a:rPr lang="en-GB" sz="2400" b="1" dirty="0" err="1">
                <a:solidFill>
                  <a:srgbClr val="C00000"/>
                </a:solidFill>
                <a:ea typeface="Times New Roman" panose="02020603050405020304" pitchFamily="18" charset="0"/>
              </a:rPr>
              <a:t>başvurmamaları</a:t>
            </a:r>
            <a:r>
              <a:rPr lang="en-GB" sz="2400" b="1" dirty="0">
                <a:solidFill>
                  <a:srgbClr val="C00000"/>
                </a:solidFill>
                <a:ea typeface="Times New Roman" panose="02020603050405020304" pitchFamily="18" charset="0"/>
              </a:rPr>
              <a:t>(3)</a:t>
            </a:r>
            <a:r>
              <a:rPr lang="en-GB" sz="2400" dirty="0">
                <a:solidFill>
                  <a:srgbClr val="C00000"/>
                </a:solidFill>
                <a:ea typeface="Times New Roman" panose="02020603050405020304" pitchFamily="18" charset="0"/>
              </a:rPr>
              <a:t> </a:t>
            </a:r>
            <a:r>
              <a:rPr lang="en-GB" sz="2400" dirty="0" err="1">
                <a:solidFill>
                  <a:srgbClr val="000000"/>
                </a:solidFill>
                <a:ea typeface="Times New Roman" panose="02020603050405020304" pitchFamily="18" charset="0"/>
              </a:rPr>
              <a:t>şarttır</a:t>
            </a:r>
            <a:r>
              <a:rPr lang="en-GB" sz="2400" dirty="0">
                <a:solidFill>
                  <a:srgbClr val="000000"/>
                </a:solidFill>
                <a:ea typeface="Times New Roman" panose="02020603050405020304" pitchFamily="18" charset="0"/>
              </a:rPr>
              <a:t>.</a:t>
            </a:r>
            <a:endParaRPr lang="tr-TR" sz="2400" dirty="0">
              <a:solidFill>
                <a:srgbClr val="000000"/>
              </a:solidFill>
              <a:ea typeface="Times New Roman" panose="02020603050405020304" pitchFamily="18" charset="0"/>
            </a:endParaRPr>
          </a:p>
        </p:txBody>
      </p:sp>
      <p:sp>
        <p:nvSpPr>
          <p:cNvPr id="24" name="Yuvarlatılmış Dikdörtgen 23"/>
          <p:cNvSpPr/>
          <p:nvPr/>
        </p:nvSpPr>
        <p:spPr>
          <a:xfrm>
            <a:off x="1799790" y="1447167"/>
            <a:ext cx="9949623" cy="945458"/>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b="1" dirty="0">
                <a:latin typeface="Arial" panose="020B0604020202020204" pitchFamily="34" charset="0"/>
                <a:cs typeface="Arial" panose="020B0604020202020204" pitchFamily="34" charset="0"/>
              </a:rPr>
              <a:t>Koşullar</a:t>
            </a:r>
          </a:p>
        </p:txBody>
      </p:sp>
      <p:sp>
        <p:nvSpPr>
          <p:cNvPr id="22" name="Dikdörtgen 21"/>
          <p:cNvSpPr/>
          <p:nvPr/>
        </p:nvSpPr>
        <p:spPr>
          <a:xfrm>
            <a:off x="1799792" y="1663186"/>
            <a:ext cx="7404641" cy="945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3" name="TextShape 2">
            <a:extLst>
              <a:ext uri="{FF2B5EF4-FFF2-40B4-BE49-F238E27FC236}">
                <a16:creationId xmlns:a16="http://schemas.microsoft.com/office/drawing/2014/main" id="{A2E64B9C-D308-6782-58BC-55B109B47DC1}"/>
              </a:ext>
            </a:extLst>
          </p:cNvPr>
          <p:cNvSpPr txBox="1"/>
          <p:nvPr/>
        </p:nvSpPr>
        <p:spPr>
          <a:xfrm>
            <a:off x="1260475" y="234418"/>
            <a:ext cx="10920495" cy="791640"/>
          </a:xfrm>
          <a:prstGeom prst="rect">
            <a:avLst/>
          </a:prstGeom>
          <a:noFill/>
          <a:ln>
            <a:noFill/>
          </a:ln>
        </p:spPr>
        <p:txBody>
          <a:bodyPr anchor="ctr"/>
          <a:lstStyle/>
          <a:p>
            <a:pPr algn="ctr">
              <a:lnSpc>
                <a:spcPct val="100000"/>
              </a:lnSpc>
            </a:pPr>
            <a:r>
              <a:rPr lang="tr-TR" sz="3600" b="1" spc="-1" dirty="0">
                <a:solidFill>
                  <a:srgbClr val="BC1421"/>
                </a:solidFill>
                <a:uFill>
                  <a:solidFill>
                    <a:srgbClr val="FFFFFF"/>
                  </a:solidFill>
                </a:uFill>
              </a:rPr>
              <a:t>KESİNLEŞMİŞ ALACAKLAR</a:t>
            </a:r>
          </a:p>
          <a:p>
            <a:pPr algn="ctr">
              <a:lnSpc>
                <a:spcPct val="100000"/>
              </a:lnSpc>
            </a:pPr>
            <a:r>
              <a:rPr lang="tr-TR" sz="2400" b="1" spc="-1" dirty="0">
                <a:solidFill>
                  <a:srgbClr val="BC1421"/>
                </a:solidFill>
                <a:uFill>
                  <a:solidFill>
                    <a:srgbClr val="FFFFFF"/>
                  </a:solidFill>
                </a:uFill>
              </a:rPr>
              <a:t>-Diğer Hususlar</a:t>
            </a:r>
            <a:r>
              <a:rPr lang="tr-TR" sz="2400" b="1" strike="noStrike" spc="-1" dirty="0">
                <a:solidFill>
                  <a:srgbClr val="BC1421"/>
                </a:solidFill>
                <a:uFill>
                  <a:solidFill>
                    <a:srgbClr val="FFFFFF"/>
                  </a:solidFill>
                </a:uFill>
                <a:latin typeface="Calibri"/>
              </a:rPr>
              <a:t>-</a:t>
            </a:r>
            <a:endParaRPr lang="tr-TR" sz="2400" b="0" strike="noStrike" spc="-1" dirty="0">
              <a:solidFill>
                <a:srgbClr val="BC1421"/>
              </a:solidFill>
              <a:uFill>
                <a:solidFill>
                  <a:srgbClr val="FFFFFF"/>
                </a:solidFill>
              </a:uFill>
              <a:latin typeface="Calibri"/>
            </a:endParaRPr>
          </a:p>
        </p:txBody>
      </p:sp>
      <p:sp>
        <p:nvSpPr>
          <p:cNvPr id="4" name="Dikdörtgen 3">
            <a:extLst>
              <a:ext uri="{FF2B5EF4-FFF2-40B4-BE49-F238E27FC236}">
                <a16:creationId xmlns:a16="http://schemas.microsoft.com/office/drawing/2014/main" id="{8E2053ED-1A10-B9EC-9D9E-E1A15D6A95E7}"/>
              </a:ext>
            </a:extLst>
          </p:cNvPr>
          <p:cNvSpPr/>
          <p:nvPr/>
        </p:nvSpPr>
        <p:spPr>
          <a:xfrm>
            <a:off x="4724263" y="3253163"/>
            <a:ext cx="6096000" cy="1200329"/>
          </a:xfrm>
          <a:prstGeom prst="rect">
            <a:avLst/>
          </a:prstGeom>
        </p:spPr>
        <p:txBody>
          <a:bodyPr>
            <a:spAutoFit/>
          </a:bodyPr>
          <a:lstStyle/>
          <a:p>
            <a:pPr marL="342900" indent="-342900">
              <a:buFont typeface="Wingdings" panose="05000000000000000000" pitchFamily="2" charset="2"/>
              <a:buChar char="q"/>
            </a:pPr>
            <a:r>
              <a:rPr lang="tr-TR" sz="2400" dirty="0">
                <a:latin typeface="Calibri" panose="020F0502020204030204" pitchFamily="34" charset="0"/>
                <a:ea typeface="Times New Roman" panose="02020603050405020304" pitchFamily="18" charset="0"/>
              </a:rPr>
              <a:t>Hiçbir mercie başvurulamaz?</a:t>
            </a:r>
          </a:p>
          <a:p>
            <a:pPr marL="285750" indent="-285750">
              <a:buFont typeface="Arial" panose="020B0604020202020204" pitchFamily="34" charset="0"/>
              <a:buChar char="•"/>
            </a:pPr>
            <a:endParaRPr lang="tr-TR" sz="2400" dirty="0">
              <a:latin typeface="Calibri" panose="020F0502020204030204" pitchFamily="34" charset="0"/>
              <a:ea typeface="Times New Roman" panose="02020603050405020304" pitchFamily="18" charset="0"/>
            </a:endParaRPr>
          </a:p>
          <a:p>
            <a:pPr marL="342900" indent="-342900">
              <a:buFont typeface="Wingdings" panose="05000000000000000000" pitchFamily="2" charset="2"/>
              <a:buChar char="q"/>
            </a:pPr>
            <a:r>
              <a:rPr lang="tr-TR" sz="2400" dirty="0">
                <a:latin typeface="Calibri" panose="020F0502020204030204" pitchFamily="34" charset="0"/>
              </a:rPr>
              <a:t>Yargılama giderleri, avukatlık ücretleri?</a:t>
            </a:r>
            <a:endParaRPr lang="tr-TR" sz="2400" dirty="0"/>
          </a:p>
        </p:txBody>
      </p:sp>
      <p:pic>
        <p:nvPicPr>
          <p:cNvPr id="12" name="Resim 11">
            <a:extLst>
              <a:ext uri="{FF2B5EF4-FFF2-40B4-BE49-F238E27FC236}">
                <a16:creationId xmlns:a16="http://schemas.microsoft.com/office/drawing/2014/main" id="{1A2AE3C9-E31A-CEB5-C0B7-A5A1C79468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3465" y="3040149"/>
            <a:ext cx="840572" cy="1626358"/>
          </a:xfrm>
          <a:prstGeom prst="rect">
            <a:avLst/>
          </a:prstGeom>
        </p:spPr>
      </p:pic>
    </p:spTree>
    <p:extLst>
      <p:ext uri="{BB962C8B-B14F-4D97-AF65-F5344CB8AC3E}">
        <p14:creationId xmlns:p14="http://schemas.microsoft.com/office/powerpoint/2010/main" val="1274444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23"/>
                                        </p:tgtEl>
                                        <p:attrNameLst>
                                          <p:attrName>ppt_x</p:attrName>
                                        </p:attrNameLst>
                                      </p:cBhvr>
                                      <p:tavLst>
                                        <p:tav tm="0">
                                          <p:val>
                                            <p:strVal val="ppt_x"/>
                                          </p:val>
                                        </p:tav>
                                        <p:tav tm="100000">
                                          <p:val>
                                            <p:strVal val="ppt_x"/>
                                          </p:val>
                                        </p:tav>
                                      </p:tavLst>
                                    </p:anim>
                                    <p:anim calcmode="lin" valueType="num">
                                      <p:cBhvr additive="base">
                                        <p:cTn id="12" dur="500"/>
                                        <p:tgtEl>
                                          <p:spTgt spid="23"/>
                                        </p:tgtEl>
                                        <p:attrNameLst>
                                          <p:attrName>ppt_y</p:attrName>
                                        </p:attrNameLst>
                                      </p:cBhvr>
                                      <p:tavLst>
                                        <p:tav tm="0">
                                          <p:val>
                                            <p:strVal val="ppt_y"/>
                                          </p:val>
                                        </p:tav>
                                        <p:tav tm="100000">
                                          <p:val>
                                            <p:strVal val="1+ppt_h/2"/>
                                          </p:val>
                                        </p:tav>
                                      </p:tavLst>
                                    </p:anim>
                                    <p:set>
                                      <p:cBhvr>
                                        <p:cTn id="13" dur="1" fill="hold">
                                          <p:stCondLst>
                                            <p:cond delay="499"/>
                                          </p:stCondLst>
                                        </p:cTn>
                                        <p:tgtEl>
                                          <p:spTgt spid="23"/>
                                        </p:tgtEl>
                                        <p:attrNameLst>
                                          <p:attrName>style.visibility</p:attrName>
                                        </p:attrNameLst>
                                      </p:cBhvr>
                                      <p:to>
                                        <p:strVal val="hidden"/>
                                      </p:to>
                                    </p:set>
                                  </p:childTnLst>
                                </p:cTn>
                              </p:par>
                              <p:par>
                                <p:cTn id="14" presetID="2" presetClass="exit" presetSubtype="4" fill="hold" grpId="0" nodeType="withEffect">
                                  <p:stCondLst>
                                    <p:cond delay="0"/>
                                  </p:stCondLst>
                                  <p:childTnLst>
                                    <p:anim calcmode="lin" valueType="num">
                                      <p:cBhvr additive="base">
                                        <p:cTn id="15" dur="500"/>
                                        <p:tgtEl>
                                          <p:spTgt spid="24"/>
                                        </p:tgtEl>
                                        <p:attrNameLst>
                                          <p:attrName>ppt_x</p:attrName>
                                        </p:attrNameLst>
                                      </p:cBhvr>
                                      <p:tavLst>
                                        <p:tav tm="0">
                                          <p:val>
                                            <p:strVal val="ppt_x"/>
                                          </p:val>
                                        </p:tav>
                                        <p:tav tm="100000">
                                          <p:val>
                                            <p:strVal val="ppt_x"/>
                                          </p:val>
                                        </p:tav>
                                      </p:tavLst>
                                    </p:anim>
                                    <p:anim calcmode="lin" valueType="num">
                                      <p:cBhvr additive="base">
                                        <p:cTn id="16" dur="500"/>
                                        <p:tgtEl>
                                          <p:spTgt spid="24"/>
                                        </p:tgtEl>
                                        <p:attrNameLst>
                                          <p:attrName>ppt_y</p:attrName>
                                        </p:attrNameLst>
                                      </p:cBhvr>
                                      <p:tavLst>
                                        <p:tav tm="0">
                                          <p:val>
                                            <p:strVal val="ppt_y"/>
                                          </p:val>
                                        </p:tav>
                                        <p:tav tm="100000">
                                          <p:val>
                                            <p:strVal val="1+ppt_h/2"/>
                                          </p:val>
                                        </p:tav>
                                      </p:tavLst>
                                    </p:anim>
                                    <p:set>
                                      <p:cBhvr>
                                        <p:cTn id="17" dur="1" fill="hold">
                                          <p:stCondLst>
                                            <p:cond delay="499"/>
                                          </p:stCondLst>
                                        </p:cTn>
                                        <p:tgtEl>
                                          <p:spTgt spid="24"/>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Metin kutusu 22"/>
          <p:cNvSpPr txBox="1"/>
          <p:nvPr/>
        </p:nvSpPr>
        <p:spPr>
          <a:xfrm>
            <a:off x="1799793" y="2221998"/>
            <a:ext cx="9949620" cy="4515082"/>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marL="377190" lvl="1" indent="-285750" algn="just">
              <a:lnSpc>
                <a:spcPct val="90000"/>
              </a:lnSpc>
              <a:spcBef>
                <a:spcPts val="300"/>
              </a:spcBef>
              <a:spcAft>
                <a:spcPts val="300"/>
              </a:spcAft>
              <a:buClr>
                <a:srgbClr val="D34817"/>
              </a:buClr>
              <a:buFont typeface="Wingdings" panose="05000000000000000000" pitchFamily="2" charset="2"/>
              <a:buChar char="§"/>
            </a:pPr>
            <a:endParaRPr lang="tr-TR" sz="2200" dirty="0">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200" b="1" dirty="0">
                <a:solidFill>
                  <a:srgbClr val="C00000"/>
                </a:solidFill>
                <a:ea typeface="Times New Roman" panose="02020603050405020304" pitchFamily="18" charset="0"/>
              </a:rPr>
              <a:t>İ</a:t>
            </a:r>
            <a:r>
              <a:rPr lang="en-GB" sz="2200" b="1" dirty="0" err="1">
                <a:solidFill>
                  <a:srgbClr val="C00000"/>
                </a:solidFill>
                <a:ea typeface="Times New Roman" panose="02020603050405020304" pitchFamily="18" charset="0"/>
              </a:rPr>
              <a:t>lk</a:t>
            </a:r>
            <a:r>
              <a:rPr lang="en-GB" sz="2200" b="1" dirty="0">
                <a:solidFill>
                  <a:srgbClr val="C00000"/>
                </a:solidFill>
                <a:ea typeface="Times New Roman" panose="02020603050405020304" pitchFamily="18" charset="0"/>
              </a:rPr>
              <a:t> </a:t>
            </a:r>
            <a:r>
              <a:rPr lang="en-GB" sz="2200" b="1" dirty="0" err="1">
                <a:solidFill>
                  <a:srgbClr val="C00000"/>
                </a:solidFill>
                <a:ea typeface="Times New Roman" panose="02020603050405020304" pitchFamily="18" charset="0"/>
              </a:rPr>
              <a:t>taksitin</a:t>
            </a:r>
            <a:r>
              <a:rPr lang="en-GB" sz="2200" dirty="0">
                <a:solidFill>
                  <a:srgbClr val="C00000"/>
                </a:solidFill>
                <a:ea typeface="Times New Roman" panose="02020603050405020304" pitchFamily="18" charset="0"/>
              </a:rPr>
              <a:t> </a:t>
            </a:r>
            <a:r>
              <a:rPr lang="en-GB" sz="2200" b="1" u="sng" dirty="0">
                <a:solidFill>
                  <a:srgbClr val="000000"/>
                </a:solidFill>
                <a:ea typeface="Times New Roman" panose="02020603050405020304" pitchFamily="18" charset="0"/>
              </a:rPr>
              <a:t>30/6/2023 </a:t>
            </a:r>
            <a:r>
              <a:rPr lang="en-GB" sz="2200" b="1" u="sng" dirty="0" err="1">
                <a:solidFill>
                  <a:srgbClr val="000000"/>
                </a:solidFill>
                <a:ea typeface="Times New Roman" panose="02020603050405020304" pitchFamily="18" charset="0"/>
              </a:rPr>
              <a:t>tarihine</a:t>
            </a:r>
            <a:r>
              <a:rPr lang="en-GB" sz="2200" b="1" u="sng"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kadar</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bu</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tarih</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dâhil</a:t>
            </a:r>
            <a:r>
              <a:rPr lang="en-GB" sz="2200" dirty="0">
                <a:solidFill>
                  <a:srgbClr val="000000"/>
                </a:solidFill>
                <a:ea typeface="Times New Roman" panose="02020603050405020304" pitchFamily="18" charset="0"/>
              </a:rPr>
              <a:t>), </a:t>
            </a:r>
            <a:r>
              <a:rPr lang="en-GB" sz="2200" b="1" dirty="0" err="1">
                <a:solidFill>
                  <a:srgbClr val="C00000"/>
                </a:solidFill>
                <a:ea typeface="Times New Roman" panose="02020603050405020304" pitchFamily="18" charset="0"/>
              </a:rPr>
              <a:t>diğer</a:t>
            </a:r>
            <a:r>
              <a:rPr lang="en-GB" sz="2200" b="1" dirty="0">
                <a:solidFill>
                  <a:srgbClr val="C00000"/>
                </a:solidFill>
                <a:ea typeface="Times New Roman" panose="02020603050405020304" pitchFamily="18" charset="0"/>
              </a:rPr>
              <a:t> </a:t>
            </a:r>
            <a:r>
              <a:rPr lang="en-GB" sz="2200" b="1" dirty="0" err="1">
                <a:solidFill>
                  <a:srgbClr val="C00000"/>
                </a:solidFill>
                <a:ea typeface="Times New Roman" panose="02020603050405020304" pitchFamily="18" charset="0"/>
              </a:rPr>
              <a:t>taksitlerin</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ise</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bu</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tarihi</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takip</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eden</a:t>
            </a:r>
            <a:r>
              <a:rPr lang="en-GB" sz="2200"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aylık</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dönemler</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hâlinde</a:t>
            </a:r>
            <a:r>
              <a:rPr lang="en-GB" sz="2200" dirty="0">
                <a:solidFill>
                  <a:srgbClr val="000000"/>
                </a:solidFill>
                <a:ea typeface="Times New Roman" panose="02020603050405020304" pitchFamily="18" charset="0"/>
              </a:rPr>
              <a:t> </a:t>
            </a:r>
            <a:r>
              <a:rPr lang="en-GB" sz="2200" b="1" dirty="0" err="1">
                <a:solidFill>
                  <a:srgbClr val="C00000"/>
                </a:solidFill>
                <a:ea typeface="Times New Roman" panose="02020603050405020304" pitchFamily="18" charset="0"/>
              </a:rPr>
              <a:t>azami</a:t>
            </a:r>
            <a:r>
              <a:rPr lang="en-GB" sz="2200" b="1" dirty="0">
                <a:solidFill>
                  <a:srgbClr val="C00000"/>
                </a:solidFill>
                <a:ea typeface="Times New Roman" panose="02020603050405020304" pitchFamily="18" charset="0"/>
              </a:rPr>
              <a:t> </a:t>
            </a:r>
            <a:r>
              <a:rPr lang="en-GB" sz="2200" b="1" dirty="0" err="1">
                <a:solidFill>
                  <a:srgbClr val="C00000"/>
                </a:solidFill>
                <a:ea typeface="Times New Roman" panose="02020603050405020304" pitchFamily="18" charset="0"/>
              </a:rPr>
              <a:t>kırk</a:t>
            </a:r>
            <a:r>
              <a:rPr lang="en-GB" sz="2200" b="1" dirty="0">
                <a:solidFill>
                  <a:srgbClr val="C00000"/>
                </a:solidFill>
                <a:ea typeface="Times New Roman" panose="02020603050405020304" pitchFamily="18" charset="0"/>
              </a:rPr>
              <a:t> </a:t>
            </a:r>
            <a:r>
              <a:rPr lang="en-GB" sz="2200" b="1" dirty="0" err="1">
                <a:solidFill>
                  <a:srgbClr val="C00000"/>
                </a:solidFill>
                <a:ea typeface="Times New Roman" panose="02020603050405020304" pitchFamily="18" charset="0"/>
              </a:rPr>
              <a:t>sekiz</a:t>
            </a:r>
            <a:r>
              <a:rPr lang="en-GB" sz="2200" dirty="0">
                <a:solidFill>
                  <a:srgbClr val="C00000"/>
                </a:solidFill>
                <a:ea typeface="Times New Roman" panose="02020603050405020304" pitchFamily="18" charset="0"/>
              </a:rPr>
              <a:t> </a:t>
            </a:r>
            <a:r>
              <a:rPr lang="en-GB" sz="2200" dirty="0" err="1">
                <a:solidFill>
                  <a:srgbClr val="000000"/>
                </a:solidFill>
                <a:ea typeface="Times New Roman" panose="02020603050405020304" pitchFamily="18" charset="0"/>
              </a:rPr>
              <a:t>eşit</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taksitte</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öde</a:t>
            </a:r>
            <a:r>
              <a:rPr lang="tr-TR" sz="2200" dirty="0" err="1">
                <a:solidFill>
                  <a:srgbClr val="000000"/>
                </a:solidFill>
                <a:ea typeface="Times New Roman" panose="02020603050405020304" pitchFamily="18" charset="0"/>
              </a:rPr>
              <a:t>nmesi</a:t>
            </a:r>
            <a:r>
              <a:rPr lang="tr-TR" sz="2200" dirty="0">
                <a:solidFill>
                  <a:srgbClr val="000000"/>
                </a:solidFill>
                <a:ea typeface="Times New Roman" panose="02020603050405020304" pitchFamily="18" charset="0"/>
              </a:rPr>
              <a:t> mümkün</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en-GB" sz="2200" dirty="0" err="1">
                <a:solidFill>
                  <a:srgbClr val="000000"/>
                </a:solidFill>
                <a:ea typeface="Times New Roman" panose="02020603050405020304" pitchFamily="18" charset="0"/>
              </a:rPr>
              <a:t>Hesaplanan</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tutarların</a:t>
            </a:r>
            <a:r>
              <a:rPr lang="en-GB" sz="2200" dirty="0">
                <a:solidFill>
                  <a:srgbClr val="000000"/>
                </a:solidFill>
                <a:ea typeface="Times New Roman" panose="02020603050405020304" pitchFamily="18" charset="0"/>
              </a:rPr>
              <a:t> </a:t>
            </a:r>
            <a:r>
              <a:rPr lang="en-GB" sz="2200" b="1" dirty="0" err="1">
                <a:solidFill>
                  <a:srgbClr val="C00000"/>
                </a:solidFill>
                <a:ea typeface="Times New Roman" panose="02020603050405020304" pitchFamily="18" charset="0"/>
              </a:rPr>
              <a:t>tamamının</a:t>
            </a:r>
            <a:r>
              <a:rPr lang="en-GB" sz="2200" dirty="0">
                <a:solidFill>
                  <a:srgbClr val="C00000"/>
                </a:solidFill>
                <a:ea typeface="Times New Roman" panose="02020603050405020304" pitchFamily="18" charset="0"/>
              </a:rPr>
              <a:t> </a:t>
            </a:r>
            <a:r>
              <a:rPr lang="en-GB" sz="2200" b="1" u="sng" dirty="0">
                <a:solidFill>
                  <a:srgbClr val="000000"/>
                </a:solidFill>
                <a:ea typeface="Times New Roman" panose="02020603050405020304" pitchFamily="18" charset="0"/>
              </a:rPr>
              <a:t>ilk </a:t>
            </a:r>
            <a:r>
              <a:rPr lang="en-GB" sz="2200" b="1" u="sng" dirty="0" err="1">
                <a:solidFill>
                  <a:srgbClr val="000000"/>
                </a:solidFill>
                <a:ea typeface="Times New Roman" panose="02020603050405020304" pitchFamily="18" charset="0"/>
              </a:rPr>
              <a:t>taksit</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ödeme</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süresi</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içinde</a:t>
            </a:r>
            <a:r>
              <a:rPr lang="en-GB" sz="2200" dirty="0">
                <a:solidFill>
                  <a:srgbClr val="000000"/>
                </a:solidFill>
                <a:ea typeface="Times New Roman" panose="02020603050405020304" pitchFamily="18" charset="0"/>
              </a:rPr>
              <a:t> </a:t>
            </a:r>
            <a:r>
              <a:rPr lang="en-GB" sz="2200" b="1" dirty="0" err="1">
                <a:solidFill>
                  <a:srgbClr val="C00000"/>
                </a:solidFill>
                <a:ea typeface="Times New Roman" panose="02020603050405020304" pitchFamily="18" charset="0"/>
              </a:rPr>
              <a:t>peşin</a:t>
            </a:r>
            <a:r>
              <a:rPr lang="en-GB" sz="2200" b="1" dirty="0">
                <a:solidFill>
                  <a:srgbClr val="C00000"/>
                </a:solidFill>
                <a:ea typeface="Times New Roman" panose="02020603050405020304" pitchFamily="18" charset="0"/>
              </a:rPr>
              <a:t> </a:t>
            </a:r>
            <a:r>
              <a:rPr lang="en-GB" sz="2200" b="1" dirty="0" err="1">
                <a:solidFill>
                  <a:srgbClr val="C00000"/>
                </a:solidFill>
                <a:ea typeface="Times New Roman" panose="02020603050405020304" pitchFamily="18" charset="0"/>
              </a:rPr>
              <a:t>olarak</a:t>
            </a:r>
            <a:r>
              <a:rPr lang="en-GB" sz="2200" dirty="0">
                <a:solidFill>
                  <a:srgbClr val="C00000"/>
                </a:solidFill>
                <a:ea typeface="Times New Roman" panose="02020603050405020304" pitchFamily="18" charset="0"/>
              </a:rPr>
              <a:t> </a:t>
            </a:r>
            <a:r>
              <a:rPr lang="en-GB" sz="2200" dirty="0" err="1">
                <a:solidFill>
                  <a:srgbClr val="000000"/>
                </a:solidFill>
                <a:ea typeface="Times New Roman" panose="02020603050405020304" pitchFamily="18" charset="0"/>
              </a:rPr>
              <a:t>ödenmesi</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hâlinde</a:t>
            </a:r>
            <a:r>
              <a:rPr lang="en-GB" sz="2200"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katsayı</a:t>
            </a:r>
            <a:r>
              <a:rPr lang="en-GB" sz="2200" b="1" u="sng"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uygulanmaz</a:t>
            </a:r>
            <a:r>
              <a:rPr lang="tr-TR" sz="2200" dirty="0">
                <a:solidFill>
                  <a:srgbClr val="000000"/>
                </a:solidFill>
                <a:ea typeface="Times New Roman" panose="02020603050405020304" pitchFamily="18" charset="0"/>
              </a:rPr>
              <a:t> (katsayı yıllık %9 oranında faize tekabül ediyor)</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en-GB" sz="2200" dirty="0" err="1">
                <a:solidFill>
                  <a:srgbClr val="000000"/>
                </a:solidFill>
                <a:ea typeface="Times New Roman" panose="02020603050405020304" pitchFamily="18" charset="0"/>
              </a:rPr>
              <a:t>Fer’i</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alacaklar</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yerine</a:t>
            </a:r>
            <a:r>
              <a:rPr lang="en-GB" sz="2200" dirty="0">
                <a:solidFill>
                  <a:srgbClr val="000000"/>
                </a:solidFill>
                <a:ea typeface="Times New Roman" panose="02020603050405020304" pitchFamily="18" charset="0"/>
              </a:rPr>
              <a:t> Yİ-ÜFE </a:t>
            </a:r>
            <a:r>
              <a:rPr lang="en-GB" sz="2200" dirty="0" err="1">
                <a:solidFill>
                  <a:srgbClr val="000000"/>
                </a:solidFill>
                <a:ea typeface="Times New Roman" panose="02020603050405020304" pitchFamily="18" charset="0"/>
              </a:rPr>
              <a:t>aylık</a:t>
            </a:r>
            <a:r>
              <a:rPr lang="en-GB" sz="2200" dirty="0">
                <a:solidFill>
                  <a:srgbClr val="000000"/>
                </a:solidFill>
                <a:ea typeface="Times New Roman" panose="02020603050405020304" pitchFamily="18" charset="0"/>
              </a:rPr>
              <a:t> </a:t>
            </a:r>
            <a:r>
              <a:rPr lang="en-GB" sz="2200" b="1" dirty="0" err="1">
                <a:solidFill>
                  <a:srgbClr val="C00000"/>
                </a:solidFill>
                <a:ea typeface="Times New Roman" panose="02020603050405020304" pitchFamily="18" charset="0"/>
              </a:rPr>
              <a:t>değişim</a:t>
            </a:r>
            <a:r>
              <a:rPr lang="en-GB" sz="2200" b="1" dirty="0">
                <a:solidFill>
                  <a:srgbClr val="C00000"/>
                </a:solidFill>
                <a:ea typeface="Times New Roman" panose="02020603050405020304" pitchFamily="18" charset="0"/>
              </a:rPr>
              <a:t> </a:t>
            </a:r>
            <a:r>
              <a:rPr lang="en-GB" sz="2200" b="1" dirty="0" err="1">
                <a:solidFill>
                  <a:srgbClr val="C00000"/>
                </a:solidFill>
                <a:ea typeface="Times New Roman" panose="02020603050405020304" pitchFamily="18" charset="0"/>
              </a:rPr>
              <a:t>oranları</a:t>
            </a:r>
            <a:r>
              <a:rPr lang="en-GB" sz="2200" dirty="0">
                <a:solidFill>
                  <a:srgbClr val="C00000"/>
                </a:solidFill>
                <a:ea typeface="Times New Roman" panose="02020603050405020304" pitchFamily="18" charset="0"/>
              </a:rPr>
              <a:t> </a:t>
            </a:r>
            <a:r>
              <a:rPr lang="en-GB" sz="2200" dirty="0" err="1">
                <a:solidFill>
                  <a:srgbClr val="000000"/>
                </a:solidFill>
                <a:ea typeface="Times New Roman" panose="02020603050405020304" pitchFamily="18" charset="0"/>
              </a:rPr>
              <a:t>esas</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alınarak</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hesaplanacak</a:t>
            </a:r>
            <a:r>
              <a:rPr lang="en-GB" sz="2200"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tutarların</a:t>
            </a:r>
            <a:r>
              <a:rPr lang="en-GB" sz="2200" dirty="0">
                <a:solidFill>
                  <a:srgbClr val="000000"/>
                </a:solidFill>
                <a:ea typeface="Times New Roman" panose="02020603050405020304" pitchFamily="18" charset="0"/>
              </a:rPr>
              <a:t> </a:t>
            </a:r>
            <a:r>
              <a:rPr lang="en-GB" sz="2200" b="1" dirty="0">
                <a:solidFill>
                  <a:srgbClr val="C00000"/>
                </a:solidFill>
                <a:ea typeface="Times New Roman" panose="02020603050405020304" pitchFamily="18" charset="0"/>
              </a:rPr>
              <a:t>%90’ının </a:t>
            </a:r>
            <a:r>
              <a:rPr lang="en-GB" sz="2200" b="1" dirty="0" err="1">
                <a:solidFill>
                  <a:srgbClr val="C00000"/>
                </a:solidFill>
                <a:ea typeface="Times New Roman" panose="02020603050405020304" pitchFamily="18" charset="0"/>
              </a:rPr>
              <a:t>tahsilinden</a:t>
            </a:r>
            <a:r>
              <a:rPr lang="en-GB" sz="2200" b="1" dirty="0">
                <a:solidFill>
                  <a:srgbClr val="C00000"/>
                </a:solidFill>
                <a:ea typeface="Times New Roman" panose="02020603050405020304" pitchFamily="18" charset="0"/>
              </a:rPr>
              <a:t> </a:t>
            </a:r>
            <a:r>
              <a:rPr lang="en-GB" sz="2200" b="1" dirty="0" err="1">
                <a:solidFill>
                  <a:srgbClr val="C00000"/>
                </a:solidFill>
                <a:ea typeface="Times New Roman" panose="02020603050405020304" pitchFamily="18" charset="0"/>
              </a:rPr>
              <a:t>vazgeçilir</a:t>
            </a:r>
            <a:r>
              <a:rPr lang="en-GB" sz="2200" dirty="0">
                <a:solidFill>
                  <a:srgbClr val="000000"/>
                </a:solidFill>
                <a:ea typeface="Times New Roman" panose="02020603050405020304" pitchFamily="18" charset="0"/>
              </a:rPr>
              <a:t>.</a:t>
            </a:r>
            <a:endParaRPr lang="tr-TR" sz="2200" dirty="0">
              <a:solidFill>
                <a:srgbClr val="000000"/>
              </a:solidFill>
              <a:ea typeface="Times New Roman" panose="02020603050405020304" pitchFamily="18" charset="0"/>
            </a:endParaRP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en-GB" sz="2200" b="1" u="sng" dirty="0" err="1"/>
              <a:t>idari</a:t>
            </a:r>
            <a:r>
              <a:rPr lang="en-GB" sz="2200" b="1" u="sng" dirty="0"/>
              <a:t> para </a:t>
            </a:r>
            <a:r>
              <a:rPr lang="en-GB" sz="2200" b="1" u="sng" dirty="0" err="1"/>
              <a:t>cezalarından</a:t>
            </a:r>
            <a:r>
              <a:rPr lang="en-GB" sz="2200" dirty="0"/>
              <a:t> %25 </a:t>
            </a:r>
            <a:r>
              <a:rPr lang="en-GB" sz="2200" dirty="0" err="1"/>
              <a:t>indirim</a:t>
            </a:r>
            <a:r>
              <a:rPr lang="tr-TR" sz="2200" dirty="0"/>
              <a:t> yapılır</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en-GB" sz="2200" dirty="0" err="1"/>
              <a:t>Ödenecek</a:t>
            </a:r>
            <a:r>
              <a:rPr lang="en-GB" sz="2200" dirty="0"/>
              <a:t> </a:t>
            </a:r>
            <a:r>
              <a:rPr lang="en-GB" sz="2200" dirty="0" err="1"/>
              <a:t>alacağın</a:t>
            </a:r>
            <a:r>
              <a:rPr lang="en-GB" sz="2200" dirty="0"/>
              <a:t> </a:t>
            </a:r>
            <a:r>
              <a:rPr lang="en-GB" sz="2200" b="1" dirty="0" err="1"/>
              <a:t>sadece</a:t>
            </a:r>
            <a:r>
              <a:rPr lang="en-GB" sz="2200" b="1" dirty="0"/>
              <a:t> </a:t>
            </a:r>
            <a:r>
              <a:rPr lang="en-GB" sz="2200" b="1" dirty="0" err="1"/>
              <a:t>fer’i</a:t>
            </a:r>
            <a:r>
              <a:rPr lang="en-GB" sz="2200" b="1" dirty="0"/>
              <a:t> </a:t>
            </a:r>
            <a:r>
              <a:rPr lang="en-GB" sz="2200" b="1" dirty="0" err="1"/>
              <a:t>alacaktan</a:t>
            </a:r>
            <a:r>
              <a:rPr lang="en-GB" sz="2200" b="1" dirty="0"/>
              <a:t> </a:t>
            </a:r>
            <a:r>
              <a:rPr lang="en-GB" sz="2200" b="1" dirty="0" err="1"/>
              <a:t>ibaret</a:t>
            </a:r>
            <a:r>
              <a:rPr lang="en-GB" sz="2200" dirty="0"/>
              <a:t> </a:t>
            </a:r>
            <a:r>
              <a:rPr lang="en-GB" sz="2200" dirty="0" err="1"/>
              <a:t>olması</a:t>
            </a:r>
            <a:r>
              <a:rPr lang="en-GB" sz="2200" dirty="0"/>
              <a:t> </a:t>
            </a:r>
            <a:r>
              <a:rPr lang="en-GB" sz="2200" dirty="0" err="1"/>
              <a:t>hâlinde</a:t>
            </a:r>
            <a:r>
              <a:rPr lang="en-GB" sz="2200" dirty="0"/>
              <a:t> </a:t>
            </a:r>
            <a:r>
              <a:rPr lang="en-GB" sz="2200" dirty="0" err="1"/>
              <a:t>fer’i</a:t>
            </a:r>
            <a:r>
              <a:rPr lang="en-GB" sz="2200" dirty="0"/>
              <a:t> </a:t>
            </a:r>
            <a:r>
              <a:rPr lang="en-GB" sz="2200" dirty="0" err="1"/>
              <a:t>alacak</a:t>
            </a:r>
            <a:r>
              <a:rPr lang="en-GB" sz="2200" dirty="0"/>
              <a:t> </a:t>
            </a:r>
            <a:r>
              <a:rPr lang="en-GB" sz="2200" dirty="0" err="1"/>
              <a:t>yerine</a:t>
            </a:r>
            <a:r>
              <a:rPr lang="en-GB" sz="2200" dirty="0"/>
              <a:t> </a:t>
            </a:r>
            <a:r>
              <a:rPr lang="tr-TR" sz="2200" dirty="0"/>
              <a:t>hesaplanan </a:t>
            </a:r>
            <a:r>
              <a:rPr lang="en-GB" sz="2200" dirty="0"/>
              <a:t>Yİ-ÜFE</a:t>
            </a:r>
            <a:r>
              <a:rPr lang="tr-TR" sz="2200" dirty="0"/>
              <a:t>’</a:t>
            </a:r>
            <a:r>
              <a:rPr lang="tr-TR" sz="2200" dirty="0" err="1"/>
              <a:t>nin</a:t>
            </a:r>
            <a:r>
              <a:rPr lang="tr-TR" sz="2200" dirty="0"/>
              <a:t> </a:t>
            </a:r>
            <a:r>
              <a:rPr lang="tr-TR" sz="2200" b="1" dirty="0">
                <a:solidFill>
                  <a:srgbClr val="C00000"/>
                </a:solidFill>
              </a:rPr>
              <a:t>%50’sinin </a:t>
            </a:r>
            <a:r>
              <a:rPr lang="tr-TR" sz="2200" dirty="0"/>
              <a:t>tahsilinden vazgeçilir</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200" b="1" u="sng" dirty="0">
                <a:solidFill>
                  <a:srgbClr val="000000"/>
                </a:solidFill>
                <a:ea typeface="Times New Roman" panose="02020603050405020304" pitchFamily="18" charset="0"/>
              </a:rPr>
              <a:t>T</a:t>
            </a:r>
            <a:r>
              <a:rPr lang="en-GB" sz="2200" b="1" u="sng" dirty="0" err="1">
                <a:solidFill>
                  <a:srgbClr val="000000"/>
                </a:solidFill>
                <a:ea typeface="Times New Roman" panose="02020603050405020304" pitchFamily="18" charset="0"/>
              </a:rPr>
              <a:t>ercih</a:t>
            </a:r>
            <a:r>
              <a:rPr lang="en-GB" sz="2200" b="1" u="sng"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edilen</a:t>
            </a:r>
            <a:r>
              <a:rPr lang="en-GB" sz="2200" b="1" u="sng"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süreden</a:t>
            </a:r>
            <a:r>
              <a:rPr lang="en-GB" sz="2200" b="1" u="sng"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daha</a:t>
            </a:r>
            <a:r>
              <a:rPr lang="en-GB" sz="2200" b="1" u="sng"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kısa</a:t>
            </a:r>
            <a:r>
              <a:rPr lang="en-GB" sz="2200" b="1" u="sng"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sürede</a:t>
            </a:r>
            <a:r>
              <a:rPr lang="en-GB" sz="2200" dirty="0">
                <a:solidFill>
                  <a:srgbClr val="000000"/>
                </a:solidFill>
                <a:ea typeface="Times New Roman" panose="02020603050405020304" pitchFamily="18" charset="0"/>
              </a:rPr>
              <a:t> </a:t>
            </a:r>
            <a:r>
              <a:rPr lang="en-GB" sz="2200" b="1" dirty="0" err="1">
                <a:solidFill>
                  <a:srgbClr val="C00000"/>
                </a:solidFill>
                <a:ea typeface="Times New Roman" panose="02020603050405020304" pitchFamily="18" charset="0"/>
              </a:rPr>
              <a:t>ödeme</a:t>
            </a:r>
            <a:r>
              <a:rPr lang="en-GB" sz="2200" b="1" dirty="0">
                <a:solidFill>
                  <a:srgbClr val="C00000"/>
                </a:solidFill>
                <a:ea typeface="Times New Roman" panose="02020603050405020304" pitchFamily="18" charset="0"/>
              </a:rPr>
              <a:t> </a:t>
            </a:r>
            <a:r>
              <a:rPr lang="en-GB" sz="2200" b="1" dirty="0" err="1">
                <a:solidFill>
                  <a:srgbClr val="C00000"/>
                </a:solidFill>
                <a:ea typeface="Times New Roman" panose="02020603050405020304" pitchFamily="18" charset="0"/>
              </a:rPr>
              <a:t>yapılması</a:t>
            </a:r>
            <a:r>
              <a:rPr lang="en-GB" sz="2200" b="1" dirty="0">
                <a:solidFill>
                  <a:srgbClr val="C00000"/>
                </a:solidFill>
                <a:ea typeface="Times New Roman" panose="02020603050405020304" pitchFamily="18" charset="0"/>
              </a:rPr>
              <a:t> </a:t>
            </a:r>
            <a:r>
              <a:rPr lang="en-GB" sz="2200" b="1" dirty="0" err="1">
                <a:solidFill>
                  <a:srgbClr val="C00000"/>
                </a:solidFill>
                <a:ea typeface="Times New Roman" panose="02020603050405020304" pitchFamily="18" charset="0"/>
              </a:rPr>
              <a:t>hâlinde</a:t>
            </a:r>
            <a:r>
              <a:rPr lang="en-GB" sz="2200" dirty="0">
                <a:solidFill>
                  <a:srgbClr val="C00000"/>
                </a:solidFill>
                <a:ea typeface="Times New Roman" panose="02020603050405020304" pitchFamily="18" charset="0"/>
              </a:rPr>
              <a:t> </a:t>
            </a:r>
            <a:r>
              <a:rPr lang="en-GB" sz="2200" b="1" u="sng" dirty="0" err="1">
                <a:solidFill>
                  <a:srgbClr val="000000"/>
                </a:solidFill>
                <a:ea typeface="Times New Roman" panose="02020603050405020304" pitchFamily="18" charset="0"/>
              </a:rPr>
              <a:t>ödenecek</a:t>
            </a:r>
            <a:r>
              <a:rPr lang="en-GB" sz="2200" b="1" u="sng"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tutar</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ilgili</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katsayıya</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göre</a:t>
            </a:r>
            <a:r>
              <a:rPr lang="en-GB" sz="2200" dirty="0">
                <a:solidFill>
                  <a:srgbClr val="000000"/>
                </a:solidFill>
                <a:ea typeface="Times New Roman" panose="02020603050405020304" pitchFamily="18" charset="0"/>
              </a:rPr>
              <a:t> </a:t>
            </a:r>
            <a:r>
              <a:rPr lang="en-GB" sz="2200" b="1" dirty="0" err="1">
                <a:solidFill>
                  <a:srgbClr val="C00000"/>
                </a:solidFill>
                <a:ea typeface="Times New Roman" panose="02020603050405020304" pitchFamily="18" charset="0"/>
              </a:rPr>
              <a:t>düzeltilir</a:t>
            </a:r>
            <a:endParaRPr lang="tr-TR" sz="2200" dirty="0">
              <a:solidFill>
                <a:srgbClr val="000000"/>
              </a:solidFill>
              <a:ea typeface="Times New Roman" panose="02020603050405020304" pitchFamily="18" charset="0"/>
            </a:endParaRPr>
          </a:p>
        </p:txBody>
      </p:sp>
      <p:sp>
        <p:nvSpPr>
          <p:cNvPr id="24" name="Yuvarlatılmış Dikdörtgen 23"/>
          <p:cNvSpPr/>
          <p:nvPr/>
        </p:nvSpPr>
        <p:spPr>
          <a:xfrm>
            <a:off x="1799790" y="1447167"/>
            <a:ext cx="9949623" cy="945458"/>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b="1" dirty="0">
                <a:latin typeface="Arial" panose="020B0604020202020204" pitchFamily="34" charset="0"/>
                <a:cs typeface="Arial" panose="020B0604020202020204" pitchFamily="34" charset="0"/>
              </a:rPr>
              <a:t>Ödeme</a:t>
            </a:r>
          </a:p>
        </p:txBody>
      </p:sp>
      <p:sp>
        <p:nvSpPr>
          <p:cNvPr id="22" name="Dikdörtgen 21"/>
          <p:cNvSpPr/>
          <p:nvPr/>
        </p:nvSpPr>
        <p:spPr>
          <a:xfrm>
            <a:off x="1799792" y="1663186"/>
            <a:ext cx="7404641" cy="945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3" name="TextShape 2">
            <a:extLst>
              <a:ext uri="{FF2B5EF4-FFF2-40B4-BE49-F238E27FC236}">
                <a16:creationId xmlns:a16="http://schemas.microsoft.com/office/drawing/2014/main" id="{A2E64B9C-D308-6782-58BC-55B109B47DC1}"/>
              </a:ext>
            </a:extLst>
          </p:cNvPr>
          <p:cNvSpPr txBox="1"/>
          <p:nvPr/>
        </p:nvSpPr>
        <p:spPr>
          <a:xfrm>
            <a:off x="1260475" y="234418"/>
            <a:ext cx="10920495" cy="791640"/>
          </a:xfrm>
          <a:prstGeom prst="rect">
            <a:avLst/>
          </a:prstGeom>
          <a:noFill/>
          <a:ln>
            <a:noFill/>
          </a:ln>
        </p:spPr>
        <p:txBody>
          <a:bodyPr anchor="ctr"/>
          <a:lstStyle/>
          <a:p>
            <a:pPr algn="ctr">
              <a:lnSpc>
                <a:spcPct val="100000"/>
              </a:lnSpc>
            </a:pPr>
            <a:r>
              <a:rPr lang="tr-TR" sz="3600" b="1" spc="-1" dirty="0">
                <a:solidFill>
                  <a:srgbClr val="BC1421"/>
                </a:solidFill>
                <a:uFill>
                  <a:solidFill>
                    <a:srgbClr val="FFFFFF"/>
                  </a:solidFill>
                </a:uFill>
              </a:rPr>
              <a:t>KESİNLEŞMİŞ ALACAKLAR</a:t>
            </a:r>
          </a:p>
          <a:p>
            <a:pPr algn="ctr">
              <a:lnSpc>
                <a:spcPct val="100000"/>
              </a:lnSpc>
            </a:pPr>
            <a:r>
              <a:rPr lang="tr-TR" sz="2400" b="1" spc="-1" dirty="0">
                <a:solidFill>
                  <a:srgbClr val="BC1421"/>
                </a:solidFill>
                <a:uFill>
                  <a:solidFill>
                    <a:srgbClr val="FFFFFF"/>
                  </a:solidFill>
                </a:uFill>
              </a:rPr>
              <a:t>-Diğer Hususlar</a:t>
            </a:r>
            <a:r>
              <a:rPr lang="tr-TR" sz="2400" b="1" strike="noStrike" spc="-1" dirty="0">
                <a:solidFill>
                  <a:srgbClr val="BC1421"/>
                </a:solidFill>
                <a:uFill>
                  <a:solidFill>
                    <a:srgbClr val="FFFFFF"/>
                  </a:solidFill>
                </a:uFill>
                <a:latin typeface="Calibri"/>
              </a:rPr>
              <a:t>-</a:t>
            </a:r>
            <a:endParaRPr lang="tr-TR" sz="2400" b="0" strike="noStrike" spc="-1" dirty="0">
              <a:solidFill>
                <a:srgbClr val="BC1421"/>
              </a:solidFill>
              <a:uFill>
                <a:solidFill>
                  <a:srgbClr val="FFFFFF"/>
                </a:solidFill>
              </a:uFill>
              <a:latin typeface="Calibri"/>
            </a:endParaRPr>
          </a:p>
        </p:txBody>
      </p:sp>
    </p:spTree>
    <p:extLst>
      <p:ext uri="{BB962C8B-B14F-4D97-AF65-F5344CB8AC3E}">
        <p14:creationId xmlns:p14="http://schemas.microsoft.com/office/powerpoint/2010/main" val="517328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extShape 2">
            <a:extLst>
              <a:ext uri="{FF2B5EF4-FFF2-40B4-BE49-F238E27FC236}">
                <a16:creationId xmlns:a16="http://schemas.microsoft.com/office/drawing/2014/main" id="{FAC5CF15-A888-5822-06EF-B6C637E2E6B9}"/>
              </a:ext>
            </a:extLst>
          </p:cNvPr>
          <p:cNvSpPr txBox="1"/>
          <p:nvPr/>
        </p:nvSpPr>
        <p:spPr>
          <a:xfrm>
            <a:off x="1108075" y="82018"/>
            <a:ext cx="10920495" cy="791640"/>
          </a:xfrm>
          <a:prstGeom prst="rect">
            <a:avLst/>
          </a:prstGeom>
          <a:noFill/>
          <a:ln>
            <a:noFill/>
          </a:ln>
        </p:spPr>
        <p:txBody>
          <a:bodyPr anchor="ctr"/>
          <a:lstStyle/>
          <a:p>
            <a:pPr algn="ctr">
              <a:lnSpc>
                <a:spcPct val="100000"/>
              </a:lnSpc>
            </a:pPr>
            <a:r>
              <a:rPr lang="tr-TR" sz="3200" b="1" spc="-1" dirty="0">
                <a:solidFill>
                  <a:srgbClr val="BC1421"/>
                </a:solidFill>
                <a:uFill>
                  <a:solidFill>
                    <a:srgbClr val="FFFFFF"/>
                  </a:solidFill>
                </a:uFill>
              </a:rPr>
              <a:t>7440 Sayılı Kanun  </a:t>
            </a:r>
          </a:p>
          <a:p>
            <a:pPr algn="ctr">
              <a:lnSpc>
                <a:spcPct val="100000"/>
              </a:lnSpc>
            </a:pPr>
            <a:r>
              <a:rPr lang="tr-TR" sz="2000" b="1" spc="-1" dirty="0">
                <a:solidFill>
                  <a:srgbClr val="BC1421"/>
                </a:solidFill>
                <a:uFill>
                  <a:solidFill>
                    <a:srgbClr val="FFFFFF"/>
                  </a:solidFill>
                </a:uFill>
              </a:rPr>
              <a:t>-Genel Çerçeve</a:t>
            </a:r>
            <a:r>
              <a:rPr lang="tr-TR" sz="2000" b="1" strike="noStrike" spc="-1" dirty="0">
                <a:solidFill>
                  <a:srgbClr val="BC1421"/>
                </a:solidFill>
                <a:uFill>
                  <a:solidFill>
                    <a:srgbClr val="FFFFFF"/>
                  </a:solidFill>
                </a:uFill>
                <a:latin typeface="Calibri"/>
              </a:rPr>
              <a:t>-</a:t>
            </a:r>
            <a:endParaRPr lang="tr-TR" sz="2000" b="0" strike="noStrike" spc="-1" dirty="0">
              <a:solidFill>
                <a:srgbClr val="BC1421"/>
              </a:solidFill>
              <a:uFill>
                <a:solidFill>
                  <a:srgbClr val="FFFFFF"/>
                </a:solidFill>
              </a:uFill>
              <a:latin typeface="Calibri"/>
            </a:endParaRPr>
          </a:p>
        </p:txBody>
      </p:sp>
      <p:graphicFrame>
        <p:nvGraphicFramePr>
          <p:cNvPr id="4" name="Diyagram 3">
            <a:extLst>
              <a:ext uri="{FF2B5EF4-FFF2-40B4-BE49-F238E27FC236}">
                <a16:creationId xmlns:a16="http://schemas.microsoft.com/office/drawing/2014/main" id="{9EFE13E9-D8B2-67D9-7B63-202C116D2369}"/>
              </a:ext>
            </a:extLst>
          </p:cNvPr>
          <p:cNvGraphicFramePr/>
          <p:nvPr>
            <p:extLst>
              <p:ext uri="{D42A27DB-BD31-4B8C-83A1-F6EECF244321}">
                <p14:modId xmlns:p14="http://schemas.microsoft.com/office/powerpoint/2010/main" val="1695156735"/>
              </p:ext>
            </p:extLst>
          </p:nvPr>
        </p:nvGraphicFramePr>
        <p:xfrm>
          <a:off x="2504322" y="873658"/>
          <a:ext cx="8128000" cy="61666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69023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Metin kutusu 22"/>
          <p:cNvSpPr txBox="1"/>
          <p:nvPr/>
        </p:nvSpPr>
        <p:spPr>
          <a:xfrm>
            <a:off x="1799793" y="2221998"/>
            <a:ext cx="9949620" cy="4361194"/>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marL="377190" lvl="1" indent="-285750" algn="just">
              <a:lnSpc>
                <a:spcPct val="90000"/>
              </a:lnSpc>
              <a:spcBef>
                <a:spcPts val="300"/>
              </a:spcBef>
              <a:spcAft>
                <a:spcPts val="300"/>
              </a:spcAft>
              <a:buClr>
                <a:srgbClr val="D34817"/>
              </a:buClr>
              <a:buFont typeface="Wingdings" panose="05000000000000000000" pitchFamily="2" charset="2"/>
              <a:buChar char="§"/>
            </a:pPr>
            <a:endParaRPr lang="tr-TR" sz="2300" dirty="0">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300" b="1" dirty="0">
                <a:solidFill>
                  <a:srgbClr val="C00000"/>
                </a:solidFill>
                <a:ea typeface="Times New Roman" panose="02020603050405020304" pitchFamily="18" charset="0"/>
              </a:rPr>
              <a:t>İ</a:t>
            </a:r>
            <a:r>
              <a:rPr lang="en-GB" sz="2300" b="1" dirty="0" err="1">
                <a:solidFill>
                  <a:srgbClr val="C00000"/>
                </a:solidFill>
                <a:ea typeface="Times New Roman" panose="02020603050405020304" pitchFamily="18" charset="0"/>
              </a:rPr>
              <a:t>ade</a:t>
            </a:r>
            <a:r>
              <a:rPr lang="en-GB" sz="2300" b="1" dirty="0">
                <a:solidFill>
                  <a:srgbClr val="C00000"/>
                </a:solidFill>
                <a:ea typeface="Times New Roman" panose="02020603050405020304" pitchFamily="18" charset="0"/>
              </a:rPr>
              <a:t> </a:t>
            </a:r>
            <a:r>
              <a:rPr lang="en-GB" sz="2300" b="1" dirty="0" err="1">
                <a:solidFill>
                  <a:srgbClr val="C00000"/>
                </a:solidFill>
                <a:ea typeface="Times New Roman" panose="02020603050405020304" pitchFamily="18" charset="0"/>
              </a:rPr>
              <a:t>alacağından</a:t>
            </a:r>
            <a:r>
              <a:rPr lang="en-GB" sz="2300" b="1" dirty="0">
                <a:solidFill>
                  <a:srgbClr val="C00000"/>
                </a:solidFill>
                <a:ea typeface="Times New Roman" panose="02020603050405020304" pitchFamily="18" charset="0"/>
              </a:rPr>
              <a:t> </a:t>
            </a:r>
            <a:r>
              <a:rPr lang="en-GB" sz="2300" b="1" dirty="0" err="1">
                <a:solidFill>
                  <a:srgbClr val="C00000"/>
                </a:solidFill>
                <a:ea typeface="Times New Roman" panose="02020603050405020304" pitchFamily="18" charset="0"/>
              </a:rPr>
              <a:t>kendi</a:t>
            </a:r>
            <a:r>
              <a:rPr lang="en-GB" sz="2300" b="1" dirty="0">
                <a:solidFill>
                  <a:srgbClr val="C00000"/>
                </a:solidFill>
                <a:ea typeface="Times New Roman" panose="02020603050405020304" pitchFamily="18" charset="0"/>
              </a:rPr>
              <a:t> </a:t>
            </a:r>
            <a:r>
              <a:rPr lang="en-GB" sz="2300" b="1" dirty="0" err="1">
                <a:solidFill>
                  <a:srgbClr val="C00000"/>
                </a:solidFill>
                <a:ea typeface="Times New Roman" panose="02020603050405020304" pitchFamily="18" charset="0"/>
              </a:rPr>
              <a:t>borçlarına</a:t>
            </a:r>
            <a:r>
              <a:rPr lang="en-GB" sz="2300" b="1" dirty="0">
                <a:solidFill>
                  <a:srgbClr val="C00000"/>
                </a:solidFill>
                <a:ea typeface="Times New Roman" panose="02020603050405020304" pitchFamily="18" charset="0"/>
              </a:rPr>
              <a:t> </a:t>
            </a:r>
            <a:r>
              <a:rPr lang="en-GB" sz="2300" b="1" dirty="0" err="1">
                <a:solidFill>
                  <a:srgbClr val="C00000"/>
                </a:solidFill>
                <a:ea typeface="Times New Roman" panose="02020603050405020304" pitchFamily="18" charset="0"/>
              </a:rPr>
              <a:t>mahsuben</a:t>
            </a:r>
            <a:r>
              <a:rPr lang="en-GB" sz="2300" b="1" dirty="0">
                <a:solidFill>
                  <a:srgbClr val="C00000"/>
                </a:solidFill>
                <a:ea typeface="Times New Roman" panose="02020603050405020304" pitchFamily="18" charset="0"/>
              </a:rPr>
              <a:t> </a:t>
            </a:r>
            <a:r>
              <a:rPr lang="en-GB" sz="2300" b="1" dirty="0" err="1">
                <a:solidFill>
                  <a:srgbClr val="C00000"/>
                </a:solidFill>
                <a:ea typeface="Times New Roman" panose="02020603050405020304" pitchFamily="18" charset="0"/>
              </a:rPr>
              <a:t>ödemek</a:t>
            </a:r>
            <a:r>
              <a:rPr lang="en-GB" sz="2300" b="1" dirty="0">
                <a:solidFill>
                  <a:srgbClr val="C00000"/>
                </a:solidFill>
                <a:ea typeface="Times New Roman" panose="02020603050405020304" pitchFamily="18" charset="0"/>
              </a:rPr>
              <a:t> </a:t>
            </a:r>
            <a:r>
              <a:rPr lang="en-GB" sz="2300" b="1" dirty="0" err="1">
                <a:solidFill>
                  <a:srgbClr val="C00000"/>
                </a:solidFill>
                <a:ea typeface="Times New Roman" panose="02020603050405020304" pitchFamily="18" charset="0"/>
              </a:rPr>
              <a:t>isteyen</a:t>
            </a:r>
            <a:r>
              <a:rPr lang="en-GB" sz="2300" b="1" dirty="0">
                <a:solidFill>
                  <a:srgbClr val="C00000"/>
                </a:solidFill>
                <a:ea typeface="Times New Roman" panose="02020603050405020304" pitchFamily="18" charset="0"/>
              </a:rPr>
              <a:t> </a:t>
            </a:r>
            <a:r>
              <a:rPr lang="en-GB" sz="2300" b="1" dirty="0" err="1">
                <a:solidFill>
                  <a:srgbClr val="C00000"/>
                </a:solidFill>
                <a:ea typeface="Times New Roman" panose="02020603050405020304" pitchFamily="18" charset="0"/>
              </a:rPr>
              <a:t>mükelleflerin</a:t>
            </a:r>
            <a:r>
              <a:rPr lang="en-GB" sz="2300" dirty="0">
                <a:solidFill>
                  <a:srgbClr val="000000"/>
                </a:solidFill>
                <a:ea typeface="Times New Roman" panose="02020603050405020304" pitchFamily="18" charset="0"/>
              </a:rPr>
              <a:t>, </a:t>
            </a:r>
            <a:r>
              <a:rPr lang="en-GB" sz="2300" dirty="0" err="1">
                <a:solidFill>
                  <a:srgbClr val="000000"/>
                </a:solidFill>
                <a:ea typeface="Times New Roman" panose="02020603050405020304" pitchFamily="18" charset="0"/>
              </a:rPr>
              <a:t>bu</a:t>
            </a:r>
            <a:r>
              <a:rPr lang="en-GB" sz="2300" dirty="0">
                <a:solidFill>
                  <a:srgbClr val="000000"/>
                </a:solidFill>
                <a:ea typeface="Times New Roman" panose="02020603050405020304" pitchFamily="18" charset="0"/>
              </a:rPr>
              <a:t> </a:t>
            </a:r>
            <a:r>
              <a:rPr lang="en-GB" sz="2300" dirty="0" err="1">
                <a:solidFill>
                  <a:srgbClr val="000000"/>
                </a:solidFill>
                <a:ea typeface="Times New Roman" panose="02020603050405020304" pitchFamily="18" charset="0"/>
              </a:rPr>
              <a:t>taleplerinin</a:t>
            </a:r>
            <a:r>
              <a:rPr lang="en-GB" sz="2300" dirty="0">
                <a:solidFill>
                  <a:srgbClr val="000000"/>
                </a:solidFill>
                <a:ea typeface="Times New Roman" panose="02020603050405020304" pitchFamily="18" charset="0"/>
              </a:rPr>
              <a:t> </a:t>
            </a:r>
            <a:r>
              <a:rPr lang="en-GB" sz="2300" dirty="0" err="1">
                <a:solidFill>
                  <a:srgbClr val="000000"/>
                </a:solidFill>
                <a:ea typeface="Times New Roman" panose="02020603050405020304" pitchFamily="18" charset="0"/>
              </a:rPr>
              <a:t>yerine</a:t>
            </a:r>
            <a:r>
              <a:rPr lang="en-GB" sz="2300" dirty="0">
                <a:solidFill>
                  <a:srgbClr val="000000"/>
                </a:solidFill>
                <a:ea typeface="Times New Roman" panose="02020603050405020304" pitchFamily="18" charset="0"/>
              </a:rPr>
              <a:t> </a:t>
            </a:r>
            <a:r>
              <a:rPr lang="en-GB" sz="2300" dirty="0" err="1">
                <a:solidFill>
                  <a:srgbClr val="000000"/>
                </a:solidFill>
                <a:ea typeface="Times New Roman" panose="02020603050405020304" pitchFamily="18" charset="0"/>
              </a:rPr>
              <a:t>getirilebilmesi</a:t>
            </a:r>
            <a:r>
              <a:rPr lang="en-GB" sz="2300" dirty="0">
                <a:solidFill>
                  <a:srgbClr val="000000"/>
                </a:solidFill>
                <a:ea typeface="Times New Roman" panose="02020603050405020304" pitchFamily="18" charset="0"/>
              </a:rPr>
              <a:t> </a:t>
            </a:r>
            <a:r>
              <a:rPr lang="en-GB" sz="2300" dirty="0" err="1">
                <a:solidFill>
                  <a:srgbClr val="000000"/>
                </a:solidFill>
                <a:ea typeface="Times New Roman" panose="02020603050405020304" pitchFamily="18" charset="0"/>
              </a:rPr>
              <a:t>için</a:t>
            </a:r>
            <a:r>
              <a:rPr lang="en-GB" sz="2300" dirty="0">
                <a:solidFill>
                  <a:srgbClr val="000000"/>
                </a:solidFill>
                <a:ea typeface="Times New Roman" panose="02020603050405020304" pitchFamily="18" charset="0"/>
              </a:rPr>
              <a:t> </a:t>
            </a:r>
            <a:r>
              <a:rPr lang="en-GB" sz="2300" b="1" u="sng" dirty="0" err="1">
                <a:solidFill>
                  <a:srgbClr val="000000"/>
                </a:solidFill>
                <a:ea typeface="Times New Roman" panose="02020603050405020304" pitchFamily="18" charset="0"/>
              </a:rPr>
              <a:t>başvuru</a:t>
            </a:r>
            <a:r>
              <a:rPr lang="en-GB" sz="2300" b="1" u="sng" dirty="0">
                <a:solidFill>
                  <a:srgbClr val="000000"/>
                </a:solidFill>
                <a:ea typeface="Times New Roman" panose="02020603050405020304" pitchFamily="18" charset="0"/>
              </a:rPr>
              <a:t> </a:t>
            </a:r>
            <a:r>
              <a:rPr lang="en-GB" sz="2300" b="1" u="sng" dirty="0" err="1">
                <a:solidFill>
                  <a:srgbClr val="000000"/>
                </a:solidFill>
                <a:ea typeface="Times New Roman" panose="02020603050405020304" pitchFamily="18" charset="0"/>
              </a:rPr>
              <a:t>ve</a:t>
            </a:r>
            <a:r>
              <a:rPr lang="en-GB" sz="2300" b="1" u="sng" dirty="0">
                <a:solidFill>
                  <a:srgbClr val="000000"/>
                </a:solidFill>
                <a:ea typeface="Times New Roman" panose="02020603050405020304" pitchFamily="18" charset="0"/>
              </a:rPr>
              <a:t>/</a:t>
            </a:r>
            <a:r>
              <a:rPr lang="en-GB" sz="2300" b="1" u="sng" dirty="0" err="1">
                <a:solidFill>
                  <a:srgbClr val="000000"/>
                </a:solidFill>
                <a:ea typeface="Times New Roman" panose="02020603050405020304" pitchFamily="18" charset="0"/>
              </a:rPr>
              <a:t>veya</a:t>
            </a:r>
            <a:r>
              <a:rPr lang="en-GB" sz="2300" b="1" u="sng" dirty="0">
                <a:solidFill>
                  <a:srgbClr val="000000"/>
                </a:solidFill>
                <a:ea typeface="Times New Roman" panose="02020603050405020304" pitchFamily="18" charset="0"/>
              </a:rPr>
              <a:t> </a:t>
            </a:r>
            <a:r>
              <a:rPr lang="en-GB" sz="2300" b="1" u="sng" dirty="0" err="1">
                <a:solidFill>
                  <a:srgbClr val="000000"/>
                </a:solidFill>
                <a:ea typeface="Times New Roman" panose="02020603050405020304" pitchFamily="18" charset="0"/>
              </a:rPr>
              <a:t>taksit</a:t>
            </a:r>
            <a:r>
              <a:rPr lang="en-GB" sz="2300" b="1" u="sng" dirty="0">
                <a:solidFill>
                  <a:srgbClr val="000000"/>
                </a:solidFill>
                <a:ea typeface="Times New Roman" panose="02020603050405020304" pitchFamily="18" charset="0"/>
              </a:rPr>
              <a:t> </a:t>
            </a:r>
            <a:r>
              <a:rPr lang="en-GB" sz="2300" b="1" u="sng" dirty="0" err="1">
                <a:solidFill>
                  <a:srgbClr val="000000"/>
                </a:solidFill>
                <a:ea typeface="Times New Roman" panose="02020603050405020304" pitchFamily="18" charset="0"/>
              </a:rPr>
              <a:t>süresi</a:t>
            </a:r>
            <a:r>
              <a:rPr lang="en-GB" sz="2300" b="1" u="sng" dirty="0">
                <a:solidFill>
                  <a:srgbClr val="000000"/>
                </a:solidFill>
                <a:ea typeface="Times New Roman" panose="02020603050405020304" pitchFamily="18" charset="0"/>
              </a:rPr>
              <a:t> </a:t>
            </a:r>
            <a:r>
              <a:rPr lang="en-GB" sz="2300" b="1" u="sng" dirty="0" err="1">
                <a:solidFill>
                  <a:srgbClr val="000000"/>
                </a:solidFill>
                <a:ea typeface="Times New Roman" panose="02020603050405020304" pitchFamily="18" charset="0"/>
              </a:rPr>
              <a:t>içinde</a:t>
            </a:r>
            <a:r>
              <a:rPr lang="en-GB" sz="2300" dirty="0">
                <a:solidFill>
                  <a:srgbClr val="000000"/>
                </a:solidFill>
                <a:ea typeface="Times New Roman" panose="02020603050405020304" pitchFamily="18" charset="0"/>
              </a:rPr>
              <a:t> </a:t>
            </a:r>
            <a:r>
              <a:rPr lang="en-GB" sz="2300" dirty="0" err="1">
                <a:solidFill>
                  <a:srgbClr val="000000"/>
                </a:solidFill>
                <a:ea typeface="Times New Roman" panose="02020603050405020304" pitchFamily="18" charset="0"/>
              </a:rPr>
              <a:t>ilgili</a:t>
            </a:r>
            <a:r>
              <a:rPr lang="en-GB" sz="2300" dirty="0">
                <a:solidFill>
                  <a:srgbClr val="000000"/>
                </a:solidFill>
                <a:ea typeface="Times New Roman" panose="02020603050405020304" pitchFamily="18" charset="0"/>
              </a:rPr>
              <a:t> </a:t>
            </a:r>
            <a:r>
              <a:rPr lang="en-GB" sz="2300" dirty="0" err="1">
                <a:solidFill>
                  <a:srgbClr val="000000"/>
                </a:solidFill>
                <a:ea typeface="Times New Roman" panose="02020603050405020304" pitchFamily="18" charset="0"/>
              </a:rPr>
              <a:t>mevzuatın</a:t>
            </a:r>
            <a:r>
              <a:rPr lang="en-GB" sz="2300" dirty="0">
                <a:solidFill>
                  <a:srgbClr val="000000"/>
                </a:solidFill>
                <a:ea typeface="Times New Roman" panose="02020603050405020304" pitchFamily="18" charset="0"/>
              </a:rPr>
              <a:t> </a:t>
            </a:r>
            <a:r>
              <a:rPr lang="en-GB" sz="2300" dirty="0" err="1">
                <a:solidFill>
                  <a:srgbClr val="000000"/>
                </a:solidFill>
                <a:ea typeface="Times New Roman" panose="02020603050405020304" pitchFamily="18" charset="0"/>
              </a:rPr>
              <a:t>öngördüğü</a:t>
            </a:r>
            <a:r>
              <a:rPr lang="en-GB" sz="2300" dirty="0">
                <a:solidFill>
                  <a:srgbClr val="000000"/>
                </a:solidFill>
                <a:ea typeface="Times New Roman" panose="02020603050405020304" pitchFamily="18" charset="0"/>
              </a:rPr>
              <a:t> </a:t>
            </a:r>
            <a:r>
              <a:rPr lang="en-GB" sz="2300" b="1" dirty="0" err="1">
                <a:solidFill>
                  <a:srgbClr val="C00000"/>
                </a:solidFill>
                <a:ea typeface="Times New Roman" panose="02020603050405020304" pitchFamily="18" charset="0"/>
              </a:rPr>
              <a:t>bilgi</a:t>
            </a:r>
            <a:r>
              <a:rPr lang="en-GB" sz="2300" b="1" dirty="0">
                <a:solidFill>
                  <a:srgbClr val="C00000"/>
                </a:solidFill>
                <a:ea typeface="Times New Roman" panose="02020603050405020304" pitchFamily="18" charset="0"/>
              </a:rPr>
              <a:t> </a:t>
            </a:r>
            <a:r>
              <a:rPr lang="en-GB" sz="2300" b="1" dirty="0" err="1">
                <a:solidFill>
                  <a:srgbClr val="C00000"/>
                </a:solidFill>
                <a:ea typeface="Times New Roman" panose="02020603050405020304" pitchFamily="18" charset="0"/>
              </a:rPr>
              <a:t>ve</a:t>
            </a:r>
            <a:r>
              <a:rPr lang="en-GB" sz="2300" b="1" dirty="0">
                <a:solidFill>
                  <a:srgbClr val="C00000"/>
                </a:solidFill>
                <a:ea typeface="Times New Roman" panose="02020603050405020304" pitchFamily="18" charset="0"/>
              </a:rPr>
              <a:t> </a:t>
            </a:r>
            <a:r>
              <a:rPr lang="en-GB" sz="2300" b="1" dirty="0" err="1">
                <a:solidFill>
                  <a:srgbClr val="C00000"/>
                </a:solidFill>
                <a:ea typeface="Times New Roman" panose="02020603050405020304" pitchFamily="18" charset="0"/>
              </a:rPr>
              <a:t>belgeleri</a:t>
            </a:r>
            <a:r>
              <a:rPr lang="en-GB" sz="2300" b="1" dirty="0">
                <a:solidFill>
                  <a:srgbClr val="C00000"/>
                </a:solidFill>
                <a:ea typeface="Times New Roman" panose="02020603050405020304" pitchFamily="18" charset="0"/>
              </a:rPr>
              <a:t> tam </a:t>
            </a:r>
            <a:r>
              <a:rPr lang="en-GB" sz="2300" b="1" dirty="0" err="1">
                <a:solidFill>
                  <a:srgbClr val="C00000"/>
                </a:solidFill>
                <a:ea typeface="Times New Roman" panose="02020603050405020304" pitchFamily="18" charset="0"/>
              </a:rPr>
              <a:t>ve</a:t>
            </a:r>
            <a:r>
              <a:rPr lang="en-GB" sz="2300" b="1" dirty="0">
                <a:solidFill>
                  <a:srgbClr val="C00000"/>
                </a:solidFill>
                <a:ea typeface="Times New Roman" panose="02020603050405020304" pitchFamily="18" charset="0"/>
              </a:rPr>
              <a:t> </a:t>
            </a:r>
            <a:r>
              <a:rPr lang="en-GB" sz="2300" b="1" dirty="0" err="1">
                <a:solidFill>
                  <a:srgbClr val="C00000"/>
                </a:solidFill>
                <a:ea typeface="Times New Roman" panose="02020603050405020304" pitchFamily="18" charset="0"/>
              </a:rPr>
              <a:t>eksiksiz</a:t>
            </a:r>
            <a:r>
              <a:rPr lang="en-GB" sz="2300" b="1" dirty="0">
                <a:solidFill>
                  <a:srgbClr val="C00000"/>
                </a:solidFill>
                <a:ea typeface="Times New Roman" panose="02020603050405020304" pitchFamily="18" charset="0"/>
              </a:rPr>
              <a:t> </a:t>
            </a:r>
            <a:r>
              <a:rPr lang="en-GB" sz="2300" b="1" dirty="0" err="1">
                <a:solidFill>
                  <a:srgbClr val="C00000"/>
                </a:solidFill>
                <a:ea typeface="Times New Roman" panose="02020603050405020304" pitchFamily="18" charset="0"/>
              </a:rPr>
              <a:t>olarak</a:t>
            </a:r>
            <a:r>
              <a:rPr lang="en-GB" sz="2300" b="1" dirty="0">
                <a:solidFill>
                  <a:srgbClr val="C00000"/>
                </a:solidFill>
                <a:ea typeface="Times New Roman" panose="02020603050405020304" pitchFamily="18" charset="0"/>
              </a:rPr>
              <a:t> </a:t>
            </a:r>
            <a:r>
              <a:rPr lang="en-GB" sz="2300" b="1" dirty="0" err="1">
                <a:solidFill>
                  <a:srgbClr val="C00000"/>
                </a:solidFill>
                <a:ea typeface="Times New Roman" panose="02020603050405020304" pitchFamily="18" charset="0"/>
              </a:rPr>
              <a:t>ibraz</a:t>
            </a:r>
            <a:r>
              <a:rPr lang="en-GB" sz="2300" b="1" dirty="0">
                <a:solidFill>
                  <a:srgbClr val="C00000"/>
                </a:solidFill>
                <a:ea typeface="Times New Roman" panose="02020603050405020304" pitchFamily="18" charset="0"/>
              </a:rPr>
              <a:t> </a:t>
            </a:r>
            <a:r>
              <a:rPr lang="en-GB" sz="2300" b="1" dirty="0" err="1">
                <a:solidFill>
                  <a:srgbClr val="C00000"/>
                </a:solidFill>
                <a:ea typeface="Times New Roman" panose="02020603050405020304" pitchFamily="18" charset="0"/>
              </a:rPr>
              <a:t>etmeleri</a:t>
            </a:r>
            <a:r>
              <a:rPr lang="en-GB" sz="2300" dirty="0">
                <a:solidFill>
                  <a:srgbClr val="C00000"/>
                </a:solidFill>
                <a:ea typeface="Times New Roman" panose="02020603050405020304" pitchFamily="18" charset="0"/>
              </a:rPr>
              <a:t> </a:t>
            </a:r>
            <a:r>
              <a:rPr lang="en-GB" sz="2300" dirty="0" err="1">
                <a:solidFill>
                  <a:srgbClr val="000000"/>
                </a:solidFill>
                <a:ea typeface="Times New Roman" panose="02020603050405020304" pitchFamily="18" charset="0"/>
              </a:rPr>
              <a:t>şarttır</a:t>
            </a:r>
            <a:r>
              <a:rPr lang="tr-TR" sz="2300" dirty="0">
                <a:solidFill>
                  <a:srgbClr val="000000"/>
                </a:solidFill>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en-GB" sz="2300" dirty="0" err="1"/>
              <a:t>Ilgili</a:t>
            </a:r>
            <a:r>
              <a:rPr lang="en-GB" sz="2300" dirty="0"/>
              <a:t> </a:t>
            </a:r>
            <a:r>
              <a:rPr lang="en-GB" sz="2300" dirty="0" err="1"/>
              <a:t>mevzuatın</a:t>
            </a:r>
            <a:r>
              <a:rPr lang="en-GB" sz="2300" dirty="0"/>
              <a:t> </a:t>
            </a:r>
            <a:r>
              <a:rPr lang="en-GB" sz="2300" dirty="0" err="1"/>
              <a:t>mükellefin</a:t>
            </a:r>
            <a:r>
              <a:rPr lang="en-GB" sz="2300" dirty="0"/>
              <a:t> </a:t>
            </a:r>
            <a:r>
              <a:rPr lang="en-GB" sz="2300" dirty="0" err="1"/>
              <a:t>mahsup</a:t>
            </a:r>
            <a:r>
              <a:rPr lang="en-GB" sz="2300" dirty="0"/>
              <a:t> </a:t>
            </a:r>
            <a:r>
              <a:rPr lang="en-GB" sz="2300" dirty="0" err="1"/>
              <a:t>talebine</a:t>
            </a:r>
            <a:r>
              <a:rPr lang="en-GB" sz="2300" dirty="0"/>
              <a:t> </a:t>
            </a:r>
            <a:r>
              <a:rPr lang="en-GB" sz="2300" dirty="0" err="1"/>
              <a:t>esas</a:t>
            </a:r>
            <a:r>
              <a:rPr lang="en-GB" sz="2300" dirty="0"/>
              <a:t> </a:t>
            </a:r>
            <a:r>
              <a:rPr lang="en-GB" sz="2300" dirty="0" err="1"/>
              <a:t>aldığı</a:t>
            </a:r>
            <a:r>
              <a:rPr lang="en-GB" sz="2300" dirty="0"/>
              <a:t> </a:t>
            </a:r>
            <a:r>
              <a:rPr lang="en-GB" sz="2300" dirty="0" err="1"/>
              <a:t>tarih</a:t>
            </a:r>
            <a:r>
              <a:rPr lang="en-GB" sz="2300" dirty="0"/>
              <a:t> </a:t>
            </a:r>
            <a:r>
              <a:rPr lang="en-GB" sz="2300" dirty="0" err="1"/>
              <a:t>itibarıyla</a:t>
            </a:r>
            <a:r>
              <a:rPr lang="en-GB" sz="2300" dirty="0"/>
              <a:t> </a:t>
            </a:r>
            <a:r>
              <a:rPr lang="en-GB" sz="2300" dirty="0" err="1"/>
              <a:t>bu</a:t>
            </a:r>
            <a:r>
              <a:rPr lang="en-GB" sz="2300" dirty="0"/>
              <a:t> </a:t>
            </a:r>
            <a:r>
              <a:rPr lang="en-GB" sz="2300" dirty="0" err="1"/>
              <a:t>Kanuna</a:t>
            </a:r>
            <a:r>
              <a:rPr lang="en-GB" sz="2300" dirty="0"/>
              <a:t> </a:t>
            </a:r>
            <a:r>
              <a:rPr lang="en-GB" sz="2300" dirty="0" err="1"/>
              <a:t>göre</a:t>
            </a:r>
            <a:r>
              <a:rPr lang="en-GB" sz="2300" dirty="0"/>
              <a:t> </a:t>
            </a:r>
            <a:r>
              <a:rPr lang="en-GB" sz="2300" dirty="0" err="1"/>
              <a:t>ödenecek</a:t>
            </a:r>
            <a:r>
              <a:rPr lang="en-GB" sz="2300" dirty="0"/>
              <a:t> </a:t>
            </a:r>
            <a:r>
              <a:rPr lang="en-GB" sz="2300" dirty="0" err="1"/>
              <a:t>tutara</a:t>
            </a:r>
            <a:r>
              <a:rPr lang="en-GB" sz="2300" dirty="0"/>
              <a:t> </a:t>
            </a:r>
            <a:r>
              <a:rPr lang="en-GB" sz="2300" b="1" u="sng" dirty="0" err="1"/>
              <a:t>mahsup</a:t>
            </a:r>
            <a:r>
              <a:rPr lang="en-GB" sz="2300" b="1" u="sng" dirty="0"/>
              <a:t> </a:t>
            </a:r>
            <a:r>
              <a:rPr lang="en-GB" sz="2300" b="1" u="sng" dirty="0" err="1"/>
              <a:t>işlemleri</a:t>
            </a:r>
            <a:r>
              <a:rPr lang="en-GB" sz="2300" b="1" u="sng" dirty="0"/>
              <a:t> </a:t>
            </a:r>
            <a:r>
              <a:rPr lang="en-GB" sz="2300" b="1" u="sng" dirty="0" err="1"/>
              <a:t>yapılır</a:t>
            </a:r>
            <a:r>
              <a:rPr lang="en-GB" sz="2300" dirty="0"/>
              <a:t>; </a:t>
            </a:r>
            <a:r>
              <a:rPr lang="en-GB" sz="2300" dirty="0" err="1"/>
              <a:t>mahsup</a:t>
            </a:r>
            <a:r>
              <a:rPr lang="en-GB" sz="2300" dirty="0"/>
              <a:t> </a:t>
            </a:r>
            <a:r>
              <a:rPr lang="en-GB" sz="2300" dirty="0" err="1"/>
              <a:t>talebine</a:t>
            </a:r>
            <a:r>
              <a:rPr lang="en-GB" sz="2300" dirty="0"/>
              <a:t> </a:t>
            </a:r>
            <a:r>
              <a:rPr lang="en-GB" sz="2300" dirty="0" err="1"/>
              <a:t>konu</a:t>
            </a:r>
            <a:r>
              <a:rPr lang="en-GB" sz="2300" dirty="0"/>
              <a:t> </a:t>
            </a:r>
            <a:r>
              <a:rPr lang="en-GB" sz="2300" dirty="0" err="1"/>
              <a:t>tutardan</a:t>
            </a:r>
            <a:r>
              <a:rPr lang="en-GB" sz="2300" dirty="0"/>
              <a:t> </a:t>
            </a:r>
            <a:r>
              <a:rPr lang="en-GB" sz="2300" b="1" dirty="0" err="1">
                <a:solidFill>
                  <a:srgbClr val="C00000"/>
                </a:solidFill>
              </a:rPr>
              <a:t>daha</a:t>
            </a:r>
            <a:r>
              <a:rPr lang="en-GB" sz="2300" b="1" dirty="0">
                <a:solidFill>
                  <a:srgbClr val="C00000"/>
                </a:solidFill>
              </a:rPr>
              <a:t> </a:t>
            </a:r>
            <a:r>
              <a:rPr lang="en-GB" sz="2300" b="1" dirty="0" err="1">
                <a:solidFill>
                  <a:srgbClr val="C00000"/>
                </a:solidFill>
              </a:rPr>
              <a:t>az</a:t>
            </a:r>
            <a:r>
              <a:rPr lang="en-GB" sz="2300" b="1" dirty="0">
                <a:solidFill>
                  <a:srgbClr val="C00000"/>
                </a:solidFill>
              </a:rPr>
              <a:t> </a:t>
            </a:r>
            <a:r>
              <a:rPr lang="en-GB" sz="2300" b="1" dirty="0" err="1">
                <a:solidFill>
                  <a:srgbClr val="C00000"/>
                </a:solidFill>
              </a:rPr>
              <a:t>tutarda</a:t>
            </a:r>
            <a:r>
              <a:rPr lang="en-GB" sz="2300" dirty="0"/>
              <a:t> </a:t>
            </a:r>
            <a:r>
              <a:rPr lang="en-GB" sz="2300" dirty="0" err="1"/>
              <a:t>mahsubun</a:t>
            </a:r>
            <a:r>
              <a:rPr lang="en-GB" sz="2300" dirty="0"/>
              <a:t> </a:t>
            </a:r>
            <a:r>
              <a:rPr lang="en-GB" sz="2300" dirty="0" err="1"/>
              <a:t>yapılması</a:t>
            </a:r>
            <a:r>
              <a:rPr lang="en-GB" sz="2300" dirty="0"/>
              <a:t> </a:t>
            </a:r>
            <a:r>
              <a:rPr lang="en-GB" sz="2300" dirty="0" err="1"/>
              <a:t>hâlinde</a:t>
            </a:r>
            <a:r>
              <a:rPr lang="en-GB" sz="2300" dirty="0"/>
              <a:t>,</a:t>
            </a:r>
            <a:endParaRPr lang="tr-TR" sz="2300" dirty="0"/>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en-GB" sz="2300" dirty="0" err="1">
                <a:solidFill>
                  <a:srgbClr val="000000"/>
                </a:solidFill>
                <a:ea typeface="Times New Roman" panose="02020603050405020304" pitchFamily="18" charset="0"/>
              </a:rPr>
              <a:t>Mahsuben</a:t>
            </a:r>
            <a:r>
              <a:rPr lang="en-GB" sz="2300" dirty="0">
                <a:solidFill>
                  <a:srgbClr val="000000"/>
                </a:solidFill>
                <a:ea typeface="Times New Roman" panose="02020603050405020304" pitchFamily="18" charset="0"/>
              </a:rPr>
              <a:t> </a:t>
            </a:r>
            <a:r>
              <a:rPr lang="en-GB" sz="2300" dirty="0" err="1">
                <a:solidFill>
                  <a:srgbClr val="000000"/>
                </a:solidFill>
                <a:ea typeface="Times New Roman" panose="02020603050405020304" pitchFamily="18" charset="0"/>
              </a:rPr>
              <a:t>ödeme</a:t>
            </a:r>
            <a:r>
              <a:rPr lang="en-GB" sz="2300" dirty="0">
                <a:solidFill>
                  <a:srgbClr val="000000"/>
                </a:solidFill>
                <a:ea typeface="Times New Roman" panose="02020603050405020304" pitchFamily="18" charset="0"/>
              </a:rPr>
              <a:t> </a:t>
            </a:r>
            <a:r>
              <a:rPr lang="en-GB" sz="2300" dirty="0" err="1">
                <a:solidFill>
                  <a:srgbClr val="000000"/>
                </a:solidFill>
                <a:ea typeface="Times New Roman" panose="02020603050405020304" pitchFamily="18" charset="0"/>
              </a:rPr>
              <a:t>suretiyle</a:t>
            </a:r>
            <a:r>
              <a:rPr lang="en-GB" sz="2300" dirty="0">
                <a:solidFill>
                  <a:srgbClr val="000000"/>
                </a:solidFill>
                <a:ea typeface="Times New Roman" panose="02020603050405020304" pitchFamily="18" charset="0"/>
              </a:rPr>
              <a:t> tahsil </a:t>
            </a:r>
            <a:r>
              <a:rPr lang="en-GB" sz="2300" dirty="0" err="1">
                <a:solidFill>
                  <a:srgbClr val="000000"/>
                </a:solidFill>
                <a:ea typeface="Times New Roman" panose="02020603050405020304" pitchFamily="18" charset="0"/>
              </a:rPr>
              <a:t>edilemeyen</a:t>
            </a:r>
            <a:r>
              <a:rPr lang="en-GB" sz="2300" dirty="0">
                <a:solidFill>
                  <a:srgbClr val="000000"/>
                </a:solidFill>
                <a:ea typeface="Times New Roman" panose="02020603050405020304" pitchFamily="18" charset="0"/>
              </a:rPr>
              <a:t> </a:t>
            </a:r>
            <a:r>
              <a:rPr lang="en-GB" sz="2300" dirty="0" err="1">
                <a:solidFill>
                  <a:srgbClr val="000000"/>
                </a:solidFill>
                <a:ea typeface="Times New Roman" panose="02020603050405020304" pitchFamily="18" charset="0"/>
              </a:rPr>
              <a:t>tutar</a:t>
            </a:r>
            <a:r>
              <a:rPr lang="en-GB" sz="2300" dirty="0">
                <a:solidFill>
                  <a:srgbClr val="000000"/>
                </a:solidFill>
                <a:ea typeface="Times New Roman" panose="02020603050405020304" pitchFamily="18" charset="0"/>
              </a:rPr>
              <a:t> </a:t>
            </a:r>
            <a:r>
              <a:rPr lang="en-GB" sz="2300" dirty="0" err="1">
                <a:solidFill>
                  <a:srgbClr val="000000"/>
                </a:solidFill>
                <a:ea typeface="Times New Roman" panose="02020603050405020304" pitchFamily="18" charset="0"/>
              </a:rPr>
              <a:t>için</a:t>
            </a:r>
            <a:r>
              <a:rPr lang="en-GB" sz="2300" dirty="0">
                <a:solidFill>
                  <a:srgbClr val="000000"/>
                </a:solidFill>
                <a:ea typeface="Times New Roman" panose="02020603050405020304" pitchFamily="18" charset="0"/>
              </a:rPr>
              <a:t> </a:t>
            </a:r>
            <a:r>
              <a:rPr lang="en-GB" sz="2300" dirty="0" err="1">
                <a:solidFill>
                  <a:srgbClr val="000000"/>
                </a:solidFill>
                <a:ea typeface="Times New Roman" panose="02020603050405020304" pitchFamily="18" charset="0"/>
              </a:rPr>
              <a:t>borçluya</a:t>
            </a:r>
            <a:r>
              <a:rPr lang="en-GB" sz="2300" dirty="0">
                <a:solidFill>
                  <a:srgbClr val="000000"/>
                </a:solidFill>
                <a:ea typeface="Times New Roman" panose="02020603050405020304" pitchFamily="18" charset="0"/>
              </a:rPr>
              <a:t> </a:t>
            </a:r>
            <a:r>
              <a:rPr lang="en-GB" sz="2300" b="1" u="sng" dirty="0" err="1">
                <a:solidFill>
                  <a:srgbClr val="000000"/>
                </a:solidFill>
                <a:ea typeface="Times New Roman" panose="02020603050405020304" pitchFamily="18" charset="0"/>
              </a:rPr>
              <a:t>bildirimde</a:t>
            </a:r>
            <a:r>
              <a:rPr lang="en-GB" sz="2300" b="1" u="sng" dirty="0">
                <a:solidFill>
                  <a:srgbClr val="000000"/>
                </a:solidFill>
                <a:ea typeface="Times New Roman" panose="02020603050405020304" pitchFamily="18" charset="0"/>
              </a:rPr>
              <a:t> </a:t>
            </a:r>
            <a:r>
              <a:rPr lang="en-GB" sz="2300" b="1" u="sng" dirty="0" err="1">
                <a:solidFill>
                  <a:srgbClr val="000000"/>
                </a:solidFill>
                <a:ea typeface="Times New Roman" panose="02020603050405020304" pitchFamily="18" charset="0"/>
              </a:rPr>
              <a:t>bulunularak</a:t>
            </a:r>
            <a:r>
              <a:rPr lang="en-GB" sz="2300" dirty="0">
                <a:solidFill>
                  <a:srgbClr val="000000"/>
                </a:solidFill>
                <a:ea typeface="Times New Roman" panose="02020603050405020304" pitchFamily="18" charset="0"/>
              </a:rPr>
              <a:t> </a:t>
            </a:r>
            <a:r>
              <a:rPr lang="en-GB" sz="2300" b="1" dirty="0" err="1">
                <a:solidFill>
                  <a:srgbClr val="C00000"/>
                </a:solidFill>
                <a:ea typeface="Times New Roman" panose="02020603050405020304" pitchFamily="18" charset="0"/>
              </a:rPr>
              <a:t>eksik</a:t>
            </a:r>
            <a:r>
              <a:rPr lang="en-GB" sz="2300" b="1" dirty="0">
                <a:solidFill>
                  <a:srgbClr val="C00000"/>
                </a:solidFill>
                <a:ea typeface="Times New Roman" panose="02020603050405020304" pitchFamily="18" charset="0"/>
              </a:rPr>
              <a:t> </a:t>
            </a:r>
            <a:r>
              <a:rPr lang="en-GB" sz="2300" b="1" dirty="0" err="1">
                <a:solidFill>
                  <a:srgbClr val="C00000"/>
                </a:solidFill>
                <a:ea typeface="Times New Roman" panose="02020603050405020304" pitchFamily="18" charset="0"/>
              </a:rPr>
              <a:t>ödenen</a:t>
            </a:r>
            <a:r>
              <a:rPr lang="en-GB" sz="2300" b="1" dirty="0">
                <a:solidFill>
                  <a:srgbClr val="C00000"/>
                </a:solidFill>
                <a:ea typeface="Times New Roman" panose="02020603050405020304" pitchFamily="18" charset="0"/>
              </a:rPr>
              <a:t> </a:t>
            </a:r>
            <a:r>
              <a:rPr lang="en-GB" sz="2300" b="1" dirty="0" err="1">
                <a:solidFill>
                  <a:srgbClr val="C00000"/>
                </a:solidFill>
                <a:ea typeface="Times New Roman" panose="02020603050405020304" pitchFamily="18" charset="0"/>
              </a:rPr>
              <a:t>bu</a:t>
            </a:r>
            <a:r>
              <a:rPr lang="en-GB" sz="2300" b="1" dirty="0">
                <a:solidFill>
                  <a:srgbClr val="C00000"/>
                </a:solidFill>
                <a:ea typeface="Times New Roman" panose="02020603050405020304" pitchFamily="18" charset="0"/>
              </a:rPr>
              <a:t> </a:t>
            </a:r>
            <a:r>
              <a:rPr lang="en-GB" sz="2300" b="1" dirty="0" err="1">
                <a:solidFill>
                  <a:srgbClr val="C00000"/>
                </a:solidFill>
                <a:ea typeface="Times New Roman" panose="02020603050405020304" pitchFamily="18" charset="0"/>
              </a:rPr>
              <a:t>tutarın</a:t>
            </a:r>
            <a:r>
              <a:rPr lang="en-GB" sz="2300" dirty="0">
                <a:solidFill>
                  <a:srgbClr val="C00000"/>
                </a:solidFill>
                <a:ea typeface="Times New Roman" panose="02020603050405020304" pitchFamily="18" charset="0"/>
              </a:rPr>
              <a:t> </a:t>
            </a:r>
            <a:r>
              <a:rPr lang="en-GB" sz="2300" b="1" u="sng" dirty="0" err="1">
                <a:solidFill>
                  <a:srgbClr val="000000"/>
                </a:solidFill>
                <a:ea typeface="Times New Roman" panose="02020603050405020304" pitchFamily="18" charset="0"/>
              </a:rPr>
              <a:t>bir</a:t>
            </a:r>
            <a:r>
              <a:rPr lang="en-GB" sz="2300" b="1" u="sng" dirty="0">
                <a:solidFill>
                  <a:srgbClr val="000000"/>
                </a:solidFill>
                <a:ea typeface="Times New Roman" panose="02020603050405020304" pitchFamily="18" charset="0"/>
              </a:rPr>
              <a:t> ay </a:t>
            </a:r>
            <a:r>
              <a:rPr lang="en-GB" sz="2300" b="1" u="sng" dirty="0" err="1">
                <a:solidFill>
                  <a:srgbClr val="000000"/>
                </a:solidFill>
                <a:ea typeface="Times New Roman" panose="02020603050405020304" pitchFamily="18" charset="0"/>
              </a:rPr>
              <a:t>içinde</a:t>
            </a:r>
            <a:r>
              <a:rPr lang="en-GB" sz="2300" dirty="0">
                <a:solidFill>
                  <a:srgbClr val="000000"/>
                </a:solidFill>
                <a:ea typeface="Times New Roman" panose="02020603050405020304" pitchFamily="18" charset="0"/>
              </a:rPr>
              <a:t> </a:t>
            </a:r>
            <a:r>
              <a:rPr lang="en-GB" sz="2300" dirty="0" err="1">
                <a:solidFill>
                  <a:srgbClr val="000000"/>
                </a:solidFill>
                <a:ea typeface="Times New Roman" panose="02020603050405020304" pitchFamily="18" charset="0"/>
              </a:rPr>
              <a:t>ödenmesi</a:t>
            </a:r>
            <a:r>
              <a:rPr lang="en-GB" sz="2300" dirty="0">
                <a:solidFill>
                  <a:srgbClr val="000000"/>
                </a:solidFill>
                <a:ea typeface="Times New Roman" panose="02020603050405020304" pitchFamily="18" charset="0"/>
              </a:rPr>
              <a:t> </a:t>
            </a:r>
            <a:r>
              <a:rPr lang="en-GB" sz="2300" dirty="0" err="1">
                <a:solidFill>
                  <a:srgbClr val="000000"/>
                </a:solidFill>
                <a:ea typeface="Times New Roman" panose="02020603050405020304" pitchFamily="18" charset="0"/>
              </a:rPr>
              <a:t>istenir</a:t>
            </a:r>
            <a:r>
              <a:rPr lang="en-GB" sz="2300" dirty="0">
                <a:solidFill>
                  <a:srgbClr val="000000"/>
                </a:solidFill>
                <a:ea typeface="Times New Roman" panose="02020603050405020304" pitchFamily="18" charset="0"/>
              </a:rPr>
              <a:t>.</a:t>
            </a:r>
            <a:endParaRPr lang="tr-TR" sz="2300" dirty="0">
              <a:solidFill>
                <a:srgbClr val="000000"/>
              </a:solidFill>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en-GB" sz="2300" dirty="0" err="1"/>
              <a:t>Geç</a:t>
            </a:r>
            <a:r>
              <a:rPr lang="en-GB" sz="2300" dirty="0"/>
              <a:t> </a:t>
            </a:r>
            <a:r>
              <a:rPr lang="en-GB" sz="2300" dirty="0" err="1"/>
              <a:t>ödeme</a:t>
            </a:r>
            <a:r>
              <a:rPr lang="en-GB" sz="2300" dirty="0"/>
              <a:t> </a:t>
            </a:r>
            <a:r>
              <a:rPr lang="en-GB" sz="2300" dirty="0" err="1"/>
              <a:t>zammı</a:t>
            </a:r>
            <a:r>
              <a:rPr lang="en-GB" sz="2300" dirty="0"/>
              <a:t> </a:t>
            </a:r>
            <a:r>
              <a:rPr lang="en-GB" sz="2300" dirty="0" err="1"/>
              <a:t>ile</a:t>
            </a:r>
            <a:r>
              <a:rPr lang="en-GB" sz="2300" dirty="0"/>
              <a:t> </a:t>
            </a:r>
            <a:r>
              <a:rPr lang="en-GB" sz="2300" dirty="0" err="1"/>
              <a:t>birlikte</a:t>
            </a:r>
            <a:r>
              <a:rPr lang="en-GB" sz="2300" dirty="0"/>
              <a:t> </a:t>
            </a:r>
            <a:r>
              <a:rPr lang="en-GB" sz="2300" dirty="0" err="1"/>
              <a:t>ödenmesi</a:t>
            </a:r>
            <a:r>
              <a:rPr lang="en-GB" sz="2300" dirty="0"/>
              <a:t> </a:t>
            </a:r>
            <a:r>
              <a:rPr lang="en-GB" sz="2300" dirty="0" err="1"/>
              <a:t>hâlinde</a:t>
            </a:r>
            <a:r>
              <a:rPr lang="en-GB" sz="2300" dirty="0"/>
              <a:t> </a:t>
            </a:r>
            <a:r>
              <a:rPr lang="en-GB" sz="2300" dirty="0" err="1"/>
              <a:t>eksik</a:t>
            </a:r>
            <a:r>
              <a:rPr lang="en-GB" sz="2300" dirty="0"/>
              <a:t> </a:t>
            </a:r>
            <a:r>
              <a:rPr lang="en-GB" sz="2300" dirty="0" err="1"/>
              <a:t>ödenen</a:t>
            </a:r>
            <a:r>
              <a:rPr lang="en-GB" sz="2300" dirty="0"/>
              <a:t> </a:t>
            </a:r>
            <a:r>
              <a:rPr lang="en-GB" sz="2300" dirty="0" err="1"/>
              <a:t>tutar</a:t>
            </a:r>
            <a:r>
              <a:rPr lang="en-GB" sz="2300" dirty="0"/>
              <a:t> </a:t>
            </a:r>
            <a:r>
              <a:rPr lang="en-GB" sz="2300" dirty="0" err="1"/>
              <a:t>için</a:t>
            </a:r>
            <a:r>
              <a:rPr lang="en-GB" sz="2300" dirty="0"/>
              <a:t> </a:t>
            </a:r>
            <a:r>
              <a:rPr lang="en-GB" sz="2300" dirty="0" err="1"/>
              <a:t>bu</a:t>
            </a:r>
            <a:r>
              <a:rPr lang="en-GB" sz="2300" dirty="0"/>
              <a:t> Kanun </a:t>
            </a:r>
            <a:r>
              <a:rPr lang="en-GB" sz="2300" dirty="0" err="1"/>
              <a:t>hükümleri</a:t>
            </a:r>
            <a:r>
              <a:rPr lang="en-GB" sz="2300" dirty="0"/>
              <a:t> </a:t>
            </a:r>
            <a:r>
              <a:rPr lang="en-GB" sz="2300" b="1" u="sng" dirty="0" err="1"/>
              <a:t>ihlal</a:t>
            </a:r>
            <a:r>
              <a:rPr lang="en-GB" sz="2300" b="1" u="sng" dirty="0"/>
              <a:t> </a:t>
            </a:r>
            <a:r>
              <a:rPr lang="en-GB" sz="2300" b="1" u="sng" dirty="0" err="1"/>
              <a:t>edilmiş</a:t>
            </a:r>
            <a:r>
              <a:rPr lang="en-GB" sz="2300" b="1" u="sng" dirty="0"/>
              <a:t> </a:t>
            </a:r>
            <a:r>
              <a:rPr lang="en-GB" sz="2300" b="1" u="sng" dirty="0" err="1"/>
              <a:t>sayılmaz</a:t>
            </a:r>
            <a:r>
              <a:rPr lang="en-GB" sz="2300" dirty="0"/>
              <a:t>.</a:t>
            </a:r>
            <a:endParaRPr lang="tr-TR" sz="2300" dirty="0">
              <a:ea typeface="Times New Roman" panose="02020603050405020304" pitchFamily="18" charset="0"/>
            </a:endParaRPr>
          </a:p>
        </p:txBody>
      </p:sp>
      <p:sp>
        <p:nvSpPr>
          <p:cNvPr id="24" name="Yuvarlatılmış Dikdörtgen 23"/>
          <p:cNvSpPr/>
          <p:nvPr/>
        </p:nvSpPr>
        <p:spPr>
          <a:xfrm>
            <a:off x="1799790" y="1447167"/>
            <a:ext cx="9949623" cy="945458"/>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b="1" dirty="0">
                <a:latin typeface="Arial" panose="020B0604020202020204" pitchFamily="34" charset="0"/>
                <a:cs typeface="Arial" panose="020B0604020202020204" pitchFamily="34" charset="0"/>
              </a:rPr>
              <a:t>Mahsup</a:t>
            </a:r>
          </a:p>
        </p:txBody>
      </p:sp>
      <p:sp>
        <p:nvSpPr>
          <p:cNvPr id="22" name="Dikdörtgen 21"/>
          <p:cNvSpPr/>
          <p:nvPr/>
        </p:nvSpPr>
        <p:spPr>
          <a:xfrm>
            <a:off x="1799792" y="1663186"/>
            <a:ext cx="7404641" cy="945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3" name="TextShape 2">
            <a:extLst>
              <a:ext uri="{FF2B5EF4-FFF2-40B4-BE49-F238E27FC236}">
                <a16:creationId xmlns:a16="http://schemas.microsoft.com/office/drawing/2014/main" id="{A2E64B9C-D308-6782-58BC-55B109B47DC1}"/>
              </a:ext>
            </a:extLst>
          </p:cNvPr>
          <p:cNvSpPr txBox="1"/>
          <p:nvPr/>
        </p:nvSpPr>
        <p:spPr>
          <a:xfrm>
            <a:off x="1260475" y="234418"/>
            <a:ext cx="10920495" cy="791640"/>
          </a:xfrm>
          <a:prstGeom prst="rect">
            <a:avLst/>
          </a:prstGeom>
          <a:noFill/>
          <a:ln>
            <a:noFill/>
          </a:ln>
        </p:spPr>
        <p:txBody>
          <a:bodyPr anchor="ctr"/>
          <a:lstStyle/>
          <a:p>
            <a:pPr algn="ctr">
              <a:lnSpc>
                <a:spcPct val="100000"/>
              </a:lnSpc>
            </a:pPr>
            <a:r>
              <a:rPr lang="tr-TR" sz="3600" b="1" spc="-1" dirty="0">
                <a:solidFill>
                  <a:srgbClr val="BC1421"/>
                </a:solidFill>
                <a:uFill>
                  <a:solidFill>
                    <a:srgbClr val="FFFFFF"/>
                  </a:solidFill>
                </a:uFill>
              </a:rPr>
              <a:t>KESİNLEŞMİŞ ALACAKLAR</a:t>
            </a:r>
          </a:p>
          <a:p>
            <a:pPr algn="ctr">
              <a:lnSpc>
                <a:spcPct val="100000"/>
              </a:lnSpc>
            </a:pPr>
            <a:r>
              <a:rPr lang="tr-TR" sz="2400" b="1" spc="-1" dirty="0">
                <a:solidFill>
                  <a:srgbClr val="BC1421"/>
                </a:solidFill>
                <a:uFill>
                  <a:solidFill>
                    <a:srgbClr val="FFFFFF"/>
                  </a:solidFill>
                </a:uFill>
              </a:rPr>
              <a:t>-Diğer Hususlar</a:t>
            </a:r>
            <a:r>
              <a:rPr lang="tr-TR" sz="2400" b="1" strike="noStrike" spc="-1" dirty="0">
                <a:solidFill>
                  <a:srgbClr val="BC1421"/>
                </a:solidFill>
                <a:uFill>
                  <a:solidFill>
                    <a:srgbClr val="FFFFFF"/>
                  </a:solidFill>
                </a:uFill>
                <a:latin typeface="Calibri"/>
              </a:rPr>
              <a:t>-</a:t>
            </a:r>
            <a:endParaRPr lang="tr-TR" sz="2400" b="0" strike="noStrike" spc="-1" dirty="0">
              <a:solidFill>
                <a:srgbClr val="BC1421"/>
              </a:solidFill>
              <a:uFill>
                <a:solidFill>
                  <a:srgbClr val="FFFFFF"/>
                </a:solidFill>
              </a:uFill>
              <a:latin typeface="Calibri"/>
            </a:endParaRPr>
          </a:p>
        </p:txBody>
      </p:sp>
      <p:sp>
        <p:nvSpPr>
          <p:cNvPr id="2" name="Dikdörtgen 1">
            <a:extLst>
              <a:ext uri="{FF2B5EF4-FFF2-40B4-BE49-F238E27FC236}">
                <a16:creationId xmlns:a16="http://schemas.microsoft.com/office/drawing/2014/main" id="{7D245A72-2894-5724-49AA-2C4A72D6AD5E}"/>
              </a:ext>
            </a:extLst>
          </p:cNvPr>
          <p:cNvSpPr/>
          <p:nvPr/>
        </p:nvSpPr>
        <p:spPr>
          <a:xfrm>
            <a:off x="4724263" y="3253163"/>
            <a:ext cx="6096000" cy="830997"/>
          </a:xfrm>
          <a:prstGeom prst="rect">
            <a:avLst/>
          </a:prstGeom>
        </p:spPr>
        <p:txBody>
          <a:bodyPr>
            <a:spAutoFit/>
          </a:bodyPr>
          <a:lstStyle/>
          <a:p>
            <a:pPr marL="285750" indent="-285750">
              <a:buFont typeface="Arial" panose="020B0604020202020204" pitchFamily="34" charset="0"/>
              <a:buChar char="•"/>
            </a:pPr>
            <a:endParaRPr lang="tr-TR" sz="2400" dirty="0">
              <a:latin typeface="Calibri" panose="020F0502020204030204" pitchFamily="34" charset="0"/>
              <a:ea typeface="Times New Roman" panose="02020603050405020304" pitchFamily="18" charset="0"/>
            </a:endParaRPr>
          </a:p>
          <a:p>
            <a:pPr marL="342900" indent="-342900">
              <a:buFont typeface="Wingdings" panose="05000000000000000000" pitchFamily="2" charset="2"/>
              <a:buChar char="q"/>
            </a:pPr>
            <a:r>
              <a:rPr lang="tr-TR" sz="2400" dirty="0">
                <a:latin typeface="Calibri" panose="020F0502020204030204" pitchFamily="34" charset="0"/>
              </a:rPr>
              <a:t>Borcu yoktur yazısı?</a:t>
            </a:r>
            <a:endParaRPr lang="tr-TR" sz="2400" dirty="0"/>
          </a:p>
        </p:txBody>
      </p:sp>
      <p:pic>
        <p:nvPicPr>
          <p:cNvPr id="4" name="Resim 3">
            <a:extLst>
              <a:ext uri="{FF2B5EF4-FFF2-40B4-BE49-F238E27FC236}">
                <a16:creationId xmlns:a16="http://schemas.microsoft.com/office/drawing/2014/main" id="{AFADA6A9-115B-3CE6-3666-92956312A7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3465" y="3040149"/>
            <a:ext cx="840572" cy="1626358"/>
          </a:xfrm>
          <a:prstGeom prst="rect">
            <a:avLst/>
          </a:prstGeom>
        </p:spPr>
      </p:pic>
    </p:spTree>
    <p:extLst>
      <p:ext uri="{BB962C8B-B14F-4D97-AF65-F5344CB8AC3E}">
        <p14:creationId xmlns:p14="http://schemas.microsoft.com/office/powerpoint/2010/main" val="24221369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childTnLst>
                          </p:cTn>
                        </p:par>
                        <p:par>
                          <p:cTn id="13" fill="hold">
                            <p:stCondLst>
                              <p:cond delay="500"/>
                            </p:stCondLst>
                            <p:childTnLst>
                              <p:par>
                                <p:cTn id="14" presetID="10" presetClass="exit" presetSubtype="0" fill="hold" grpId="0" nodeType="afterEffect">
                                  <p:stCondLst>
                                    <p:cond delay="0"/>
                                  </p:stCondLst>
                                  <p:childTnLst>
                                    <p:animEffect transition="out" filter="fade">
                                      <p:cBhvr>
                                        <p:cTn id="15" dur="500"/>
                                        <p:tgtEl>
                                          <p:spTgt spid="24"/>
                                        </p:tgtEl>
                                      </p:cBhvr>
                                    </p:animEffect>
                                    <p:set>
                                      <p:cBhvr>
                                        <p:cTn id="16" dur="1" fill="hold">
                                          <p:stCondLst>
                                            <p:cond delay="499"/>
                                          </p:stCondLst>
                                        </p:cTn>
                                        <p:tgtEl>
                                          <p:spTgt spid="24"/>
                                        </p:tgtEl>
                                        <p:attrNameLst>
                                          <p:attrName>style.visibility</p:attrName>
                                        </p:attrNameLst>
                                      </p:cBhvr>
                                      <p:to>
                                        <p:strVal val="hidden"/>
                                      </p:to>
                                    </p:se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2"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Metin kutusu 22"/>
          <p:cNvSpPr txBox="1"/>
          <p:nvPr/>
        </p:nvSpPr>
        <p:spPr>
          <a:xfrm>
            <a:off x="1799793" y="2221998"/>
            <a:ext cx="9949620" cy="4668970"/>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marL="377190" lvl="1" indent="-285750" algn="just">
              <a:lnSpc>
                <a:spcPct val="90000"/>
              </a:lnSpc>
              <a:spcBef>
                <a:spcPts val="300"/>
              </a:spcBef>
              <a:spcAft>
                <a:spcPts val="300"/>
              </a:spcAft>
              <a:buClr>
                <a:srgbClr val="D34817"/>
              </a:buClr>
              <a:buFont typeface="Wingdings" panose="05000000000000000000" pitchFamily="2" charset="2"/>
              <a:buChar char="§"/>
            </a:pPr>
            <a:endParaRPr lang="tr-TR" sz="1400" dirty="0">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200" b="1" dirty="0">
                <a:solidFill>
                  <a:srgbClr val="C00000"/>
                </a:solidFill>
                <a:ea typeface="Times New Roman" panose="02020603050405020304" pitchFamily="18" charset="0"/>
              </a:rPr>
              <a:t>B</a:t>
            </a:r>
            <a:r>
              <a:rPr lang="en-GB" sz="2200" b="1" dirty="0" err="1">
                <a:solidFill>
                  <a:srgbClr val="C00000"/>
                </a:solidFill>
                <a:ea typeface="Times New Roman" panose="02020603050405020304" pitchFamily="18" charset="0"/>
              </a:rPr>
              <a:t>irinci</a:t>
            </a:r>
            <a:r>
              <a:rPr lang="en-GB" sz="2200" b="1" dirty="0">
                <a:solidFill>
                  <a:srgbClr val="C00000"/>
                </a:solidFill>
                <a:ea typeface="Times New Roman" panose="02020603050405020304" pitchFamily="18" charset="0"/>
              </a:rPr>
              <a:t> </a:t>
            </a:r>
            <a:r>
              <a:rPr lang="en-GB" sz="2200" b="1" dirty="0" err="1">
                <a:solidFill>
                  <a:srgbClr val="C00000"/>
                </a:solidFill>
                <a:ea typeface="Times New Roman" panose="02020603050405020304" pitchFamily="18" charset="0"/>
              </a:rPr>
              <a:t>ve</a:t>
            </a:r>
            <a:r>
              <a:rPr lang="en-GB" sz="2200" b="1" dirty="0">
                <a:solidFill>
                  <a:srgbClr val="C00000"/>
                </a:solidFill>
                <a:ea typeface="Times New Roman" panose="02020603050405020304" pitchFamily="18" charset="0"/>
              </a:rPr>
              <a:t> </a:t>
            </a:r>
            <a:r>
              <a:rPr lang="en-GB" sz="2200" b="1" dirty="0" err="1">
                <a:solidFill>
                  <a:srgbClr val="C00000"/>
                </a:solidFill>
                <a:ea typeface="Times New Roman" panose="02020603050405020304" pitchFamily="18" charset="0"/>
              </a:rPr>
              <a:t>ikinci</a:t>
            </a:r>
            <a:r>
              <a:rPr lang="en-GB" sz="2200" dirty="0">
                <a:solidFill>
                  <a:srgbClr val="C00000"/>
                </a:solidFill>
                <a:ea typeface="Times New Roman" panose="02020603050405020304" pitchFamily="18" charset="0"/>
              </a:rPr>
              <a:t> </a:t>
            </a:r>
            <a:r>
              <a:rPr lang="en-GB" sz="2200" dirty="0" err="1">
                <a:solidFill>
                  <a:srgbClr val="000000"/>
                </a:solidFill>
                <a:ea typeface="Times New Roman" panose="02020603050405020304" pitchFamily="18" charset="0"/>
              </a:rPr>
              <a:t>taksitlerin</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ödeme</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sürelerinde</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ve</a:t>
            </a:r>
            <a:r>
              <a:rPr lang="en-GB" sz="2200" dirty="0">
                <a:solidFill>
                  <a:srgbClr val="000000"/>
                </a:solidFill>
                <a:ea typeface="Times New Roman" panose="02020603050405020304" pitchFamily="18" charset="0"/>
              </a:rPr>
              <a:t> </a:t>
            </a:r>
            <a:r>
              <a:rPr lang="en-GB" sz="2200" b="1" u="sng" dirty="0">
                <a:solidFill>
                  <a:srgbClr val="000000"/>
                </a:solidFill>
                <a:ea typeface="Times New Roman" panose="02020603050405020304" pitchFamily="18" charset="0"/>
              </a:rPr>
              <a:t>tam </a:t>
            </a:r>
            <a:r>
              <a:rPr lang="en-GB" sz="2200" b="1" u="sng" dirty="0" err="1">
                <a:solidFill>
                  <a:srgbClr val="000000"/>
                </a:solidFill>
                <a:ea typeface="Times New Roman" panose="02020603050405020304" pitchFamily="18" charset="0"/>
              </a:rPr>
              <a:t>ödenmesi</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koşuluyla</a:t>
            </a:r>
            <a:r>
              <a:rPr lang="tr-TR" sz="2200" dirty="0">
                <a:solidFill>
                  <a:srgbClr val="000000"/>
                </a:solidFill>
                <a:ea typeface="Times New Roman" panose="02020603050405020304" pitchFamily="18" charset="0"/>
              </a:rPr>
              <a:t>;</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en-GB" sz="2200" b="1" u="sng" dirty="0">
                <a:solidFill>
                  <a:srgbClr val="000000"/>
                </a:solidFill>
                <a:ea typeface="Times New Roman" panose="02020603050405020304" pitchFamily="18" charset="0"/>
              </a:rPr>
              <a:t>Bir </a:t>
            </a:r>
            <a:r>
              <a:rPr lang="en-GB" sz="2200" b="1" u="sng" dirty="0" err="1">
                <a:solidFill>
                  <a:srgbClr val="000000"/>
                </a:solidFill>
                <a:ea typeface="Times New Roman" panose="02020603050405020304" pitchFamily="18" charset="0"/>
              </a:rPr>
              <a:t>takvim</a:t>
            </a:r>
            <a:r>
              <a:rPr lang="en-GB" sz="2200" b="1" u="sng"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yılında</a:t>
            </a:r>
            <a:r>
              <a:rPr lang="en-GB" sz="2200" dirty="0">
                <a:solidFill>
                  <a:srgbClr val="000000"/>
                </a:solidFill>
                <a:ea typeface="Times New Roman" panose="02020603050405020304" pitchFamily="18" charset="0"/>
              </a:rPr>
              <a:t> </a:t>
            </a:r>
            <a:r>
              <a:rPr lang="en-GB" sz="2200" b="1" dirty="0" err="1">
                <a:solidFill>
                  <a:srgbClr val="C00000"/>
                </a:solidFill>
                <a:ea typeface="Times New Roman" panose="02020603050405020304" pitchFamily="18" charset="0"/>
              </a:rPr>
              <a:t>üç</a:t>
            </a:r>
            <a:r>
              <a:rPr lang="en-GB" sz="2200" b="1" dirty="0">
                <a:solidFill>
                  <a:srgbClr val="C00000"/>
                </a:solidFill>
                <a:ea typeface="Times New Roman" panose="02020603050405020304" pitchFamily="18" charset="0"/>
              </a:rPr>
              <a:t> </a:t>
            </a:r>
            <a:r>
              <a:rPr lang="en-GB" sz="2200" b="1" dirty="0" err="1">
                <a:solidFill>
                  <a:srgbClr val="C00000"/>
                </a:solidFill>
                <a:ea typeface="Times New Roman" panose="02020603050405020304" pitchFamily="18" charset="0"/>
              </a:rPr>
              <a:t>veya</a:t>
            </a:r>
            <a:r>
              <a:rPr lang="en-GB" sz="2200" b="1" dirty="0">
                <a:solidFill>
                  <a:srgbClr val="C00000"/>
                </a:solidFill>
                <a:ea typeface="Times New Roman" panose="02020603050405020304" pitchFamily="18" charset="0"/>
              </a:rPr>
              <a:t> </a:t>
            </a:r>
            <a:r>
              <a:rPr lang="en-GB" sz="2200" b="1" dirty="0" err="1">
                <a:solidFill>
                  <a:srgbClr val="C00000"/>
                </a:solidFill>
                <a:ea typeface="Times New Roman" panose="02020603050405020304" pitchFamily="18" charset="0"/>
              </a:rPr>
              <a:t>daha</a:t>
            </a:r>
            <a:r>
              <a:rPr lang="en-GB" sz="2200" b="1" dirty="0">
                <a:solidFill>
                  <a:srgbClr val="C00000"/>
                </a:solidFill>
                <a:ea typeface="Times New Roman" panose="02020603050405020304" pitchFamily="18" charset="0"/>
              </a:rPr>
              <a:t> </a:t>
            </a:r>
            <a:r>
              <a:rPr lang="en-GB" sz="2200" b="1" dirty="0" err="1">
                <a:solidFill>
                  <a:srgbClr val="C00000"/>
                </a:solidFill>
                <a:ea typeface="Times New Roman" panose="02020603050405020304" pitchFamily="18" charset="0"/>
              </a:rPr>
              <a:t>az</a:t>
            </a:r>
            <a:r>
              <a:rPr lang="en-GB" sz="2200" dirty="0">
                <a:solidFill>
                  <a:srgbClr val="C00000"/>
                </a:solidFill>
                <a:ea typeface="Times New Roman" panose="02020603050405020304" pitchFamily="18" charset="0"/>
              </a:rPr>
              <a:t> </a:t>
            </a:r>
            <a:r>
              <a:rPr lang="en-GB" sz="2200" dirty="0" err="1">
                <a:solidFill>
                  <a:srgbClr val="000000"/>
                </a:solidFill>
                <a:ea typeface="Times New Roman" panose="02020603050405020304" pitchFamily="18" charset="0"/>
              </a:rPr>
              <a:t>taksitin</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süresinde</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ödenmemesi</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veya</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eksik</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ödenmesi</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hâlinde</a:t>
            </a:r>
            <a:r>
              <a:rPr lang="tr-TR" sz="2200" dirty="0">
                <a:solidFill>
                  <a:srgbClr val="000000"/>
                </a:solidFill>
                <a:ea typeface="Times New Roman" panose="02020603050405020304" pitchFamily="18" charset="0"/>
              </a:rPr>
              <a:t>,</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en-GB" sz="2200" dirty="0" err="1">
                <a:solidFill>
                  <a:srgbClr val="000000"/>
                </a:solidFill>
                <a:ea typeface="Times New Roman" panose="02020603050405020304" pitchFamily="18" charset="0"/>
              </a:rPr>
              <a:t>Ödenmeyen</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veya</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eksik</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ödenen</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taksit</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tutarlarının</a:t>
            </a:r>
            <a:r>
              <a:rPr lang="en-GB" sz="2200" dirty="0">
                <a:solidFill>
                  <a:srgbClr val="000000"/>
                </a:solidFill>
                <a:ea typeface="Times New Roman" panose="02020603050405020304" pitchFamily="18" charset="0"/>
              </a:rPr>
              <a:t> </a:t>
            </a:r>
            <a:r>
              <a:rPr lang="en-GB" sz="2200" b="1" u="sng" dirty="0">
                <a:solidFill>
                  <a:srgbClr val="000000"/>
                </a:solidFill>
                <a:ea typeface="Times New Roman" panose="02020603050405020304" pitchFamily="18" charset="0"/>
              </a:rPr>
              <a:t>son </a:t>
            </a:r>
            <a:r>
              <a:rPr lang="en-GB" sz="2200" b="1" u="sng" dirty="0" err="1">
                <a:solidFill>
                  <a:srgbClr val="000000"/>
                </a:solidFill>
                <a:ea typeface="Times New Roman" panose="02020603050405020304" pitchFamily="18" charset="0"/>
              </a:rPr>
              <a:t>taksiti</a:t>
            </a:r>
            <a:r>
              <a:rPr lang="en-GB" sz="2200" b="1" u="sng"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izleyen</a:t>
            </a:r>
            <a:r>
              <a:rPr lang="en-GB" sz="2200" b="1" u="sng"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ayın</a:t>
            </a:r>
            <a:r>
              <a:rPr lang="en-GB" sz="2200" b="1" u="sng"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sonuna</a:t>
            </a:r>
            <a:r>
              <a:rPr lang="en-GB" sz="2200" b="1" u="sng"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kadar</a:t>
            </a:r>
            <a:r>
              <a:rPr lang="en-GB" sz="2200" dirty="0">
                <a:solidFill>
                  <a:srgbClr val="000000"/>
                </a:solidFill>
                <a:ea typeface="Times New Roman" panose="02020603050405020304" pitchFamily="18" charset="0"/>
              </a:rPr>
              <a:t> </a:t>
            </a:r>
            <a:r>
              <a:rPr lang="en-GB" sz="2200" b="1" dirty="0" err="1">
                <a:solidFill>
                  <a:srgbClr val="C00000"/>
                </a:solidFill>
                <a:ea typeface="Times New Roman" panose="02020603050405020304" pitchFamily="18" charset="0"/>
              </a:rPr>
              <a:t>geç</a:t>
            </a:r>
            <a:r>
              <a:rPr lang="en-GB" sz="2200" b="1" dirty="0">
                <a:solidFill>
                  <a:srgbClr val="C00000"/>
                </a:solidFill>
                <a:ea typeface="Times New Roman" panose="02020603050405020304" pitchFamily="18" charset="0"/>
              </a:rPr>
              <a:t> </a:t>
            </a:r>
            <a:r>
              <a:rPr lang="en-GB" sz="2200" b="1" dirty="0" err="1">
                <a:solidFill>
                  <a:srgbClr val="C00000"/>
                </a:solidFill>
                <a:ea typeface="Times New Roman" panose="02020603050405020304" pitchFamily="18" charset="0"/>
              </a:rPr>
              <a:t>ödeme</a:t>
            </a:r>
            <a:r>
              <a:rPr lang="en-GB" sz="2200" b="1" dirty="0">
                <a:solidFill>
                  <a:srgbClr val="C00000"/>
                </a:solidFill>
                <a:ea typeface="Times New Roman" panose="02020603050405020304" pitchFamily="18" charset="0"/>
              </a:rPr>
              <a:t> </a:t>
            </a:r>
            <a:r>
              <a:rPr lang="en-GB" sz="2200" b="1" dirty="0" err="1">
                <a:solidFill>
                  <a:srgbClr val="C00000"/>
                </a:solidFill>
                <a:ea typeface="Times New Roman" panose="02020603050405020304" pitchFamily="18" charset="0"/>
              </a:rPr>
              <a:t>zammı</a:t>
            </a:r>
            <a:r>
              <a:rPr lang="en-GB" sz="2200" dirty="0">
                <a:solidFill>
                  <a:srgbClr val="C00000"/>
                </a:solidFill>
                <a:ea typeface="Times New Roman" panose="02020603050405020304" pitchFamily="18" charset="0"/>
              </a:rPr>
              <a:t> </a:t>
            </a:r>
            <a:r>
              <a:rPr lang="en-GB" sz="2200" dirty="0" err="1">
                <a:solidFill>
                  <a:srgbClr val="000000"/>
                </a:solidFill>
                <a:ea typeface="Times New Roman" panose="02020603050405020304" pitchFamily="18" charset="0"/>
              </a:rPr>
              <a:t>ile</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birlikte</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ödenmesi</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şartıyla</a:t>
            </a:r>
            <a:r>
              <a:rPr lang="tr-TR" sz="2200"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yararlanılır</a:t>
            </a:r>
            <a:r>
              <a:rPr lang="en-GB" sz="2200" dirty="0">
                <a:solidFill>
                  <a:srgbClr val="000000"/>
                </a:solidFill>
                <a:ea typeface="Times New Roman" panose="02020603050405020304" pitchFamily="18" charset="0"/>
              </a:rPr>
              <a:t>. </a:t>
            </a:r>
            <a:endParaRPr lang="tr-TR" sz="2200" dirty="0">
              <a:solidFill>
                <a:srgbClr val="000000"/>
              </a:solidFill>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endParaRPr lang="tr-TR" sz="2200" dirty="0">
              <a:solidFill>
                <a:srgbClr val="000000"/>
              </a:solidFill>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en-GB" sz="2200" dirty="0" err="1">
                <a:solidFill>
                  <a:srgbClr val="000000"/>
                </a:solidFill>
                <a:ea typeface="Times New Roman" panose="02020603050405020304" pitchFamily="18" charset="0"/>
              </a:rPr>
              <a:t>Birinci</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ve</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ikinci</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taksitlerin</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ödeme</a:t>
            </a:r>
            <a:r>
              <a:rPr lang="en-GB" sz="2200" dirty="0">
                <a:solidFill>
                  <a:srgbClr val="000000"/>
                </a:solidFill>
                <a:ea typeface="Times New Roman" panose="02020603050405020304" pitchFamily="18" charset="0"/>
              </a:rPr>
              <a:t> </a:t>
            </a:r>
            <a:r>
              <a:rPr lang="en-GB" sz="2200" b="1" dirty="0" err="1">
                <a:solidFill>
                  <a:srgbClr val="C00000"/>
                </a:solidFill>
                <a:ea typeface="Times New Roman" panose="02020603050405020304" pitchFamily="18" charset="0"/>
              </a:rPr>
              <a:t>sürelerinde</a:t>
            </a:r>
            <a:r>
              <a:rPr lang="en-GB" sz="2200" b="1" dirty="0">
                <a:solidFill>
                  <a:srgbClr val="C00000"/>
                </a:solidFill>
                <a:ea typeface="Times New Roman" panose="02020603050405020304" pitchFamily="18" charset="0"/>
              </a:rPr>
              <a:t> tam </a:t>
            </a:r>
            <a:r>
              <a:rPr lang="en-GB" sz="2200" b="1" dirty="0" err="1">
                <a:solidFill>
                  <a:srgbClr val="C00000"/>
                </a:solidFill>
                <a:ea typeface="Times New Roman" panose="02020603050405020304" pitchFamily="18" charset="0"/>
              </a:rPr>
              <a:t>ödenmemesi</a:t>
            </a:r>
            <a:r>
              <a:rPr lang="en-GB" sz="2200" b="1" dirty="0">
                <a:solidFill>
                  <a:srgbClr val="C00000"/>
                </a:solidFill>
                <a:ea typeface="Times New Roman" panose="02020603050405020304" pitchFamily="18" charset="0"/>
              </a:rPr>
              <a:t>(1)</a:t>
            </a:r>
            <a:r>
              <a:rPr lang="en-GB" sz="2200" dirty="0">
                <a:solidFill>
                  <a:srgbClr val="C00000"/>
                </a:solidFill>
                <a:ea typeface="Times New Roman" panose="02020603050405020304" pitchFamily="18" charset="0"/>
              </a:rPr>
              <a:t> </a:t>
            </a:r>
            <a:endParaRPr lang="tr-TR" sz="2200" dirty="0">
              <a:solidFill>
                <a:srgbClr val="C00000"/>
              </a:solidFill>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200" dirty="0">
                <a:solidFill>
                  <a:srgbClr val="000000"/>
                </a:solidFill>
                <a:ea typeface="Times New Roman" panose="02020603050405020304" pitchFamily="18" charset="0"/>
              </a:rPr>
              <a:t>S</a:t>
            </a:r>
            <a:r>
              <a:rPr lang="en-GB" sz="2200" dirty="0" err="1">
                <a:solidFill>
                  <a:srgbClr val="000000"/>
                </a:solidFill>
                <a:ea typeface="Times New Roman" panose="02020603050405020304" pitchFamily="18" charset="0"/>
              </a:rPr>
              <a:t>üresinde</a:t>
            </a:r>
            <a:r>
              <a:rPr lang="en-GB" sz="2200"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ödenmeyen</a:t>
            </a:r>
            <a:r>
              <a:rPr lang="en-GB" sz="2200" b="1" u="sng"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veya</a:t>
            </a:r>
            <a:r>
              <a:rPr lang="en-GB" sz="2200" b="1" u="sng"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eksik</a:t>
            </a:r>
            <a:r>
              <a:rPr lang="en-GB" sz="2200" b="1" u="sng"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ödenen</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diğer</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taksitlerin</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belirtilen</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şekilde</a:t>
            </a:r>
            <a:r>
              <a:rPr lang="en-GB" sz="2200" dirty="0">
                <a:solidFill>
                  <a:srgbClr val="000000"/>
                </a:solidFill>
                <a:ea typeface="Times New Roman" panose="02020603050405020304" pitchFamily="18" charset="0"/>
              </a:rPr>
              <a:t> de </a:t>
            </a:r>
            <a:r>
              <a:rPr lang="en-GB" sz="2200" b="1" dirty="0" err="1">
                <a:solidFill>
                  <a:srgbClr val="C00000"/>
                </a:solidFill>
                <a:ea typeface="Times New Roman" panose="02020603050405020304" pitchFamily="18" charset="0"/>
              </a:rPr>
              <a:t>ödenmemesi</a:t>
            </a:r>
            <a:r>
              <a:rPr lang="en-GB" sz="2200" b="1" dirty="0">
                <a:solidFill>
                  <a:srgbClr val="C00000"/>
                </a:solidFill>
                <a:ea typeface="Times New Roman" panose="02020603050405020304" pitchFamily="18" charset="0"/>
              </a:rPr>
              <a:t>(2)</a:t>
            </a:r>
            <a:r>
              <a:rPr lang="en-GB" sz="2200" dirty="0">
                <a:solidFill>
                  <a:srgbClr val="C00000"/>
                </a:solidFill>
                <a:ea typeface="Times New Roman" panose="02020603050405020304" pitchFamily="18" charset="0"/>
              </a:rPr>
              <a:t> </a:t>
            </a:r>
            <a:endParaRPr lang="tr-TR" sz="2200" dirty="0">
              <a:solidFill>
                <a:srgbClr val="000000"/>
              </a:solidFill>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en-GB" sz="2200" b="1" dirty="0">
                <a:solidFill>
                  <a:srgbClr val="C00000"/>
                </a:solidFill>
                <a:ea typeface="Times New Roman" panose="02020603050405020304" pitchFamily="18" charset="0"/>
              </a:rPr>
              <a:t>Bir </a:t>
            </a:r>
            <a:r>
              <a:rPr lang="en-GB" sz="2200" b="1" dirty="0" err="1">
                <a:solidFill>
                  <a:srgbClr val="C00000"/>
                </a:solidFill>
                <a:ea typeface="Times New Roman" panose="02020603050405020304" pitchFamily="18" charset="0"/>
              </a:rPr>
              <a:t>takvim</a:t>
            </a:r>
            <a:r>
              <a:rPr lang="en-GB" sz="2200" b="1" dirty="0">
                <a:solidFill>
                  <a:srgbClr val="C00000"/>
                </a:solidFill>
                <a:ea typeface="Times New Roman" panose="02020603050405020304" pitchFamily="18" charset="0"/>
              </a:rPr>
              <a:t> </a:t>
            </a:r>
            <a:r>
              <a:rPr lang="en-GB" sz="2200" b="1" dirty="0" err="1">
                <a:solidFill>
                  <a:srgbClr val="C00000"/>
                </a:solidFill>
                <a:ea typeface="Times New Roman" panose="02020603050405020304" pitchFamily="18" charset="0"/>
              </a:rPr>
              <a:t>yılında</a:t>
            </a:r>
            <a:r>
              <a:rPr lang="en-GB" sz="2200" b="1" dirty="0">
                <a:solidFill>
                  <a:srgbClr val="C00000"/>
                </a:solidFill>
                <a:ea typeface="Times New Roman" panose="02020603050405020304" pitchFamily="18" charset="0"/>
              </a:rPr>
              <a:t> </a:t>
            </a:r>
            <a:r>
              <a:rPr lang="en-GB" sz="2200" b="1" dirty="0" err="1">
                <a:solidFill>
                  <a:srgbClr val="C00000"/>
                </a:solidFill>
                <a:ea typeface="Times New Roman" panose="02020603050405020304" pitchFamily="18" charset="0"/>
              </a:rPr>
              <a:t>üçten</a:t>
            </a:r>
            <a:r>
              <a:rPr lang="en-GB" sz="2200" b="1" dirty="0">
                <a:solidFill>
                  <a:srgbClr val="C00000"/>
                </a:solidFill>
                <a:ea typeface="Times New Roman" panose="02020603050405020304" pitchFamily="18" charset="0"/>
              </a:rPr>
              <a:t> </a:t>
            </a:r>
            <a:r>
              <a:rPr lang="en-GB" sz="2200" b="1" dirty="0" err="1">
                <a:solidFill>
                  <a:srgbClr val="C00000"/>
                </a:solidFill>
                <a:ea typeface="Times New Roman" panose="02020603050405020304" pitchFamily="18" charset="0"/>
              </a:rPr>
              <a:t>fazla</a:t>
            </a:r>
            <a:r>
              <a:rPr lang="en-GB" sz="2200" dirty="0">
                <a:solidFill>
                  <a:srgbClr val="C00000"/>
                </a:solidFill>
                <a:ea typeface="Times New Roman" panose="02020603050405020304" pitchFamily="18" charset="0"/>
              </a:rPr>
              <a:t> </a:t>
            </a:r>
            <a:r>
              <a:rPr lang="en-GB" sz="2200" dirty="0" err="1">
                <a:solidFill>
                  <a:srgbClr val="000000"/>
                </a:solidFill>
                <a:ea typeface="Times New Roman" panose="02020603050405020304" pitchFamily="18" charset="0"/>
              </a:rPr>
              <a:t>taksitin</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süresinde</a:t>
            </a:r>
            <a:r>
              <a:rPr lang="en-GB" sz="2200" dirty="0">
                <a:solidFill>
                  <a:srgbClr val="000000"/>
                </a:solidFill>
                <a:ea typeface="Times New Roman" panose="02020603050405020304" pitchFamily="18" charset="0"/>
              </a:rPr>
              <a:t> </a:t>
            </a:r>
            <a:r>
              <a:rPr lang="en-GB" sz="2200" b="1" dirty="0" err="1">
                <a:solidFill>
                  <a:srgbClr val="C00000"/>
                </a:solidFill>
                <a:ea typeface="Times New Roman" panose="02020603050405020304" pitchFamily="18" charset="0"/>
              </a:rPr>
              <a:t>ödenmemesi</a:t>
            </a:r>
            <a:r>
              <a:rPr lang="en-GB" sz="2200" b="1" dirty="0">
                <a:solidFill>
                  <a:srgbClr val="C00000"/>
                </a:solidFill>
                <a:ea typeface="Times New Roman" panose="02020603050405020304" pitchFamily="18" charset="0"/>
              </a:rPr>
              <a:t> </a:t>
            </a:r>
            <a:r>
              <a:rPr lang="en-GB" sz="2200" b="1" dirty="0" err="1">
                <a:solidFill>
                  <a:srgbClr val="C00000"/>
                </a:solidFill>
                <a:ea typeface="Times New Roman" panose="02020603050405020304" pitchFamily="18" charset="0"/>
              </a:rPr>
              <a:t>veya</a:t>
            </a:r>
            <a:r>
              <a:rPr lang="en-GB" sz="2200" b="1" dirty="0">
                <a:solidFill>
                  <a:srgbClr val="C00000"/>
                </a:solidFill>
                <a:ea typeface="Times New Roman" panose="02020603050405020304" pitchFamily="18" charset="0"/>
              </a:rPr>
              <a:t> </a:t>
            </a:r>
            <a:r>
              <a:rPr lang="en-GB" sz="2200" b="1" dirty="0" err="1">
                <a:solidFill>
                  <a:srgbClr val="C00000"/>
                </a:solidFill>
                <a:ea typeface="Times New Roman" panose="02020603050405020304" pitchFamily="18" charset="0"/>
              </a:rPr>
              <a:t>eksik</a:t>
            </a:r>
            <a:r>
              <a:rPr lang="en-GB" sz="2200" b="1" dirty="0">
                <a:solidFill>
                  <a:srgbClr val="C00000"/>
                </a:solidFill>
                <a:ea typeface="Times New Roman" panose="02020603050405020304" pitchFamily="18" charset="0"/>
              </a:rPr>
              <a:t> </a:t>
            </a:r>
            <a:r>
              <a:rPr lang="en-GB" sz="2200" b="1" dirty="0" err="1">
                <a:solidFill>
                  <a:srgbClr val="C00000"/>
                </a:solidFill>
                <a:ea typeface="Times New Roman" panose="02020603050405020304" pitchFamily="18" charset="0"/>
              </a:rPr>
              <a:t>ödenmesi</a:t>
            </a:r>
            <a:r>
              <a:rPr lang="en-GB" sz="2200" b="1" dirty="0">
                <a:solidFill>
                  <a:srgbClr val="C00000"/>
                </a:solidFill>
                <a:ea typeface="Times New Roman" panose="02020603050405020304" pitchFamily="18" charset="0"/>
              </a:rPr>
              <a:t>(3)</a:t>
            </a:r>
            <a:r>
              <a:rPr lang="en-GB" sz="2200" dirty="0">
                <a:solidFill>
                  <a:srgbClr val="C00000"/>
                </a:solidFill>
                <a:ea typeface="Times New Roman" panose="02020603050405020304" pitchFamily="18" charset="0"/>
              </a:rPr>
              <a:t> </a:t>
            </a:r>
            <a:r>
              <a:rPr lang="en-GB" sz="2200" dirty="0" err="1">
                <a:solidFill>
                  <a:srgbClr val="000000"/>
                </a:solidFill>
                <a:ea typeface="Times New Roman" panose="02020603050405020304" pitchFamily="18" charset="0"/>
              </a:rPr>
              <a:t>hâlinde</a:t>
            </a:r>
            <a:r>
              <a:rPr lang="en-GB" sz="2200" dirty="0">
                <a:solidFill>
                  <a:srgbClr val="000000"/>
                </a:solidFill>
                <a:ea typeface="Times New Roman" panose="02020603050405020304" pitchFamily="18" charset="0"/>
              </a:rPr>
              <a:t> </a:t>
            </a:r>
            <a:endParaRPr lang="tr-TR" sz="2200" dirty="0">
              <a:solidFill>
                <a:srgbClr val="000000"/>
              </a:solidFill>
              <a:ea typeface="Times New Roman" panose="02020603050405020304" pitchFamily="18" charset="0"/>
            </a:endParaRPr>
          </a:p>
          <a:p>
            <a:pPr marL="91440" lvl="1" algn="just">
              <a:lnSpc>
                <a:spcPct val="90000"/>
              </a:lnSpc>
              <a:spcBef>
                <a:spcPts val="300"/>
              </a:spcBef>
              <a:spcAft>
                <a:spcPts val="300"/>
              </a:spcAft>
              <a:buClr>
                <a:srgbClr val="D34817"/>
              </a:buClr>
            </a:pPr>
            <a:r>
              <a:rPr lang="tr-TR" sz="2200" dirty="0">
                <a:solidFill>
                  <a:srgbClr val="000000"/>
                </a:solidFill>
                <a:ea typeface="Times New Roman" panose="02020603050405020304" pitchFamily="18" charset="0"/>
              </a:rPr>
              <a:t>     </a:t>
            </a:r>
            <a:r>
              <a:rPr lang="en-GB" sz="2200" b="1" u="sng" dirty="0">
                <a:solidFill>
                  <a:srgbClr val="000000"/>
                </a:solidFill>
                <a:ea typeface="Times New Roman" panose="02020603050405020304" pitchFamily="18" charset="0"/>
              </a:rPr>
              <a:t>Kanun </a:t>
            </a:r>
            <a:r>
              <a:rPr lang="en-GB" sz="2200" b="1" u="sng" dirty="0" err="1">
                <a:solidFill>
                  <a:srgbClr val="000000"/>
                </a:solidFill>
                <a:ea typeface="Times New Roman" panose="02020603050405020304" pitchFamily="18" charset="0"/>
              </a:rPr>
              <a:t>hükümlerinden</a:t>
            </a:r>
            <a:r>
              <a:rPr lang="en-GB" sz="2200" b="1" u="sng"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yararlanma</a:t>
            </a:r>
            <a:r>
              <a:rPr lang="en-GB" sz="2200" b="1" u="sng"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hakkı</a:t>
            </a:r>
            <a:r>
              <a:rPr lang="en-GB" sz="2200" b="1" u="sng"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kaybedilir</a:t>
            </a:r>
            <a:r>
              <a:rPr lang="tr-TR" sz="2200" dirty="0">
                <a:solidFill>
                  <a:srgbClr val="000000"/>
                </a:solidFill>
                <a:ea typeface="Times New Roman" panose="02020603050405020304" pitchFamily="18" charset="0"/>
              </a:rPr>
              <a:t>.</a:t>
            </a:r>
            <a:endParaRPr lang="tr-TR" sz="2200" dirty="0">
              <a:ea typeface="Times New Roman" panose="02020603050405020304" pitchFamily="18" charset="0"/>
            </a:endParaRPr>
          </a:p>
        </p:txBody>
      </p:sp>
      <p:sp>
        <p:nvSpPr>
          <p:cNvPr id="24" name="Yuvarlatılmış Dikdörtgen 23"/>
          <p:cNvSpPr/>
          <p:nvPr/>
        </p:nvSpPr>
        <p:spPr>
          <a:xfrm>
            <a:off x="1799790" y="1447167"/>
            <a:ext cx="9949623" cy="945458"/>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b="1" dirty="0">
                <a:latin typeface="Arial" panose="020B0604020202020204" pitchFamily="34" charset="0"/>
                <a:cs typeface="Arial" panose="020B0604020202020204" pitchFamily="34" charset="0"/>
              </a:rPr>
              <a:t>İhlal</a:t>
            </a:r>
          </a:p>
        </p:txBody>
      </p:sp>
      <p:sp>
        <p:nvSpPr>
          <p:cNvPr id="22" name="Dikdörtgen 21"/>
          <p:cNvSpPr/>
          <p:nvPr/>
        </p:nvSpPr>
        <p:spPr>
          <a:xfrm>
            <a:off x="1799792" y="1663186"/>
            <a:ext cx="7404641" cy="945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3" name="TextShape 2">
            <a:extLst>
              <a:ext uri="{FF2B5EF4-FFF2-40B4-BE49-F238E27FC236}">
                <a16:creationId xmlns:a16="http://schemas.microsoft.com/office/drawing/2014/main" id="{A2E64B9C-D308-6782-58BC-55B109B47DC1}"/>
              </a:ext>
            </a:extLst>
          </p:cNvPr>
          <p:cNvSpPr txBox="1"/>
          <p:nvPr/>
        </p:nvSpPr>
        <p:spPr>
          <a:xfrm>
            <a:off x="1260475" y="234418"/>
            <a:ext cx="10920495" cy="791640"/>
          </a:xfrm>
          <a:prstGeom prst="rect">
            <a:avLst/>
          </a:prstGeom>
          <a:noFill/>
          <a:ln>
            <a:noFill/>
          </a:ln>
        </p:spPr>
        <p:txBody>
          <a:bodyPr anchor="ctr"/>
          <a:lstStyle/>
          <a:p>
            <a:pPr algn="ctr">
              <a:lnSpc>
                <a:spcPct val="100000"/>
              </a:lnSpc>
            </a:pPr>
            <a:r>
              <a:rPr lang="tr-TR" sz="3600" b="1" spc="-1" dirty="0">
                <a:solidFill>
                  <a:srgbClr val="BC1421"/>
                </a:solidFill>
                <a:uFill>
                  <a:solidFill>
                    <a:srgbClr val="FFFFFF"/>
                  </a:solidFill>
                </a:uFill>
              </a:rPr>
              <a:t>KESİNLEŞMİŞ ALACAKLAR</a:t>
            </a:r>
          </a:p>
          <a:p>
            <a:pPr algn="ctr">
              <a:lnSpc>
                <a:spcPct val="100000"/>
              </a:lnSpc>
            </a:pPr>
            <a:r>
              <a:rPr lang="tr-TR" sz="2400" b="1" spc="-1" dirty="0">
                <a:solidFill>
                  <a:srgbClr val="BC1421"/>
                </a:solidFill>
                <a:uFill>
                  <a:solidFill>
                    <a:srgbClr val="FFFFFF"/>
                  </a:solidFill>
                </a:uFill>
              </a:rPr>
              <a:t>-Diğer Hususlar</a:t>
            </a:r>
            <a:r>
              <a:rPr lang="tr-TR" sz="2400" b="1" strike="noStrike" spc="-1" dirty="0">
                <a:solidFill>
                  <a:srgbClr val="BC1421"/>
                </a:solidFill>
                <a:uFill>
                  <a:solidFill>
                    <a:srgbClr val="FFFFFF"/>
                  </a:solidFill>
                </a:uFill>
                <a:latin typeface="Calibri"/>
              </a:rPr>
              <a:t>-</a:t>
            </a:r>
            <a:endParaRPr lang="tr-TR" sz="2400" b="0" strike="noStrike" spc="-1" dirty="0">
              <a:solidFill>
                <a:srgbClr val="BC1421"/>
              </a:solidFill>
              <a:uFill>
                <a:solidFill>
                  <a:srgbClr val="FFFFFF"/>
                </a:solidFill>
              </a:uFill>
              <a:latin typeface="Calibri"/>
            </a:endParaRPr>
          </a:p>
        </p:txBody>
      </p:sp>
    </p:spTree>
    <p:extLst>
      <p:ext uri="{BB962C8B-B14F-4D97-AF65-F5344CB8AC3E}">
        <p14:creationId xmlns:p14="http://schemas.microsoft.com/office/powerpoint/2010/main" val="14591487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Shape 1"/>
          <p:cNvSpPr txBox="1"/>
          <p:nvPr/>
        </p:nvSpPr>
        <p:spPr>
          <a:xfrm>
            <a:off x="1913291" y="2171717"/>
            <a:ext cx="8640720" cy="2852568"/>
          </a:xfrm>
          <a:prstGeom prst="rect">
            <a:avLst/>
          </a:prstGeom>
          <a:solidFill>
            <a:schemeClr val="accent3">
              <a:lumMod val="20000"/>
              <a:lumOff val="80000"/>
            </a:schemeClr>
          </a:solidFill>
          <a:ln w="63360">
            <a:solidFill>
              <a:srgbClr val="C1D1EC"/>
            </a:solidFill>
            <a:custDash>
              <a:ds d="100000" sp="100000"/>
            </a:custDash>
            <a:bevel/>
          </a:ln>
        </p:spPr>
        <p:txBody>
          <a:bodyPr/>
          <a:lstStyle/>
          <a:p>
            <a:pPr algn="ctr">
              <a:lnSpc>
                <a:spcPct val="100000"/>
              </a:lnSpc>
            </a:pPr>
            <a:endParaRPr lang="tr-TR" sz="3200" b="1" i="1" cap="all" spc="-1" dirty="0">
              <a:solidFill>
                <a:srgbClr val="002060"/>
              </a:solidFill>
              <a:uFill>
                <a:solidFill>
                  <a:srgbClr val="FFFFFF"/>
                </a:solidFill>
              </a:uFill>
              <a:latin typeface="Calibri"/>
            </a:endParaRPr>
          </a:p>
          <a:p>
            <a:pPr algn="ctr">
              <a:lnSpc>
                <a:spcPct val="100000"/>
              </a:lnSpc>
            </a:pPr>
            <a:endParaRPr lang="tr-TR" sz="3200" b="1" i="1" cap="all" spc="-1" dirty="0">
              <a:solidFill>
                <a:srgbClr val="002060"/>
              </a:solidFill>
              <a:uFill>
                <a:solidFill>
                  <a:srgbClr val="FFFFFF"/>
                </a:solidFill>
              </a:uFill>
              <a:latin typeface="Calibri"/>
            </a:endParaRPr>
          </a:p>
          <a:p>
            <a:pPr algn="ctr">
              <a:lnSpc>
                <a:spcPct val="100000"/>
              </a:lnSpc>
            </a:pPr>
            <a:r>
              <a:rPr lang="tr-TR" sz="3200" b="1" i="1" cap="all" spc="-1" dirty="0">
                <a:solidFill>
                  <a:srgbClr val="002060"/>
                </a:solidFill>
                <a:uFill>
                  <a:solidFill>
                    <a:srgbClr val="FFFFFF"/>
                  </a:solidFill>
                </a:uFill>
                <a:latin typeface="Calibri"/>
              </a:rPr>
              <a:t>KESİNLEŞMEMİŞ VEYA DAVA SAFHASINDAKİ ALACAKLAR</a:t>
            </a:r>
          </a:p>
        </p:txBody>
      </p:sp>
      <p:sp>
        <p:nvSpPr>
          <p:cNvPr id="2" name="Metin kutusu 1"/>
          <p:cNvSpPr txBox="1"/>
          <p:nvPr/>
        </p:nvSpPr>
        <p:spPr>
          <a:xfrm>
            <a:off x="7159088" y="4516453"/>
            <a:ext cx="3394923" cy="1015663"/>
          </a:xfrm>
          <a:prstGeom prst="rect">
            <a:avLst/>
          </a:prstGeom>
          <a:noFill/>
        </p:spPr>
        <p:txBody>
          <a:bodyPr wrap="square" rtlCol="0">
            <a:spAutoFit/>
          </a:bodyPr>
          <a:lstStyle/>
          <a:p>
            <a:r>
              <a:rPr lang="tr-TR" sz="2000" b="1" dirty="0">
                <a:solidFill>
                  <a:schemeClr val="accent1"/>
                </a:solidFill>
              </a:rPr>
              <a:t>7440 Sayılı Kanun-Madde 3</a:t>
            </a:r>
          </a:p>
          <a:p>
            <a:endParaRPr lang="tr-TR" sz="2000" b="1" dirty="0">
              <a:solidFill>
                <a:schemeClr val="tx2">
                  <a:lumMod val="50000"/>
                </a:schemeClr>
              </a:solidFill>
            </a:endParaRPr>
          </a:p>
          <a:p>
            <a:endParaRPr lang="tr-TR" sz="2000" b="1" dirty="0">
              <a:solidFill>
                <a:schemeClr val="tx2">
                  <a:lumMod val="50000"/>
                </a:schemeClr>
              </a:solidFill>
            </a:endParaRPr>
          </a:p>
        </p:txBody>
      </p:sp>
    </p:spTree>
    <p:extLst>
      <p:ext uri="{BB962C8B-B14F-4D97-AF65-F5344CB8AC3E}">
        <p14:creationId xmlns:p14="http://schemas.microsoft.com/office/powerpoint/2010/main" val="1032201946"/>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1" name="43 Düz Ok Bağlayıcısı">
            <a:extLst>
              <a:ext uri="{FF2B5EF4-FFF2-40B4-BE49-F238E27FC236}">
                <a16:creationId xmlns:a16="http://schemas.microsoft.com/office/drawing/2014/main" id="{4F68566F-F188-8001-E24F-4B7A8796CF8C}"/>
              </a:ext>
            </a:extLst>
          </p:cNvPr>
          <p:cNvCxnSpPr>
            <a:cxnSpLocks/>
            <a:stCxn id="26" idx="2"/>
            <a:endCxn id="30" idx="0"/>
          </p:cNvCxnSpPr>
          <p:nvPr/>
        </p:nvCxnSpPr>
        <p:spPr>
          <a:xfrm>
            <a:off x="2524526" y="971695"/>
            <a:ext cx="1042843" cy="464122"/>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
        <p:nvSpPr>
          <p:cNvPr id="26" name="Dikdörtgen 25">
            <a:extLst>
              <a:ext uri="{FF2B5EF4-FFF2-40B4-BE49-F238E27FC236}">
                <a16:creationId xmlns:a16="http://schemas.microsoft.com/office/drawing/2014/main" id="{307988BF-748F-0F6B-40B6-3650F71A0635}"/>
              </a:ext>
            </a:extLst>
          </p:cNvPr>
          <p:cNvSpPr/>
          <p:nvPr/>
        </p:nvSpPr>
        <p:spPr>
          <a:xfrm>
            <a:off x="1848206" y="118255"/>
            <a:ext cx="1352640" cy="853440"/>
          </a:xfrm>
          <a:prstGeom prst="rect">
            <a:avLst/>
          </a:prstGeom>
          <a:effectLst>
            <a:outerShdw blurRad="50800" dist="38100" algn="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a:t>Tarh Türü</a:t>
            </a:r>
          </a:p>
        </p:txBody>
      </p:sp>
      <p:sp>
        <p:nvSpPr>
          <p:cNvPr id="30" name="Dikdörtgen 29">
            <a:extLst>
              <a:ext uri="{FF2B5EF4-FFF2-40B4-BE49-F238E27FC236}">
                <a16:creationId xmlns:a16="http://schemas.microsoft.com/office/drawing/2014/main" id="{DFC5DBC9-C9B8-E6D5-D7F8-2E4EE52363BC}"/>
              </a:ext>
            </a:extLst>
          </p:cNvPr>
          <p:cNvSpPr/>
          <p:nvPr/>
        </p:nvSpPr>
        <p:spPr>
          <a:xfrm>
            <a:off x="2891049" y="1435817"/>
            <a:ext cx="1352640" cy="853440"/>
          </a:xfrm>
          <a:prstGeom prst="rect">
            <a:avLst/>
          </a:prstGeom>
          <a:effectLst>
            <a:outerShdw blurRad="50800" dist="38100" algn="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a:t>Beyana Dayalı</a:t>
            </a:r>
          </a:p>
        </p:txBody>
      </p:sp>
      <p:cxnSp>
        <p:nvCxnSpPr>
          <p:cNvPr id="31" name="43 Düz Ok Bağlayıcısı">
            <a:extLst>
              <a:ext uri="{FF2B5EF4-FFF2-40B4-BE49-F238E27FC236}">
                <a16:creationId xmlns:a16="http://schemas.microsoft.com/office/drawing/2014/main" id="{BB0CB5FB-4B96-5DA1-B7F4-D294C0F97D3C}"/>
              </a:ext>
            </a:extLst>
          </p:cNvPr>
          <p:cNvCxnSpPr>
            <a:cxnSpLocks/>
            <a:stCxn id="26" idx="2"/>
            <a:endCxn id="34" idx="0"/>
          </p:cNvCxnSpPr>
          <p:nvPr/>
        </p:nvCxnSpPr>
        <p:spPr>
          <a:xfrm flipH="1">
            <a:off x="1538409" y="971695"/>
            <a:ext cx="986117" cy="493473"/>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
        <p:nvSpPr>
          <p:cNvPr id="34" name="Dikdörtgen 33">
            <a:extLst>
              <a:ext uri="{FF2B5EF4-FFF2-40B4-BE49-F238E27FC236}">
                <a16:creationId xmlns:a16="http://schemas.microsoft.com/office/drawing/2014/main" id="{C7BB60C4-C187-5F8D-838C-AA9003820CFB}"/>
              </a:ext>
            </a:extLst>
          </p:cNvPr>
          <p:cNvSpPr/>
          <p:nvPr/>
        </p:nvSpPr>
        <p:spPr>
          <a:xfrm>
            <a:off x="862089" y="1465168"/>
            <a:ext cx="1352640" cy="853440"/>
          </a:xfrm>
          <a:prstGeom prst="rect">
            <a:avLst/>
          </a:prstGeom>
          <a:effectLst>
            <a:outerShdw blurRad="50800" dist="38100" algn="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b="1" dirty="0"/>
              <a:t>İkmalen/</a:t>
            </a:r>
          </a:p>
          <a:p>
            <a:pPr algn="ctr"/>
            <a:r>
              <a:rPr lang="tr-TR" sz="1600" b="1" dirty="0" err="1"/>
              <a:t>Re’sen</a:t>
            </a:r>
            <a:r>
              <a:rPr lang="tr-TR" sz="1600" b="1" dirty="0"/>
              <a:t>/ İdarece</a:t>
            </a:r>
          </a:p>
        </p:txBody>
      </p:sp>
      <p:cxnSp>
        <p:nvCxnSpPr>
          <p:cNvPr id="38" name="43 Düz Ok Bağlayıcısı">
            <a:extLst>
              <a:ext uri="{FF2B5EF4-FFF2-40B4-BE49-F238E27FC236}">
                <a16:creationId xmlns:a16="http://schemas.microsoft.com/office/drawing/2014/main" id="{5E830465-CEA7-A408-4C25-A3ED3F0E8683}"/>
              </a:ext>
            </a:extLst>
          </p:cNvPr>
          <p:cNvCxnSpPr>
            <a:cxnSpLocks/>
            <a:stCxn id="130" idx="2"/>
            <a:endCxn id="39" idx="0"/>
          </p:cNvCxnSpPr>
          <p:nvPr/>
        </p:nvCxnSpPr>
        <p:spPr>
          <a:xfrm>
            <a:off x="1538409" y="3893342"/>
            <a:ext cx="989464" cy="1120227"/>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
        <p:nvSpPr>
          <p:cNvPr id="39" name="Dikdörtgen 38">
            <a:extLst>
              <a:ext uri="{FF2B5EF4-FFF2-40B4-BE49-F238E27FC236}">
                <a16:creationId xmlns:a16="http://schemas.microsoft.com/office/drawing/2014/main" id="{C3460A15-8DF1-F7FB-4830-C27FEFA5A833}"/>
              </a:ext>
            </a:extLst>
          </p:cNvPr>
          <p:cNvSpPr/>
          <p:nvPr/>
        </p:nvSpPr>
        <p:spPr>
          <a:xfrm>
            <a:off x="1851553" y="5013569"/>
            <a:ext cx="1352640" cy="853440"/>
          </a:xfrm>
          <a:prstGeom prst="rect">
            <a:avLst/>
          </a:prstGeom>
          <a:effectLst>
            <a:outerShdw blurRad="50800" dist="38100" algn="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a:t>Vergi Dairesi</a:t>
            </a:r>
          </a:p>
        </p:txBody>
      </p:sp>
      <p:cxnSp>
        <p:nvCxnSpPr>
          <p:cNvPr id="41" name="43 Düz Ok Bağlayıcısı">
            <a:extLst>
              <a:ext uri="{FF2B5EF4-FFF2-40B4-BE49-F238E27FC236}">
                <a16:creationId xmlns:a16="http://schemas.microsoft.com/office/drawing/2014/main" id="{21F7F257-23BD-E073-D290-502DEB84B96C}"/>
              </a:ext>
            </a:extLst>
          </p:cNvPr>
          <p:cNvCxnSpPr>
            <a:cxnSpLocks/>
            <a:stCxn id="39" idx="3"/>
            <a:endCxn id="42" idx="1"/>
          </p:cNvCxnSpPr>
          <p:nvPr/>
        </p:nvCxnSpPr>
        <p:spPr>
          <a:xfrm>
            <a:off x="3204193" y="5440289"/>
            <a:ext cx="812788" cy="619360"/>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
        <p:nvSpPr>
          <p:cNvPr id="42" name="Dikdörtgen 41">
            <a:extLst>
              <a:ext uri="{FF2B5EF4-FFF2-40B4-BE49-F238E27FC236}">
                <a16:creationId xmlns:a16="http://schemas.microsoft.com/office/drawing/2014/main" id="{3FF9FE4B-7517-6C63-DFF3-AE32061463F4}"/>
              </a:ext>
            </a:extLst>
          </p:cNvPr>
          <p:cNvSpPr/>
          <p:nvPr/>
        </p:nvSpPr>
        <p:spPr>
          <a:xfrm>
            <a:off x="4016981" y="5632929"/>
            <a:ext cx="1352640" cy="853440"/>
          </a:xfrm>
          <a:prstGeom prst="rect">
            <a:avLst/>
          </a:prstGeom>
          <a:effectLst>
            <a:outerShdw blurRad="50800" dist="38100" algn="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dirty="0"/>
              <a:t>TARH</a:t>
            </a:r>
          </a:p>
        </p:txBody>
      </p:sp>
      <p:cxnSp>
        <p:nvCxnSpPr>
          <p:cNvPr id="47" name="43 Düz Ok Bağlayıcısı">
            <a:extLst>
              <a:ext uri="{FF2B5EF4-FFF2-40B4-BE49-F238E27FC236}">
                <a16:creationId xmlns:a16="http://schemas.microsoft.com/office/drawing/2014/main" id="{2437B506-23D7-0BF2-B245-799442BBAB5B}"/>
              </a:ext>
            </a:extLst>
          </p:cNvPr>
          <p:cNvCxnSpPr>
            <a:cxnSpLocks/>
            <a:stCxn id="42" idx="3"/>
            <a:endCxn id="48" idx="1"/>
          </p:cNvCxnSpPr>
          <p:nvPr/>
        </p:nvCxnSpPr>
        <p:spPr>
          <a:xfrm flipV="1">
            <a:off x="5369621" y="6059190"/>
            <a:ext cx="1029369" cy="459"/>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
        <p:nvSpPr>
          <p:cNvPr id="48" name="Dikdörtgen 47">
            <a:extLst>
              <a:ext uri="{FF2B5EF4-FFF2-40B4-BE49-F238E27FC236}">
                <a16:creationId xmlns:a16="http://schemas.microsoft.com/office/drawing/2014/main" id="{CCDF4359-18EC-B3F8-6B2D-CD2F0FB03227}"/>
              </a:ext>
            </a:extLst>
          </p:cNvPr>
          <p:cNvSpPr/>
          <p:nvPr/>
        </p:nvSpPr>
        <p:spPr>
          <a:xfrm>
            <a:off x="6398990" y="5632470"/>
            <a:ext cx="1352640" cy="853440"/>
          </a:xfrm>
          <a:prstGeom prst="rect">
            <a:avLst/>
          </a:prstGeom>
          <a:effectLst>
            <a:outerShdw blurRad="50800" dist="38100" algn="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dirty="0"/>
              <a:t>TEBLİĞ</a:t>
            </a:r>
          </a:p>
        </p:txBody>
      </p:sp>
      <p:cxnSp>
        <p:nvCxnSpPr>
          <p:cNvPr id="68" name="43 Düz Ok Bağlayıcısı">
            <a:extLst>
              <a:ext uri="{FF2B5EF4-FFF2-40B4-BE49-F238E27FC236}">
                <a16:creationId xmlns:a16="http://schemas.microsoft.com/office/drawing/2014/main" id="{F9FC6959-A73D-5371-3052-70FC487179E6}"/>
              </a:ext>
            </a:extLst>
          </p:cNvPr>
          <p:cNvCxnSpPr>
            <a:cxnSpLocks/>
            <a:stCxn id="48" idx="3"/>
            <a:endCxn id="69" idx="1"/>
          </p:cNvCxnSpPr>
          <p:nvPr/>
        </p:nvCxnSpPr>
        <p:spPr>
          <a:xfrm>
            <a:off x="7751630" y="6059190"/>
            <a:ext cx="2009309" cy="0"/>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
        <p:nvSpPr>
          <p:cNvPr id="69" name="Dikdörtgen 68">
            <a:extLst>
              <a:ext uri="{FF2B5EF4-FFF2-40B4-BE49-F238E27FC236}">
                <a16:creationId xmlns:a16="http://schemas.microsoft.com/office/drawing/2014/main" id="{70FAED3A-D383-20C8-DA99-37B019DF2C67}"/>
              </a:ext>
            </a:extLst>
          </p:cNvPr>
          <p:cNvSpPr/>
          <p:nvPr/>
        </p:nvSpPr>
        <p:spPr>
          <a:xfrm>
            <a:off x="9760939" y="5632470"/>
            <a:ext cx="1352640" cy="853440"/>
          </a:xfrm>
          <a:prstGeom prst="rect">
            <a:avLst/>
          </a:prstGeom>
          <a:effectLst>
            <a:outerShdw blurRad="50800" dist="38100" algn="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a:t>Dava Açma</a:t>
            </a:r>
          </a:p>
        </p:txBody>
      </p:sp>
      <p:cxnSp>
        <p:nvCxnSpPr>
          <p:cNvPr id="73" name="43 Düz Ok Bağlayıcısı">
            <a:extLst>
              <a:ext uri="{FF2B5EF4-FFF2-40B4-BE49-F238E27FC236}">
                <a16:creationId xmlns:a16="http://schemas.microsoft.com/office/drawing/2014/main" id="{9C5BA7C2-DBE0-2BF7-6B57-987B30844758}"/>
              </a:ext>
            </a:extLst>
          </p:cNvPr>
          <p:cNvCxnSpPr>
            <a:cxnSpLocks/>
            <a:stCxn id="48" idx="0"/>
            <a:endCxn id="74" idx="2"/>
          </p:cNvCxnSpPr>
          <p:nvPr/>
        </p:nvCxnSpPr>
        <p:spPr>
          <a:xfrm flipV="1">
            <a:off x="7075310" y="4576555"/>
            <a:ext cx="961504" cy="1055915"/>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
        <p:nvSpPr>
          <p:cNvPr id="74" name="Dikdörtgen 73">
            <a:extLst>
              <a:ext uri="{FF2B5EF4-FFF2-40B4-BE49-F238E27FC236}">
                <a16:creationId xmlns:a16="http://schemas.microsoft.com/office/drawing/2014/main" id="{BCB1E53C-B751-E7B8-148A-FFAD0E42627C}"/>
              </a:ext>
            </a:extLst>
          </p:cNvPr>
          <p:cNvSpPr/>
          <p:nvPr/>
        </p:nvSpPr>
        <p:spPr>
          <a:xfrm>
            <a:off x="7360494" y="3723115"/>
            <a:ext cx="1352640" cy="853440"/>
          </a:xfrm>
          <a:prstGeom prst="rect">
            <a:avLst/>
          </a:prstGeom>
          <a:effectLst>
            <a:outerShdw blurRad="50800" dist="38100" algn="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a:t>Uzlaşma</a:t>
            </a:r>
          </a:p>
        </p:txBody>
      </p:sp>
      <p:cxnSp>
        <p:nvCxnSpPr>
          <p:cNvPr id="77" name="43 Düz Ok Bağlayıcısı">
            <a:extLst>
              <a:ext uri="{FF2B5EF4-FFF2-40B4-BE49-F238E27FC236}">
                <a16:creationId xmlns:a16="http://schemas.microsoft.com/office/drawing/2014/main" id="{75E6B294-64A2-4AB2-9A3A-E7DBC216B35E}"/>
              </a:ext>
            </a:extLst>
          </p:cNvPr>
          <p:cNvCxnSpPr>
            <a:cxnSpLocks/>
            <a:stCxn id="48" idx="0"/>
            <a:endCxn id="78" idx="2"/>
          </p:cNvCxnSpPr>
          <p:nvPr/>
        </p:nvCxnSpPr>
        <p:spPr>
          <a:xfrm flipH="1" flipV="1">
            <a:off x="5978076" y="4576555"/>
            <a:ext cx="1097234" cy="1055915"/>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
        <p:nvSpPr>
          <p:cNvPr id="78" name="Dikdörtgen 77">
            <a:extLst>
              <a:ext uri="{FF2B5EF4-FFF2-40B4-BE49-F238E27FC236}">
                <a16:creationId xmlns:a16="http://schemas.microsoft.com/office/drawing/2014/main" id="{1360948D-0A6C-BDD2-FB46-7D0852B011F8}"/>
              </a:ext>
            </a:extLst>
          </p:cNvPr>
          <p:cNvSpPr/>
          <p:nvPr/>
        </p:nvSpPr>
        <p:spPr>
          <a:xfrm>
            <a:off x="5301756" y="3723115"/>
            <a:ext cx="1352640" cy="853440"/>
          </a:xfrm>
          <a:prstGeom prst="rect">
            <a:avLst/>
          </a:prstGeom>
          <a:effectLst>
            <a:outerShdw blurRad="50800" dist="38100" algn="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a:t>Diğer Yollar/</a:t>
            </a:r>
          </a:p>
          <a:p>
            <a:pPr algn="ctr"/>
            <a:r>
              <a:rPr lang="tr-TR" b="1" dirty="0"/>
              <a:t>Bekleme</a:t>
            </a:r>
          </a:p>
        </p:txBody>
      </p:sp>
      <p:sp>
        <p:nvSpPr>
          <p:cNvPr id="102" name="Dikdörtgen 101">
            <a:extLst>
              <a:ext uri="{FF2B5EF4-FFF2-40B4-BE49-F238E27FC236}">
                <a16:creationId xmlns:a16="http://schemas.microsoft.com/office/drawing/2014/main" id="{49E6A992-B0D7-CAC7-19ED-0E83153772C2}"/>
              </a:ext>
            </a:extLst>
          </p:cNvPr>
          <p:cNvSpPr/>
          <p:nvPr/>
        </p:nvSpPr>
        <p:spPr>
          <a:xfrm>
            <a:off x="6435620" y="1970819"/>
            <a:ext cx="1352640" cy="853440"/>
          </a:xfrm>
          <a:prstGeom prst="rect">
            <a:avLst/>
          </a:prstGeom>
          <a:effectLst>
            <a:outerShdw blurRad="50800" dist="38100" algn="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dirty="0"/>
              <a:t>TAHAKKUK</a:t>
            </a:r>
          </a:p>
        </p:txBody>
      </p:sp>
      <p:cxnSp>
        <p:nvCxnSpPr>
          <p:cNvPr id="104" name="43 Düz Ok Bağlayıcısı">
            <a:extLst>
              <a:ext uri="{FF2B5EF4-FFF2-40B4-BE49-F238E27FC236}">
                <a16:creationId xmlns:a16="http://schemas.microsoft.com/office/drawing/2014/main" id="{735CAB6B-614B-8CC1-B4A1-B7B6A980CEA8}"/>
              </a:ext>
            </a:extLst>
          </p:cNvPr>
          <p:cNvCxnSpPr>
            <a:cxnSpLocks/>
            <a:stCxn id="78" idx="0"/>
            <a:endCxn id="102" idx="2"/>
          </p:cNvCxnSpPr>
          <p:nvPr/>
        </p:nvCxnSpPr>
        <p:spPr>
          <a:xfrm flipV="1">
            <a:off x="5978076" y="2824259"/>
            <a:ext cx="1133864" cy="898856"/>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
        <p:nvSpPr>
          <p:cNvPr id="109" name="Dikdörtgen 108">
            <a:extLst>
              <a:ext uri="{FF2B5EF4-FFF2-40B4-BE49-F238E27FC236}">
                <a16:creationId xmlns:a16="http://schemas.microsoft.com/office/drawing/2014/main" id="{C02C3C51-6EC2-C974-973B-0272FB15C59F}"/>
              </a:ext>
            </a:extLst>
          </p:cNvPr>
          <p:cNvSpPr/>
          <p:nvPr/>
        </p:nvSpPr>
        <p:spPr>
          <a:xfrm>
            <a:off x="6435620" y="187296"/>
            <a:ext cx="1352640" cy="853440"/>
          </a:xfrm>
          <a:prstGeom prst="rect">
            <a:avLst/>
          </a:prstGeom>
          <a:effectLst>
            <a:outerShdw blurRad="50800" dist="38100" algn="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a:t>Vade /Ödeme Süresi Sonu</a:t>
            </a:r>
          </a:p>
        </p:txBody>
      </p:sp>
      <p:cxnSp>
        <p:nvCxnSpPr>
          <p:cNvPr id="110" name="43 Düz Ok Bağlayıcısı">
            <a:extLst>
              <a:ext uri="{FF2B5EF4-FFF2-40B4-BE49-F238E27FC236}">
                <a16:creationId xmlns:a16="http://schemas.microsoft.com/office/drawing/2014/main" id="{4C388030-4068-6179-EDF9-6213FDB34A6C}"/>
              </a:ext>
            </a:extLst>
          </p:cNvPr>
          <p:cNvCxnSpPr>
            <a:cxnSpLocks/>
            <a:stCxn id="102" idx="0"/>
            <a:endCxn id="109" idx="2"/>
          </p:cNvCxnSpPr>
          <p:nvPr/>
        </p:nvCxnSpPr>
        <p:spPr>
          <a:xfrm flipV="1">
            <a:off x="7111940" y="1040736"/>
            <a:ext cx="0" cy="930083"/>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
        <p:nvSpPr>
          <p:cNvPr id="114" name="Dikdörtgen 113">
            <a:extLst>
              <a:ext uri="{FF2B5EF4-FFF2-40B4-BE49-F238E27FC236}">
                <a16:creationId xmlns:a16="http://schemas.microsoft.com/office/drawing/2014/main" id="{D09EDAF8-EDDE-A37D-0F68-E3E1585C7BD3}"/>
              </a:ext>
            </a:extLst>
          </p:cNvPr>
          <p:cNvSpPr/>
          <p:nvPr/>
        </p:nvSpPr>
        <p:spPr>
          <a:xfrm>
            <a:off x="9997217" y="187296"/>
            <a:ext cx="1352640" cy="853440"/>
          </a:xfrm>
          <a:prstGeom prst="rect">
            <a:avLst/>
          </a:prstGeom>
          <a:effectLst>
            <a:outerShdw blurRad="50800" dist="38100" algn="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1400" dirty="0"/>
              <a:t>7440 S.K. Başvuru Süresi</a:t>
            </a:r>
          </a:p>
          <a:p>
            <a:pPr algn="ctr"/>
            <a:r>
              <a:rPr lang="tr-TR" b="1" dirty="0"/>
              <a:t>31/05/2023</a:t>
            </a:r>
          </a:p>
        </p:txBody>
      </p:sp>
      <p:cxnSp>
        <p:nvCxnSpPr>
          <p:cNvPr id="115" name="43 Düz Ok Bağlayıcısı">
            <a:extLst>
              <a:ext uri="{FF2B5EF4-FFF2-40B4-BE49-F238E27FC236}">
                <a16:creationId xmlns:a16="http://schemas.microsoft.com/office/drawing/2014/main" id="{BC948E77-64AD-91E0-163B-CF5670CFADD1}"/>
              </a:ext>
            </a:extLst>
          </p:cNvPr>
          <p:cNvCxnSpPr>
            <a:cxnSpLocks/>
            <a:stCxn id="109" idx="3"/>
            <a:endCxn id="114" idx="1"/>
          </p:cNvCxnSpPr>
          <p:nvPr/>
        </p:nvCxnSpPr>
        <p:spPr>
          <a:xfrm>
            <a:off x="7788260" y="614016"/>
            <a:ext cx="2208957" cy="0"/>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
        <p:nvSpPr>
          <p:cNvPr id="120" name="Dikdörtgen: Köşeleri Yuvarlatılmış 119">
            <a:extLst>
              <a:ext uri="{FF2B5EF4-FFF2-40B4-BE49-F238E27FC236}">
                <a16:creationId xmlns:a16="http://schemas.microsoft.com/office/drawing/2014/main" id="{C94CE2B5-0A41-FA4F-4376-157597ED9E99}"/>
              </a:ext>
            </a:extLst>
          </p:cNvPr>
          <p:cNvSpPr/>
          <p:nvPr/>
        </p:nvSpPr>
        <p:spPr>
          <a:xfrm>
            <a:off x="8475945" y="494508"/>
            <a:ext cx="844952" cy="336905"/>
          </a:xfrm>
          <a:prstGeom prst="roundRect">
            <a:avLst/>
          </a:prstGeom>
          <a:effectLst>
            <a:outerShdw blurRad="50800" dist="38100" algn="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tr-TR" b="1" dirty="0">
                <a:solidFill>
                  <a:srgbClr val="C00000"/>
                </a:solidFill>
              </a:rPr>
              <a:t>Md. 2</a:t>
            </a:r>
          </a:p>
        </p:txBody>
      </p:sp>
      <p:cxnSp>
        <p:nvCxnSpPr>
          <p:cNvPr id="129" name="43 Düz Ok Bağlayıcısı">
            <a:extLst>
              <a:ext uri="{FF2B5EF4-FFF2-40B4-BE49-F238E27FC236}">
                <a16:creationId xmlns:a16="http://schemas.microsoft.com/office/drawing/2014/main" id="{35A95D29-8D79-2488-27B3-72B1AFB5127A}"/>
              </a:ext>
            </a:extLst>
          </p:cNvPr>
          <p:cNvCxnSpPr>
            <a:cxnSpLocks/>
            <a:stCxn id="34" idx="2"/>
            <a:endCxn id="130" idx="0"/>
          </p:cNvCxnSpPr>
          <p:nvPr/>
        </p:nvCxnSpPr>
        <p:spPr>
          <a:xfrm>
            <a:off x="1538409" y="2318608"/>
            <a:ext cx="0" cy="721294"/>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
        <p:nvSpPr>
          <p:cNvPr id="130" name="Dikdörtgen 129">
            <a:extLst>
              <a:ext uri="{FF2B5EF4-FFF2-40B4-BE49-F238E27FC236}">
                <a16:creationId xmlns:a16="http://schemas.microsoft.com/office/drawing/2014/main" id="{9A1B7859-7133-C484-5D7C-F95556BB677F}"/>
              </a:ext>
            </a:extLst>
          </p:cNvPr>
          <p:cNvSpPr/>
          <p:nvPr/>
        </p:nvSpPr>
        <p:spPr>
          <a:xfrm>
            <a:off x="862089" y="3039902"/>
            <a:ext cx="1352640" cy="853440"/>
          </a:xfrm>
          <a:prstGeom prst="rect">
            <a:avLst/>
          </a:prstGeom>
          <a:effectLst>
            <a:outerShdw blurRad="50800" dist="38100" algn="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b="1" dirty="0"/>
              <a:t>İnceleme Raporu/</a:t>
            </a:r>
          </a:p>
          <a:p>
            <a:pPr algn="ctr"/>
            <a:r>
              <a:rPr lang="tr-TR" sz="1400" b="1" dirty="0"/>
              <a:t>Komisyon Kararı</a:t>
            </a:r>
          </a:p>
        </p:txBody>
      </p:sp>
      <p:cxnSp>
        <p:nvCxnSpPr>
          <p:cNvPr id="137" name="43 Düz Ok Bağlayıcısı">
            <a:extLst>
              <a:ext uri="{FF2B5EF4-FFF2-40B4-BE49-F238E27FC236}">
                <a16:creationId xmlns:a16="http://schemas.microsoft.com/office/drawing/2014/main" id="{71EB4AD4-46B9-21AC-CC60-9B225C3AB24A}"/>
              </a:ext>
            </a:extLst>
          </p:cNvPr>
          <p:cNvCxnSpPr>
            <a:cxnSpLocks/>
            <a:stCxn id="30" idx="2"/>
            <a:endCxn id="138" idx="0"/>
          </p:cNvCxnSpPr>
          <p:nvPr/>
        </p:nvCxnSpPr>
        <p:spPr>
          <a:xfrm>
            <a:off x="3567369" y="2289257"/>
            <a:ext cx="31875" cy="753310"/>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
        <p:nvSpPr>
          <p:cNvPr id="138" name="Dikdörtgen 137">
            <a:extLst>
              <a:ext uri="{FF2B5EF4-FFF2-40B4-BE49-F238E27FC236}">
                <a16:creationId xmlns:a16="http://schemas.microsoft.com/office/drawing/2014/main" id="{0EA2F76B-D645-EFAF-4263-D98C38CE9079}"/>
              </a:ext>
            </a:extLst>
          </p:cNvPr>
          <p:cNvSpPr/>
          <p:nvPr/>
        </p:nvSpPr>
        <p:spPr>
          <a:xfrm>
            <a:off x="2922924" y="3042567"/>
            <a:ext cx="1352640" cy="853440"/>
          </a:xfrm>
          <a:prstGeom prst="rect">
            <a:avLst/>
          </a:prstGeom>
          <a:effectLst>
            <a:outerShdw blurRad="50800" dist="38100" algn="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b="1" dirty="0"/>
              <a:t>Beyanname</a:t>
            </a:r>
          </a:p>
        </p:txBody>
      </p:sp>
      <p:cxnSp>
        <p:nvCxnSpPr>
          <p:cNvPr id="148" name="43 Düz Ok Bağlayıcısı">
            <a:extLst>
              <a:ext uri="{FF2B5EF4-FFF2-40B4-BE49-F238E27FC236}">
                <a16:creationId xmlns:a16="http://schemas.microsoft.com/office/drawing/2014/main" id="{88BA88BA-41FC-71A7-C5BE-9203FE184B21}"/>
              </a:ext>
            </a:extLst>
          </p:cNvPr>
          <p:cNvCxnSpPr>
            <a:cxnSpLocks/>
            <a:stCxn id="138" idx="2"/>
            <a:endCxn id="39" idx="0"/>
          </p:cNvCxnSpPr>
          <p:nvPr/>
        </p:nvCxnSpPr>
        <p:spPr>
          <a:xfrm flipH="1">
            <a:off x="2527873" y="3896007"/>
            <a:ext cx="1071371" cy="1117562"/>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cxnSp>
        <p:nvCxnSpPr>
          <p:cNvPr id="12" name="43 Düz Ok Bağlayıcısı">
            <a:extLst>
              <a:ext uri="{FF2B5EF4-FFF2-40B4-BE49-F238E27FC236}">
                <a16:creationId xmlns:a16="http://schemas.microsoft.com/office/drawing/2014/main" id="{D0C3D3F1-475F-D6A7-73A3-E275E45F994D}"/>
              </a:ext>
            </a:extLst>
          </p:cNvPr>
          <p:cNvCxnSpPr>
            <a:cxnSpLocks/>
            <a:stCxn id="74" idx="0"/>
            <a:endCxn id="102" idx="2"/>
          </p:cNvCxnSpPr>
          <p:nvPr/>
        </p:nvCxnSpPr>
        <p:spPr>
          <a:xfrm flipH="1" flipV="1">
            <a:off x="7111940" y="2824259"/>
            <a:ext cx="924874" cy="898856"/>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
        <p:nvSpPr>
          <p:cNvPr id="71" name="Dikdörtgen: Köşeleri Yuvarlatılmış 70">
            <a:extLst>
              <a:ext uri="{FF2B5EF4-FFF2-40B4-BE49-F238E27FC236}">
                <a16:creationId xmlns:a16="http://schemas.microsoft.com/office/drawing/2014/main" id="{FBD0508E-0ADF-C5D4-413E-63E1C45A03B7}"/>
              </a:ext>
            </a:extLst>
          </p:cNvPr>
          <p:cNvSpPr/>
          <p:nvPr/>
        </p:nvSpPr>
        <p:spPr>
          <a:xfrm>
            <a:off x="8473713" y="5918050"/>
            <a:ext cx="844952" cy="336905"/>
          </a:xfrm>
          <a:prstGeom prst="roundRect">
            <a:avLst/>
          </a:prstGeom>
          <a:effectLst>
            <a:outerShdw blurRad="50800" dist="38100" algn="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tr-TR" b="1" dirty="0">
                <a:solidFill>
                  <a:srgbClr val="C00000"/>
                </a:solidFill>
              </a:rPr>
              <a:t>Md. 3</a:t>
            </a:r>
          </a:p>
        </p:txBody>
      </p:sp>
      <p:sp>
        <p:nvSpPr>
          <p:cNvPr id="75" name="Dikdörtgen: Köşeleri Yuvarlatılmış 74">
            <a:extLst>
              <a:ext uri="{FF2B5EF4-FFF2-40B4-BE49-F238E27FC236}">
                <a16:creationId xmlns:a16="http://schemas.microsoft.com/office/drawing/2014/main" id="{5F161911-6D9B-E74E-4D7E-36209F1356C4}"/>
              </a:ext>
            </a:extLst>
          </p:cNvPr>
          <p:cNvSpPr/>
          <p:nvPr/>
        </p:nvSpPr>
        <p:spPr>
          <a:xfrm>
            <a:off x="6707471" y="1382232"/>
            <a:ext cx="844952" cy="336905"/>
          </a:xfrm>
          <a:prstGeom prst="roundRect">
            <a:avLst/>
          </a:prstGeom>
          <a:effectLst>
            <a:outerShdw blurRad="50800" dist="38100" algn="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tr-TR" b="1" dirty="0">
                <a:solidFill>
                  <a:srgbClr val="C00000"/>
                </a:solidFill>
              </a:rPr>
              <a:t>Md. 2</a:t>
            </a:r>
          </a:p>
        </p:txBody>
      </p:sp>
      <p:sp>
        <p:nvSpPr>
          <p:cNvPr id="79" name="Dikdörtgen: Köşeleri Yuvarlatılmış 78">
            <a:extLst>
              <a:ext uri="{FF2B5EF4-FFF2-40B4-BE49-F238E27FC236}">
                <a16:creationId xmlns:a16="http://schemas.microsoft.com/office/drawing/2014/main" id="{355BEEA9-1E2E-C94E-4AAD-B636B2FA4D68}"/>
              </a:ext>
            </a:extLst>
          </p:cNvPr>
          <p:cNvSpPr/>
          <p:nvPr/>
        </p:nvSpPr>
        <p:spPr>
          <a:xfrm>
            <a:off x="6707471" y="3706844"/>
            <a:ext cx="735678" cy="365866"/>
          </a:xfrm>
          <a:prstGeom prst="roundRect">
            <a:avLst/>
          </a:prstGeom>
          <a:effectLst>
            <a:outerShdw blurRad="50800" dist="38100" algn="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tr-TR" sz="1600" b="1" dirty="0">
                <a:solidFill>
                  <a:srgbClr val="C00000"/>
                </a:solidFill>
              </a:rPr>
              <a:t>Md. 3</a:t>
            </a:r>
          </a:p>
        </p:txBody>
      </p:sp>
      <p:sp>
        <p:nvSpPr>
          <p:cNvPr id="96" name="Dikdörtgen: Köşeleri Yuvarlatılmış 95">
            <a:extLst>
              <a:ext uri="{FF2B5EF4-FFF2-40B4-BE49-F238E27FC236}">
                <a16:creationId xmlns:a16="http://schemas.microsoft.com/office/drawing/2014/main" id="{0F5E63E9-12D9-0A74-0871-C05FDD4AFC99}"/>
              </a:ext>
            </a:extLst>
          </p:cNvPr>
          <p:cNvSpPr/>
          <p:nvPr/>
        </p:nvSpPr>
        <p:spPr>
          <a:xfrm>
            <a:off x="5440684" y="5750736"/>
            <a:ext cx="838518" cy="256448"/>
          </a:xfrm>
          <a:prstGeom prst="roundRect">
            <a:avLst/>
          </a:prstGeom>
          <a:effectLst>
            <a:outerShdw blurRad="50800" dist="38100" algn="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tr-TR" b="1" dirty="0">
                <a:solidFill>
                  <a:srgbClr val="C00000"/>
                </a:solidFill>
              </a:rPr>
              <a:t>Md. 4</a:t>
            </a:r>
          </a:p>
        </p:txBody>
      </p:sp>
      <p:sp>
        <p:nvSpPr>
          <p:cNvPr id="99" name="Dikdörtgen: Köşeleri Yuvarlatılmış 98">
            <a:extLst>
              <a:ext uri="{FF2B5EF4-FFF2-40B4-BE49-F238E27FC236}">
                <a16:creationId xmlns:a16="http://schemas.microsoft.com/office/drawing/2014/main" id="{E7B5BBD8-45C6-7944-5F60-D0499BE2F7CA}"/>
              </a:ext>
            </a:extLst>
          </p:cNvPr>
          <p:cNvSpPr/>
          <p:nvPr/>
        </p:nvSpPr>
        <p:spPr>
          <a:xfrm>
            <a:off x="2172582" y="4216601"/>
            <a:ext cx="838518" cy="256448"/>
          </a:xfrm>
          <a:prstGeom prst="roundRect">
            <a:avLst/>
          </a:prstGeom>
          <a:effectLst>
            <a:outerShdw blurRad="50800" dist="38100" algn="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tr-TR" b="1" dirty="0">
                <a:solidFill>
                  <a:srgbClr val="C00000"/>
                </a:solidFill>
              </a:rPr>
              <a:t>Md. 4</a:t>
            </a:r>
          </a:p>
        </p:txBody>
      </p:sp>
      <p:sp>
        <p:nvSpPr>
          <p:cNvPr id="100" name="Dikdörtgen: Köşeleri Yuvarlatılmış 99">
            <a:extLst>
              <a:ext uri="{FF2B5EF4-FFF2-40B4-BE49-F238E27FC236}">
                <a16:creationId xmlns:a16="http://schemas.microsoft.com/office/drawing/2014/main" id="{4604F7DF-16ED-691E-2A73-67144F467400}"/>
              </a:ext>
            </a:extLst>
          </p:cNvPr>
          <p:cNvSpPr/>
          <p:nvPr/>
        </p:nvSpPr>
        <p:spPr>
          <a:xfrm>
            <a:off x="2221588" y="2613182"/>
            <a:ext cx="838518" cy="256448"/>
          </a:xfrm>
          <a:prstGeom prst="roundRect">
            <a:avLst/>
          </a:prstGeom>
          <a:effectLst>
            <a:outerShdw blurRad="50800" dist="38100" algn="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tr-TR" b="1" dirty="0">
                <a:solidFill>
                  <a:srgbClr val="C00000"/>
                </a:solidFill>
              </a:rPr>
              <a:t>Md. 4</a:t>
            </a:r>
          </a:p>
        </p:txBody>
      </p:sp>
      <p:sp>
        <p:nvSpPr>
          <p:cNvPr id="157" name="Metin kutusu 156">
            <a:extLst>
              <a:ext uri="{FF2B5EF4-FFF2-40B4-BE49-F238E27FC236}">
                <a16:creationId xmlns:a16="http://schemas.microsoft.com/office/drawing/2014/main" id="{33EAEF28-6863-A930-0D09-F2037B4B76B4}"/>
              </a:ext>
            </a:extLst>
          </p:cNvPr>
          <p:cNvSpPr txBox="1"/>
          <p:nvPr/>
        </p:nvSpPr>
        <p:spPr>
          <a:xfrm>
            <a:off x="8172544" y="4542941"/>
            <a:ext cx="3929729" cy="1089529"/>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marL="377190" lvl="1" indent="-285750" algn="just">
              <a:lnSpc>
                <a:spcPct val="90000"/>
              </a:lnSpc>
              <a:spcBef>
                <a:spcPts val="300"/>
              </a:spcBef>
              <a:spcAft>
                <a:spcPts val="300"/>
              </a:spcAft>
              <a:buClr>
                <a:srgbClr val="D34817"/>
              </a:buClr>
              <a:buFont typeface="Arial" panose="020B0604020202020204" pitchFamily="34" charset="0"/>
              <a:buChar char="•"/>
            </a:pPr>
            <a:r>
              <a:rPr lang="tr-TR" dirty="0">
                <a:solidFill>
                  <a:srgbClr val="000000"/>
                </a:solidFill>
                <a:ea typeface="Times New Roman" panose="02020603050405020304" pitchFamily="18" charset="0"/>
              </a:rPr>
              <a:t>Kanunun Yayımı Tarihi İtibarıyla Vergi Mahkemeleri Nezdinde </a:t>
            </a:r>
            <a:r>
              <a:rPr lang="tr-TR" b="1" dirty="0">
                <a:solidFill>
                  <a:srgbClr val="C00000"/>
                </a:solidFill>
                <a:ea typeface="Times New Roman" panose="02020603050405020304" pitchFamily="18" charset="0"/>
              </a:rPr>
              <a:t>Dava Açılmış </a:t>
            </a:r>
            <a:r>
              <a:rPr lang="tr-TR" b="1" u="sng" dirty="0">
                <a:solidFill>
                  <a:srgbClr val="000000"/>
                </a:solidFill>
                <a:ea typeface="Times New Roman" panose="02020603050405020304" pitchFamily="18" charset="0"/>
              </a:rPr>
              <a:t>veya</a:t>
            </a:r>
            <a:r>
              <a:rPr lang="tr-TR" dirty="0">
                <a:solidFill>
                  <a:srgbClr val="000000"/>
                </a:solidFill>
                <a:ea typeface="Times New Roman" panose="02020603050405020304" pitchFamily="18" charset="0"/>
              </a:rPr>
              <a:t> </a:t>
            </a:r>
            <a:r>
              <a:rPr lang="tr-TR" b="1" dirty="0">
                <a:solidFill>
                  <a:srgbClr val="C00000"/>
                </a:solidFill>
                <a:ea typeface="Times New Roman" panose="02020603050405020304" pitchFamily="18" charset="0"/>
              </a:rPr>
              <a:t>Dava Açma Süresi Geçmemiş</a:t>
            </a:r>
            <a:r>
              <a:rPr lang="tr-TR" dirty="0">
                <a:solidFill>
                  <a:srgbClr val="000000"/>
                </a:solidFill>
                <a:ea typeface="Times New Roman" panose="02020603050405020304" pitchFamily="18" charset="0"/>
              </a:rPr>
              <a:t> Vergiler</a:t>
            </a:r>
          </a:p>
        </p:txBody>
      </p:sp>
      <p:cxnSp>
        <p:nvCxnSpPr>
          <p:cNvPr id="158" name="43 Düz Ok Bağlayıcısı">
            <a:extLst>
              <a:ext uri="{FF2B5EF4-FFF2-40B4-BE49-F238E27FC236}">
                <a16:creationId xmlns:a16="http://schemas.microsoft.com/office/drawing/2014/main" id="{85194C20-5E51-BF6C-041C-9DBACAF5C0F8}"/>
              </a:ext>
            </a:extLst>
          </p:cNvPr>
          <p:cNvCxnSpPr>
            <a:cxnSpLocks/>
          </p:cNvCxnSpPr>
          <p:nvPr/>
        </p:nvCxnSpPr>
        <p:spPr>
          <a:xfrm flipV="1">
            <a:off x="8036814" y="5521206"/>
            <a:ext cx="404469" cy="353334"/>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
        <p:nvSpPr>
          <p:cNvPr id="165" name="Metin kutusu 164">
            <a:extLst>
              <a:ext uri="{FF2B5EF4-FFF2-40B4-BE49-F238E27FC236}">
                <a16:creationId xmlns:a16="http://schemas.microsoft.com/office/drawing/2014/main" id="{B071BA9F-78CB-D9AF-5A6B-4C61C450E07B}"/>
              </a:ext>
            </a:extLst>
          </p:cNvPr>
          <p:cNvSpPr txBox="1"/>
          <p:nvPr/>
        </p:nvSpPr>
        <p:spPr>
          <a:xfrm>
            <a:off x="8114005" y="2226470"/>
            <a:ext cx="3929729" cy="1588127"/>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marL="377190" lvl="1" indent="-285750" algn="just">
              <a:lnSpc>
                <a:spcPct val="90000"/>
              </a:lnSpc>
              <a:spcBef>
                <a:spcPts val="300"/>
              </a:spcBef>
              <a:spcAft>
                <a:spcPts val="300"/>
              </a:spcAft>
              <a:buClr>
                <a:srgbClr val="D34817"/>
              </a:buClr>
              <a:buFont typeface="Arial" panose="020B0604020202020204" pitchFamily="34" charset="0"/>
              <a:buChar char="•"/>
            </a:pPr>
            <a:r>
              <a:rPr lang="tr-TR" dirty="0">
                <a:solidFill>
                  <a:srgbClr val="000000"/>
                </a:solidFill>
                <a:ea typeface="Times New Roman" panose="02020603050405020304" pitchFamily="18" charset="0"/>
                <a:cs typeface="Times New Roman" panose="02020603050405020304" pitchFamily="18" charset="0"/>
              </a:rPr>
              <a:t>20/7/2016 tarihinden itibaren </a:t>
            </a:r>
            <a:r>
              <a:rPr lang="tr-TR" b="1" dirty="0">
                <a:solidFill>
                  <a:srgbClr val="C00000"/>
                </a:solidFill>
                <a:ea typeface="Times New Roman" panose="02020603050405020304" pitchFamily="18" charset="0"/>
                <a:cs typeface="Times New Roman" panose="02020603050405020304" pitchFamily="18" charset="0"/>
              </a:rPr>
              <a:t>davanın açıldığı</a:t>
            </a:r>
            <a:r>
              <a:rPr lang="tr-TR" dirty="0">
                <a:solidFill>
                  <a:srgbClr val="C00000"/>
                </a:solidFill>
                <a:ea typeface="Times New Roman" panose="02020603050405020304" pitchFamily="18" charset="0"/>
                <a:cs typeface="Times New Roman" panose="02020603050405020304" pitchFamily="18" charset="0"/>
              </a:rPr>
              <a:t> </a:t>
            </a:r>
            <a:r>
              <a:rPr lang="tr-TR" b="1" u="sng" dirty="0">
                <a:solidFill>
                  <a:srgbClr val="000000"/>
                </a:solidFill>
                <a:ea typeface="Times New Roman" panose="02020603050405020304" pitchFamily="18" charset="0"/>
                <a:cs typeface="Times New Roman" panose="02020603050405020304" pitchFamily="18" charset="0"/>
              </a:rPr>
              <a:t>ilk derece mahkemesi</a:t>
            </a:r>
            <a:r>
              <a:rPr lang="tr-TR" dirty="0">
                <a:solidFill>
                  <a:srgbClr val="000000"/>
                </a:solidFill>
                <a:ea typeface="Times New Roman" panose="02020603050405020304" pitchFamily="18" charset="0"/>
                <a:cs typeface="Times New Roman" panose="02020603050405020304" pitchFamily="18" charset="0"/>
              </a:rPr>
              <a:t>, </a:t>
            </a:r>
            <a:r>
              <a:rPr lang="tr-TR" b="1" u="sng" dirty="0">
                <a:solidFill>
                  <a:srgbClr val="000000"/>
                </a:solidFill>
                <a:ea typeface="Times New Roman" panose="02020603050405020304" pitchFamily="18" charset="0"/>
                <a:cs typeface="Times New Roman" panose="02020603050405020304" pitchFamily="18" charset="0"/>
              </a:rPr>
              <a:t>istinaf başvurusunun yapıldığı</a:t>
            </a:r>
            <a:r>
              <a:rPr lang="tr-TR" dirty="0">
                <a:solidFill>
                  <a:srgbClr val="000000"/>
                </a:solidFill>
                <a:ea typeface="Times New Roman" panose="02020603050405020304" pitchFamily="18" charset="0"/>
                <a:cs typeface="Times New Roman" panose="02020603050405020304" pitchFamily="18" charset="0"/>
              </a:rPr>
              <a:t> </a:t>
            </a:r>
            <a:r>
              <a:rPr lang="tr-TR" b="1" dirty="0">
                <a:solidFill>
                  <a:srgbClr val="C00000"/>
                </a:solidFill>
                <a:ea typeface="Times New Roman" panose="02020603050405020304" pitchFamily="18" charset="0"/>
                <a:cs typeface="Times New Roman" panose="02020603050405020304" pitchFamily="18" charset="0"/>
              </a:rPr>
              <a:t>bölge idare mahkemesi</a:t>
            </a:r>
            <a:r>
              <a:rPr lang="tr-TR" dirty="0">
                <a:solidFill>
                  <a:srgbClr val="C00000"/>
                </a:solidFill>
                <a:ea typeface="Times New Roman" panose="02020603050405020304" pitchFamily="18" charset="0"/>
                <a:cs typeface="Times New Roman" panose="02020603050405020304" pitchFamily="18" charset="0"/>
              </a:rPr>
              <a:t> </a:t>
            </a:r>
            <a:r>
              <a:rPr lang="tr-TR" dirty="0">
                <a:solidFill>
                  <a:srgbClr val="000000"/>
                </a:solidFill>
                <a:ea typeface="Times New Roman" panose="02020603050405020304" pitchFamily="18" charset="0"/>
                <a:cs typeface="Times New Roman" panose="02020603050405020304" pitchFamily="18" charset="0"/>
              </a:rPr>
              <a:t>ve </a:t>
            </a:r>
            <a:r>
              <a:rPr lang="tr-TR" b="1" u="sng" dirty="0">
                <a:solidFill>
                  <a:srgbClr val="000000"/>
                </a:solidFill>
                <a:ea typeface="Times New Roman" panose="02020603050405020304" pitchFamily="18" charset="0"/>
                <a:cs typeface="Times New Roman" panose="02020603050405020304" pitchFamily="18" charset="0"/>
              </a:rPr>
              <a:t>temyiz başvurusunun yapıldığı</a:t>
            </a:r>
            <a:r>
              <a:rPr lang="tr-TR" dirty="0">
                <a:solidFill>
                  <a:srgbClr val="000000"/>
                </a:solidFill>
                <a:ea typeface="Times New Roman" panose="02020603050405020304" pitchFamily="18" charset="0"/>
                <a:cs typeface="Times New Roman" panose="02020603050405020304" pitchFamily="18" charset="0"/>
              </a:rPr>
              <a:t> </a:t>
            </a:r>
            <a:r>
              <a:rPr lang="tr-TR" b="1" dirty="0">
                <a:solidFill>
                  <a:srgbClr val="C00000"/>
                </a:solidFill>
                <a:ea typeface="Times New Roman" panose="02020603050405020304" pitchFamily="18" charset="0"/>
                <a:cs typeface="Times New Roman" panose="02020603050405020304" pitchFamily="18" charset="0"/>
              </a:rPr>
              <a:t>Danıştay</a:t>
            </a:r>
            <a:r>
              <a:rPr lang="tr-TR" dirty="0">
                <a:solidFill>
                  <a:srgbClr val="C00000"/>
                </a:solidFill>
                <a:ea typeface="Times New Roman" panose="02020603050405020304" pitchFamily="18" charset="0"/>
                <a:cs typeface="Times New Roman" panose="02020603050405020304" pitchFamily="18" charset="0"/>
              </a:rPr>
              <a:t> </a:t>
            </a:r>
            <a:r>
              <a:rPr lang="tr-TR" dirty="0">
                <a:solidFill>
                  <a:srgbClr val="000000"/>
                </a:solidFill>
                <a:ea typeface="Times New Roman" panose="02020603050405020304" pitchFamily="18" charset="0"/>
                <a:cs typeface="Times New Roman" panose="02020603050405020304" pitchFamily="18" charset="0"/>
              </a:rPr>
              <a:t>olacak şekilde üç aşamalı</a:t>
            </a:r>
          </a:p>
        </p:txBody>
      </p:sp>
      <p:graphicFrame>
        <p:nvGraphicFramePr>
          <p:cNvPr id="169" name="Tablo 168">
            <a:extLst>
              <a:ext uri="{FF2B5EF4-FFF2-40B4-BE49-F238E27FC236}">
                <a16:creationId xmlns:a16="http://schemas.microsoft.com/office/drawing/2014/main" id="{4ED4F2DF-2116-D401-91F0-F5C84CDEBFD6}"/>
              </a:ext>
            </a:extLst>
          </p:cNvPr>
          <p:cNvGraphicFramePr>
            <a:graphicFrameLocks noGrp="1"/>
          </p:cNvGraphicFramePr>
          <p:nvPr/>
        </p:nvGraphicFramePr>
        <p:xfrm>
          <a:off x="8441283" y="1131644"/>
          <a:ext cx="3628017" cy="2455538"/>
        </p:xfrm>
        <a:graphic>
          <a:graphicData uri="http://schemas.openxmlformats.org/drawingml/2006/table">
            <a:tbl>
              <a:tblPr/>
              <a:tblGrid>
                <a:gridCol w="673150">
                  <a:extLst>
                    <a:ext uri="{9D8B030D-6E8A-4147-A177-3AD203B41FA5}">
                      <a16:colId xmlns:a16="http://schemas.microsoft.com/office/drawing/2014/main" val="1819900563"/>
                    </a:ext>
                  </a:extLst>
                </a:gridCol>
                <a:gridCol w="602591">
                  <a:extLst>
                    <a:ext uri="{9D8B030D-6E8A-4147-A177-3AD203B41FA5}">
                      <a16:colId xmlns:a16="http://schemas.microsoft.com/office/drawing/2014/main" val="660806487"/>
                    </a:ext>
                  </a:extLst>
                </a:gridCol>
                <a:gridCol w="699998">
                  <a:extLst>
                    <a:ext uri="{9D8B030D-6E8A-4147-A177-3AD203B41FA5}">
                      <a16:colId xmlns:a16="http://schemas.microsoft.com/office/drawing/2014/main" val="1076173580"/>
                    </a:ext>
                  </a:extLst>
                </a:gridCol>
                <a:gridCol w="921538">
                  <a:extLst>
                    <a:ext uri="{9D8B030D-6E8A-4147-A177-3AD203B41FA5}">
                      <a16:colId xmlns:a16="http://schemas.microsoft.com/office/drawing/2014/main" val="2463072937"/>
                    </a:ext>
                  </a:extLst>
                </a:gridCol>
                <a:gridCol w="730740">
                  <a:extLst>
                    <a:ext uri="{9D8B030D-6E8A-4147-A177-3AD203B41FA5}">
                      <a16:colId xmlns:a16="http://schemas.microsoft.com/office/drawing/2014/main" val="2961682293"/>
                    </a:ext>
                  </a:extLst>
                </a:gridCol>
              </a:tblGrid>
              <a:tr h="940557">
                <a:tc>
                  <a:txBody>
                    <a:bodyPr/>
                    <a:lstStyle/>
                    <a:p>
                      <a:pPr algn="ctr" fontAlgn="ctr"/>
                      <a:r>
                        <a:rPr lang="tr-TR" sz="1400" b="1" i="0" u="none" strike="noStrike" dirty="0">
                          <a:solidFill>
                            <a:srgbClr val="3F3F3F"/>
                          </a:solidFill>
                          <a:effectLst/>
                          <a:latin typeface="Calibri" panose="020F0502020204030204" pitchFamily="34" charset="0"/>
                        </a:rPr>
                        <a:t>7440 İlgili Maddesi</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solidFill>
                      <a:srgbClr val="F2F2F2"/>
                    </a:solidFill>
                  </a:tcPr>
                </a:tc>
                <a:tc>
                  <a:txBody>
                    <a:bodyPr/>
                    <a:lstStyle/>
                    <a:p>
                      <a:pPr algn="ctr" fontAlgn="ctr"/>
                      <a:r>
                        <a:rPr lang="tr-TR" sz="1400" b="1" i="0" u="none" strike="noStrike" dirty="0">
                          <a:solidFill>
                            <a:srgbClr val="3F3F3F"/>
                          </a:solidFill>
                          <a:effectLst/>
                          <a:latin typeface="Calibri" panose="020F0502020204030204" pitchFamily="34" charset="0"/>
                        </a:rPr>
                        <a:t>Vergiler</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solidFill>
                      <a:srgbClr val="F2F2F2"/>
                    </a:solidFill>
                  </a:tcPr>
                </a:tc>
                <a:tc>
                  <a:txBody>
                    <a:bodyPr/>
                    <a:lstStyle/>
                    <a:p>
                      <a:pPr algn="ctr" fontAlgn="ctr"/>
                      <a:r>
                        <a:rPr lang="tr-TR" sz="1400" b="1" i="0" u="none" strike="noStrike" dirty="0">
                          <a:solidFill>
                            <a:srgbClr val="9C0006"/>
                          </a:solidFill>
                          <a:effectLst/>
                          <a:latin typeface="Calibri" panose="020F0502020204030204" pitchFamily="34" charset="0"/>
                        </a:rPr>
                        <a:t>Asla Bağlı Cezalar</a:t>
                      </a:r>
                      <a:br>
                        <a:rPr lang="tr-TR" sz="1400" b="1" i="0" u="none" strike="noStrike" dirty="0">
                          <a:solidFill>
                            <a:srgbClr val="9C0006"/>
                          </a:solidFill>
                          <a:effectLst/>
                          <a:latin typeface="Calibri" panose="020F0502020204030204" pitchFamily="34" charset="0"/>
                        </a:rPr>
                      </a:br>
                      <a:r>
                        <a:rPr lang="tr-TR" sz="1400" b="1" i="0" u="none" strike="noStrike" dirty="0">
                          <a:solidFill>
                            <a:srgbClr val="9C0006"/>
                          </a:solidFill>
                          <a:effectLst/>
                          <a:latin typeface="Calibri" panose="020F0502020204030204" pitchFamily="34" charset="0"/>
                        </a:rPr>
                        <a:t>(Vergi </a:t>
                      </a:r>
                      <a:r>
                        <a:rPr lang="tr-TR" sz="1400" b="1" i="0" u="none" strike="noStrike" dirty="0" err="1">
                          <a:solidFill>
                            <a:srgbClr val="9C0006"/>
                          </a:solidFill>
                          <a:effectLst/>
                          <a:latin typeface="Calibri" panose="020F0502020204030204" pitchFamily="34" charset="0"/>
                        </a:rPr>
                        <a:t>Ziyaı</a:t>
                      </a:r>
                      <a:r>
                        <a:rPr lang="tr-TR" sz="1400" b="1" i="0" u="none" strike="noStrike" dirty="0">
                          <a:solidFill>
                            <a:srgbClr val="9C0006"/>
                          </a:solidFill>
                          <a:effectLst/>
                          <a:latin typeface="Calibri" panose="020F0502020204030204" pitchFamily="34" charset="0"/>
                        </a:rPr>
                        <a:t>)</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solidFill>
                      <a:srgbClr val="FFC7CE"/>
                    </a:solidFill>
                  </a:tcPr>
                </a:tc>
                <a:tc>
                  <a:txBody>
                    <a:bodyPr/>
                    <a:lstStyle/>
                    <a:p>
                      <a:pPr algn="ctr" fontAlgn="ctr"/>
                      <a:r>
                        <a:rPr lang="tr-TR" sz="1400" b="1" i="0" u="none" strike="noStrike" dirty="0">
                          <a:solidFill>
                            <a:srgbClr val="9C0006"/>
                          </a:solidFill>
                          <a:effectLst/>
                          <a:latin typeface="Calibri" panose="020F0502020204030204" pitchFamily="34" charset="0"/>
                        </a:rPr>
                        <a:t>Asla Bağlı Olmayan Cezalar</a:t>
                      </a:r>
                      <a:br>
                        <a:rPr lang="tr-TR" sz="1400" b="1" i="0" u="none" strike="noStrike" dirty="0">
                          <a:solidFill>
                            <a:srgbClr val="9C0006"/>
                          </a:solidFill>
                          <a:effectLst/>
                          <a:latin typeface="Calibri" panose="020F0502020204030204" pitchFamily="34" charset="0"/>
                        </a:rPr>
                      </a:br>
                      <a:r>
                        <a:rPr lang="tr-TR" sz="1400" b="1" i="0" u="none" strike="noStrike" dirty="0">
                          <a:solidFill>
                            <a:srgbClr val="9C0006"/>
                          </a:solidFill>
                          <a:effectLst/>
                          <a:latin typeface="Calibri" panose="020F0502020204030204" pitchFamily="34" charset="0"/>
                        </a:rPr>
                        <a:t>(Usulsüzlük ve Ö.U)</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solidFill>
                      <a:srgbClr val="FFC7CE"/>
                    </a:solidFill>
                  </a:tcPr>
                </a:tc>
                <a:tc>
                  <a:txBody>
                    <a:bodyPr/>
                    <a:lstStyle/>
                    <a:p>
                      <a:pPr algn="ctr" fontAlgn="ctr"/>
                      <a:r>
                        <a:rPr lang="tr-TR" sz="1400" b="1" i="0" u="none" strike="noStrike" dirty="0">
                          <a:solidFill>
                            <a:srgbClr val="006100"/>
                          </a:solidFill>
                          <a:effectLst/>
                          <a:latin typeface="Calibri" panose="020F0502020204030204" pitchFamily="34" charset="0"/>
                        </a:rPr>
                        <a:t>Fer'i Alacaklar</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solidFill>
                      <a:srgbClr val="C6EFCE"/>
                    </a:solidFill>
                  </a:tcPr>
                </a:tc>
                <a:extLst>
                  <a:ext uri="{0D108BD9-81ED-4DB2-BD59-A6C34878D82A}">
                    <a16:rowId xmlns:a16="http://schemas.microsoft.com/office/drawing/2014/main" val="2019176664"/>
                  </a:ext>
                </a:extLst>
              </a:tr>
              <a:tr h="387508">
                <a:tc>
                  <a:txBody>
                    <a:bodyPr/>
                    <a:lstStyle/>
                    <a:p>
                      <a:pPr algn="ctr" fontAlgn="ctr"/>
                      <a:r>
                        <a:rPr lang="tr-TR" sz="1200" b="0" i="0" u="none" strike="noStrike" dirty="0">
                          <a:solidFill>
                            <a:srgbClr val="000000"/>
                          </a:solidFill>
                          <a:effectLst/>
                          <a:latin typeface="Calibri" panose="020F0502020204030204" pitchFamily="34" charset="0"/>
                        </a:rPr>
                        <a:t>2. Madde</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1" i="0" u="none" strike="noStrike">
                          <a:solidFill>
                            <a:srgbClr val="000000"/>
                          </a:solidFill>
                          <a:effectLst/>
                          <a:latin typeface="Calibri" panose="020F0502020204030204" pitchFamily="34" charset="0"/>
                        </a:rPr>
                        <a:t>100%</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1"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1" i="0" u="none" strike="noStrike">
                          <a:solidFill>
                            <a:srgbClr val="000000"/>
                          </a:solidFill>
                          <a:effectLst/>
                          <a:latin typeface="Calibri" panose="020F0502020204030204" pitchFamily="34" charset="0"/>
                        </a:rPr>
                        <a:t>50%</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Yİ-ÜFE</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extLst>
                  <a:ext uri="{0D108BD9-81ED-4DB2-BD59-A6C34878D82A}">
                    <a16:rowId xmlns:a16="http://schemas.microsoft.com/office/drawing/2014/main" val="2727644834"/>
                  </a:ext>
                </a:extLst>
              </a:tr>
              <a:tr h="516677">
                <a:tc>
                  <a:txBody>
                    <a:bodyPr/>
                    <a:lstStyle/>
                    <a:p>
                      <a:pPr algn="ctr" fontAlgn="ctr"/>
                      <a:r>
                        <a:rPr lang="tr-TR" sz="1200" b="0" i="0" u="none" strike="noStrike" dirty="0">
                          <a:solidFill>
                            <a:srgbClr val="000000"/>
                          </a:solidFill>
                          <a:effectLst/>
                          <a:latin typeface="Calibri" panose="020F0502020204030204" pitchFamily="34" charset="0"/>
                        </a:rPr>
                        <a:t>3. Madde</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1" i="0" u="none" strike="noStrike">
                          <a:solidFill>
                            <a:srgbClr val="000000"/>
                          </a:solidFill>
                          <a:effectLst/>
                          <a:latin typeface="Calibri" panose="020F0502020204030204" pitchFamily="34" charset="0"/>
                        </a:rPr>
                        <a:t>50%</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1"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1" i="0" u="none" strike="noStrike">
                          <a:solidFill>
                            <a:srgbClr val="000000"/>
                          </a:solidFill>
                          <a:effectLst/>
                          <a:latin typeface="Calibri" panose="020F0502020204030204" pitchFamily="34" charset="0"/>
                        </a:rPr>
                        <a:t>25%</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Yİ-ÜFE</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extLst>
                  <a:ext uri="{0D108BD9-81ED-4DB2-BD59-A6C34878D82A}">
                    <a16:rowId xmlns:a16="http://schemas.microsoft.com/office/drawing/2014/main" val="2403178495"/>
                  </a:ext>
                </a:extLst>
              </a:tr>
              <a:tr h="476933">
                <a:tc>
                  <a:txBody>
                    <a:bodyPr/>
                    <a:lstStyle/>
                    <a:p>
                      <a:pPr algn="ctr" fontAlgn="ctr"/>
                      <a:r>
                        <a:rPr lang="tr-TR" sz="1200" b="0" i="0" u="none" strike="noStrike" dirty="0">
                          <a:solidFill>
                            <a:srgbClr val="000000"/>
                          </a:solidFill>
                          <a:effectLst/>
                          <a:latin typeface="Calibri" panose="020F0502020204030204" pitchFamily="34" charset="0"/>
                        </a:rPr>
                        <a:t>4. Madde</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1" i="0" u="none" strike="noStrike">
                          <a:solidFill>
                            <a:srgbClr val="000000"/>
                          </a:solidFill>
                          <a:effectLst/>
                          <a:latin typeface="Calibri" panose="020F0502020204030204" pitchFamily="34" charset="0"/>
                        </a:rPr>
                        <a:t>50%</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1"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1" i="0" u="none" strike="noStrike">
                          <a:solidFill>
                            <a:srgbClr val="000000"/>
                          </a:solidFill>
                          <a:effectLst/>
                          <a:latin typeface="Calibri" panose="020F0502020204030204" pitchFamily="34" charset="0"/>
                        </a:rPr>
                        <a:t>25%</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Yİ-ÜFE</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extLst>
                  <a:ext uri="{0D108BD9-81ED-4DB2-BD59-A6C34878D82A}">
                    <a16:rowId xmlns:a16="http://schemas.microsoft.com/office/drawing/2014/main" val="4148871300"/>
                  </a:ext>
                </a:extLst>
              </a:tr>
            </a:tbl>
          </a:graphicData>
        </a:graphic>
      </p:graphicFrame>
      <p:sp>
        <p:nvSpPr>
          <p:cNvPr id="2" name="Dikdörtgen: Çapraz Köşeleri Kesik 1">
            <a:extLst>
              <a:ext uri="{FF2B5EF4-FFF2-40B4-BE49-F238E27FC236}">
                <a16:creationId xmlns:a16="http://schemas.microsoft.com/office/drawing/2014/main" id="{FC5C8C6C-D984-6BA9-DEA2-DB317B4F1C31}"/>
              </a:ext>
            </a:extLst>
          </p:cNvPr>
          <p:cNvSpPr/>
          <p:nvPr/>
        </p:nvSpPr>
        <p:spPr>
          <a:xfrm>
            <a:off x="982377" y="4344158"/>
            <a:ext cx="896991" cy="556277"/>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sz="1300" dirty="0"/>
              <a:t>Tarhiyat Öncesi Uzlaşma</a:t>
            </a:r>
          </a:p>
        </p:txBody>
      </p:sp>
    </p:spTree>
    <p:extLst>
      <p:ext uri="{BB962C8B-B14F-4D97-AF65-F5344CB8AC3E}">
        <p14:creationId xmlns:p14="http://schemas.microsoft.com/office/powerpoint/2010/main" val="24572014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21"/>
                                        </p:tgtEl>
                                        <p:attrNameLst>
                                          <p:attrName>style.opacity</p:attrName>
                                        </p:attrNameLst>
                                      </p:cBhvr>
                                      <p:to>
                                        <p:strVal val="0.25"/>
                                      </p:to>
                                    </p:set>
                                    <p:animEffect filter="image" prLst="opacity: 0.25">
                                      <p:cBhvr rctx="IE">
                                        <p:cTn id="7" dur="indefinite"/>
                                        <p:tgtEl>
                                          <p:spTgt spid="21"/>
                                        </p:tgtEl>
                                      </p:cBhvr>
                                    </p:animEffect>
                                  </p:childTnLst>
                                </p:cTn>
                              </p:par>
                              <p:par>
                                <p:cTn id="8" presetID="9" presetClass="emph" presetSubtype="0" nodeType="withEffect">
                                  <p:stCondLst>
                                    <p:cond delay="0"/>
                                  </p:stCondLst>
                                  <p:childTnLst>
                                    <p:set>
                                      <p:cBhvr>
                                        <p:cTn id="9" dur="indefinite"/>
                                        <p:tgtEl>
                                          <p:spTgt spid="21"/>
                                        </p:tgtEl>
                                        <p:attrNameLst>
                                          <p:attrName>style.opacity</p:attrName>
                                        </p:attrNameLst>
                                      </p:cBhvr>
                                      <p:to>
                                        <p:strVal val="0.25"/>
                                      </p:to>
                                    </p:set>
                                    <p:animEffect filter="image" prLst="opacity: 0.25">
                                      <p:cBhvr rctx="IE">
                                        <p:cTn id="10" dur="indefinite"/>
                                        <p:tgtEl>
                                          <p:spTgt spid="21"/>
                                        </p:tgtEl>
                                      </p:cBhvr>
                                    </p:animEffect>
                                  </p:childTnLst>
                                </p:cTn>
                              </p:par>
                              <p:par>
                                <p:cTn id="11" presetID="9" presetClass="emph" presetSubtype="0" grpId="0" nodeType="withEffect">
                                  <p:stCondLst>
                                    <p:cond delay="0"/>
                                  </p:stCondLst>
                                  <p:childTnLst>
                                    <p:set>
                                      <p:cBhvr>
                                        <p:cTn id="12" dur="indefinite"/>
                                        <p:tgtEl>
                                          <p:spTgt spid="26"/>
                                        </p:tgtEl>
                                        <p:attrNameLst>
                                          <p:attrName>style.opacity</p:attrName>
                                        </p:attrNameLst>
                                      </p:cBhvr>
                                      <p:to>
                                        <p:strVal val="0.25"/>
                                      </p:to>
                                    </p:set>
                                    <p:animEffect filter="image" prLst="opacity: 0.25">
                                      <p:cBhvr rctx="IE">
                                        <p:cTn id="13" dur="indefinite"/>
                                        <p:tgtEl>
                                          <p:spTgt spid="26"/>
                                        </p:tgtEl>
                                      </p:cBhvr>
                                    </p:animEffect>
                                  </p:childTnLst>
                                </p:cTn>
                              </p:par>
                              <p:par>
                                <p:cTn id="14" presetID="9" presetClass="emph" presetSubtype="0" grpId="0" nodeType="withEffect">
                                  <p:stCondLst>
                                    <p:cond delay="0"/>
                                  </p:stCondLst>
                                  <p:childTnLst>
                                    <p:set>
                                      <p:cBhvr>
                                        <p:cTn id="15" dur="indefinite"/>
                                        <p:tgtEl>
                                          <p:spTgt spid="30"/>
                                        </p:tgtEl>
                                        <p:attrNameLst>
                                          <p:attrName>style.opacity</p:attrName>
                                        </p:attrNameLst>
                                      </p:cBhvr>
                                      <p:to>
                                        <p:strVal val="0.25"/>
                                      </p:to>
                                    </p:set>
                                    <p:animEffect filter="image" prLst="opacity: 0.25">
                                      <p:cBhvr rctx="IE">
                                        <p:cTn id="16" dur="indefinite"/>
                                        <p:tgtEl>
                                          <p:spTgt spid="30"/>
                                        </p:tgtEl>
                                      </p:cBhvr>
                                    </p:animEffect>
                                  </p:childTnLst>
                                </p:cTn>
                              </p:par>
                              <p:par>
                                <p:cTn id="17" presetID="9" presetClass="emph" presetSubtype="0" nodeType="withEffect">
                                  <p:stCondLst>
                                    <p:cond delay="0"/>
                                  </p:stCondLst>
                                  <p:childTnLst>
                                    <p:set>
                                      <p:cBhvr>
                                        <p:cTn id="18" dur="indefinite"/>
                                        <p:tgtEl>
                                          <p:spTgt spid="31"/>
                                        </p:tgtEl>
                                        <p:attrNameLst>
                                          <p:attrName>style.opacity</p:attrName>
                                        </p:attrNameLst>
                                      </p:cBhvr>
                                      <p:to>
                                        <p:strVal val="0.25"/>
                                      </p:to>
                                    </p:set>
                                    <p:animEffect filter="image" prLst="opacity: 0.25">
                                      <p:cBhvr rctx="IE">
                                        <p:cTn id="19" dur="indefinite"/>
                                        <p:tgtEl>
                                          <p:spTgt spid="31"/>
                                        </p:tgtEl>
                                      </p:cBhvr>
                                    </p:animEffect>
                                  </p:childTnLst>
                                </p:cTn>
                              </p:par>
                              <p:par>
                                <p:cTn id="20" presetID="9" presetClass="emph" presetSubtype="0" grpId="0" nodeType="withEffect">
                                  <p:stCondLst>
                                    <p:cond delay="0"/>
                                  </p:stCondLst>
                                  <p:childTnLst>
                                    <p:set>
                                      <p:cBhvr>
                                        <p:cTn id="21" dur="indefinite"/>
                                        <p:tgtEl>
                                          <p:spTgt spid="34"/>
                                        </p:tgtEl>
                                        <p:attrNameLst>
                                          <p:attrName>style.opacity</p:attrName>
                                        </p:attrNameLst>
                                      </p:cBhvr>
                                      <p:to>
                                        <p:strVal val="0.25"/>
                                      </p:to>
                                    </p:set>
                                    <p:animEffect filter="image" prLst="opacity: 0.25">
                                      <p:cBhvr rctx="IE">
                                        <p:cTn id="22" dur="indefinite"/>
                                        <p:tgtEl>
                                          <p:spTgt spid="34"/>
                                        </p:tgtEl>
                                      </p:cBhvr>
                                    </p:animEffect>
                                  </p:childTnLst>
                                </p:cTn>
                              </p:par>
                              <p:par>
                                <p:cTn id="23" presetID="9" presetClass="emph" presetSubtype="0" nodeType="withEffect">
                                  <p:stCondLst>
                                    <p:cond delay="0"/>
                                  </p:stCondLst>
                                  <p:childTnLst>
                                    <p:set>
                                      <p:cBhvr>
                                        <p:cTn id="24" dur="indefinite"/>
                                        <p:tgtEl>
                                          <p:spTgt spid="38"/>
                                        </p:tgtEl>
                                        <p:attrNameLst>
                                          <p:attrName>style.opacity</p:attrName>
                                        </p:attrNameLst>
                                      </p:cBhvr>
                                      <p:to>
                                        <p:strVal val="0.25"/>
                                      </p:to>
                                    </p:set>
                                    <p:animEffect filter="image" prLst="opacity: 0.25">
                                      <p:cBhvr rctx="IE">
                                        <p:cTn id="25" dur="indefinite"/>
                                        <p:tgtEl>
                                          <p:spTgt spid="38"/>
                                        </p:tgtEl>
                                      </p:cBhvr>
                                    </p:animEffect>
                                  </p:childTnLst>
                                </p:cTn>
                              </p:par>
                              <p:par>
                                <p:cTn id="26" presetID="9" presetClass="emph" presetSubtype="0" grpId="0" nodeType="withEffect">
                                  <p:stCondLst>
                                    <p:cond delay="0"/>
                                  </p:stCondLst>
                                  <p:childTnLst>
                                    <p:set>
                                      <p:cBhvr>
                                        <p:cTn id="27" dur="indefinite"/>
                                        <p:tgtEl>
                                          <p:spTgt spid="39"/>
                                        </p:tgtEl>
                                        <p:attrNameLst>
                                          <p:attrName>style.opacity</p:attrName>
                                        </p:attrNameLst>
                                      </p:cBhvr>
                                      <p:to>
                                        <p:strVal val="0.25"/>
                                      </p:to>
                                    </p:set>
                                    <p:animEffect filter="image" prLst="opacity: 0.25">
                                      <p:cBhvr rctx="IE">
                                        <p:cTn id="28" dur="indefinite"/>
                                        <p:tgtEl>
                                          <p:spTgt spid="39"/>
                                        </p:tgtEl>
                                      </p:cBhvr>
                                    </p:animEffect>
                                  </p:childTnLst>
                                </p:cTn>
                              </p:par>
                              <p:par>
                                <p:cTn id="29" presetID="9" presetClass="emph" presetSubtype="0" nodeType="withEffect">
                                  <p:stCondLst>
                                    <p:cond delay="0"/>
                                  </p:stCondLst>
                                  <p:childTnLst>
                                    <p:set>
                                      <p:cBhvr>
                                        <p:cTn id="30" dur="indefinite"/>
                                        <p:tgtEl>
                                          <p:spTgt spid="41"/>
                                        </p:tgtEl>
                                        <p:attrNameLst>
                                          <p:attrName>style.opacity</p:attrName>
                                        </p:attrNameLst>
                                      </p:cBhvr>
                                      <p:to>
                                        <p:strVal val="0.25"/>
                                      </p:to>
                                    </p:set>
                                    <p:animEffect filter="image" prLst="opacity: 0.25">
                                      <p:cBhvr rctx="IE">
                                        <p:cTn id="31" dur="indefinite"/>
                                        <p:tgtEl>
                                          <p:spTgt spid="41"/>
                                        </p:tgtEl>
                                      </p:cBhvr>
                                    </p:animEffect>
                                  </p:childTnLst>
                                </p:cTn>
                              </p:par>
                              <p:par>
                                <p:cTn id="32" presetID="9" presetClass="emph" presetSubtype="0" grpId="0" nodeType="withEffect">
                                  <p:stCondLst>
                                    <p:cond delay="0"/>
                                  </p:stCondLst>
                                  <p:childTnLst>
                                    <p:set>
                                      <p:cBhvr>
                                        <p:cTn id="33" dur="indefinite"/>
                                        <p:tgtEl>
                                          <p:spTgt spid="42"/>
                                        </p:tgtEl>
                                        <p:attrNameLst>
                                          <p:attrName>style.opacity</p:attrName>
                                        </p:attrNameLst>
                                      </p:cBhvr>
                                      <p:to>
                                        <p:strVal val="0.25"/>
                                      </p:to>
                                    </p:set>
                                    <p:animEffect filter="image" prLst="opacity: 0.25">
                                      <p:cBhvr rctx="IE">
                                        <p:cTn id="34" dur="indefinite"/>
                                        <p:tgtEl>
                                          <p:spTgt spid="42"/>
                                        </p:tgtEl>
                                      </p:cBhvr>
                                    </p:animEffect>
                                  </p:childTnLst>
                                </p:cTn>
                              </p:par>
                              <p:par>
                                <p:cTn id="35" presetID="9" presetClass="emph" presetSubtype="0" nodeType="withEffect">
                                  <p:stCondLst>
                                    <p:cond delay="0"/>
                                  </p:stCondLst>
                                  <p:childTnLst>
                                    <p:set>
                                      <p:cBhvr>
                                        <p:cTn id="36" dur="indefinite"/>
                                        <p:tgtEl>
                                          <p:spTgt spid="47"/>
                                        </p:tgtEl>
                                        <p:attrNameLst>
                                          <p:attrName>style.opacity</p:attrName>
                                        </p:attrNameLst>
                                      </p:cBhvr>
                                      <p:to>
                                        <p:strVal val="0.25"/>
                                      </p:to>
                                    </p:set>
                                    <p:animEffect filter="image" prLst="opacity: 0.25">
                                      <p:cBhvr rctx="IE">
                                        <p:cTn id="37" dur="indefinite"/>
                                        <p:tgtEl>
                                          <p:spTgt spid="47"/>
                                        </p:tgtEl>
                                      </p:cBhvr>
                                    </p:animEffect>
                                  </p:childTnLst>
                                </p:cTn>
                              </p:par>
                              <p:par>
                                <p:cTn id="38" presetID="9" presetClass="emph" presetSubtype="0" grpId="0" nodeType="withEffect">
                                  <p:stCondLst>
                                    <p:cond delay="0"/>
                                  </p:stCondLst>
                                  <p:childTnLst>
                                    <p:set>
                                      <p:cBhvr>
                                        <p:cTn id="39" dur="indefinite"/>
                                        <p:tgtEl>
                                          <p:spTgt spid="102"/>
                                        </p:tgtEl>
                                        <p:attrNameLst>
                                          <p:attrName>style.opacity</p:attrName>
                                        </p:attrNameLst>
                                      </p:cBhvr>
                                      <p:to>
                                        <p:strVal val="0.25"/>
                                      </p:to>
                                    </p:set>
                                    <p:animEffect filter="image" prLst="opacity: 0.25">
                                      <p:cBhvr rctx="IE">
                                        <p:cTn id="40" dur="indefinite"/>
                                        <p:tgtEl>
                                          <p:spTgt spid="102"/>
                                        </p:tgtEl>
                                      </p:cBhvr>
                                    </p:animEffect>
                                  </p:childTnLst>
                                </p:cTn>
                              </p:par>
                              <p:par>
                                <p:cTn id="41" presetID="9" presetClass="emph" presetSubtype="0" grpId="0" nodeType="withEffect">
                                  <p:stCondLst>
                                    <p:cond delay="0"/>
                                  </p:stCondLst>
                                  <p:childTnLst>
                                    <p:set>
                                      <p:cBhvr>
                                        <p:cTn id="42" dur="indefinite"/>
                                        <p:tgtEl>
                                          <p:spTgt spid="109"/>
                                        </p:tgtEl>
                                        <p:attrNameLst>
                                          <p:attrName>style.opacity</p:attrName>
                                        </p:attrNameLst>
                                      </p:cBhvr>
                                      <p:to>
                                        <p:strVal val="0.25"/>
                                      </p:to>
                                    </p:set>
                                    <p:animEffect filter="image" prLst="opacity: 0.25">
                                      <p:cBhvr rctx="IE">
                                        <p:cTn id="43" dur="indefinite"/>
                                        <p:tgtEl>
                                          <p:spTgt spid="109"/>
                                        </p:tgtEl>
                                      </p:cBhvr>
                                    </p:animEffect>
                                  </p:childTnLst>
                                </p:cTn>
                              </p:par>
                              <p:par>
                                <p:cTn id="44" presetID="9" presetClass="emph" presetSubtype="0" nodeType="withEffect">
                                  <p:stCondLst>
                                    <p:cond delay="0"/>
                                  </p:stCondLst>
                                  <p:childTnLst>
                                    <p:set>
                                      <p:cBhvr>
                                        <p:cTn id="45" dur="indefinite"/>
                                        <p:tgtEl>
                                          <p:spTgt spid="110"/>
                                        </p:tgtEl>
                                        <p:attrNameLst>
                                          <p:attrName>style.opacity</p:attrName>
                                        </p:attrNameLst>
                                      </p:cBhvr>
                                      <p:to>
                                        <p:strVal val="0.25"/>
                                      </p:to>
                                    </p:set>
                                    <p:animEffect filter="image" prLst="opacity: 0.25">
                                      <p:cBhvr rctx="IE">
                                        <p:cTn id="46" dur="indefinite"/>
                                        <p:tgtEl>
                                          <p:spTgt spid="110"/>
                                        </p:tgtEl>
                                      </p:cBhvr>
                                    </p:animEffect>
                                  </p:childTnLst>
                                </p:cTn>
                              </p:par>
                              <p:par>
                                <p:cTn id="47" presetID="9" presetClass="emph" presetSubtype="0" grpId="0" nodeType="withEffect">
                                  <p:stCondLst>
                                    <p:cond delay="0"/>
                                  </p:stCondLst>
                                  <p:childTnLst>
                                    <p:set>
                                      <p:cBhvr>
                                        <p:cTn id="48" dur="indefinite"/>
                                        <p:tgtEl>
                                          <p:spTgt spid="114"/>
                                        </p:tgtEl>
                                        <p:attrNameLst>
                                          <p:attrName>style.opacity</p:attrName>
                                        </p:attrNameLst>
                                      </p:cBhvr>
                                      <p:to>
                                        <p:strVal val="0.25"/>
                                      </p:to>
                                    </p:set>
                                    <p:animEffect filter="image" prLst="opacity: 0.25">
                                      <p:cBhvr rctx="IE">
                                        <p:cTn id="49" dur="indefinite"/>
                                        <p:tgtEl>
                                          <p:spTgt spid="114"/>
                                        </p:tgtEl>
                                      </p:cBhvr>
                                    </p:animEffect>
                                  </p:childTnLst>
                                </p:cTn>
                              </p:par>
                              <p:par>
                                <p:cTn id="50" presetID="9" presetClass="emph" presetSubtype="0" nodeType="withEffect">
                                  <p:stCondLst>
                                    <p:cond delay="0"/>
                                  </p:stCondLst>
                                  <p:childTnLst>
                                    <p:set>
                                      <p:cBhvr>
                                        <p:cTn id="51" dur="indefinite"/>
                                        <p:tgtEl>
                                          <p:spTgt spid="115"/>
                                        </p:tgtEl>
                                        <p:attrNameLst>
                                          <p:attrName>style.opacity</p:attrName>
                                        </p:attrNameLst>
                                      </p:cBhvr>
                                      <p:to>
                                        <p:strVal val="0.25"/>
                                      </p:to>
                                    </p:set>
                                    <p:animEffect filter="image" prLst="opacity: 0.25">
                                      <p:cBhvr rctx="IE">
                                        <p:cTn id="52" dur="indefinite"/>
                                        <p:tgtEl>
                                          <p:spTgt spid="115"/>
                                        </p:tgtEl>
                                      </p:cBhvr>
                                    </p:animEffect>
                                  </p:childTnLst>
                                </p:cTn>
                              </p:par>
                              <p:par>
                                <p:cTn id="53" presetID="9" presetClass="emph" presetSubtype="0" grpId="0" nodeType="withEffect">
                                  <p:stCondLst>
                                    <p:cond delay="0"/>
                                  </p:stCondLst>
                                  <p:childTnLst>
                                    <p:set>
                                      <p:cBhvr>
                                        <p:cTn id="54" dur="indefinite"/>
                                        <p:tgtEl>
                                          <p:spTgt spid="120"/>
                                        </p:tgtEl>
                                        <p:attrNameLst>
                                          <p:attrName>style.opacity</p:attrName>
                                        </p:attrNameLst>
                                      </p:cBhvr>
                                      <p:to>
                                        <p:strVal val="0.25"/>
                                      </p:to>
                                    </p:set>
                                    <p:animEffect filter="image" prLst="opacity: 0.25">
                                      <p:cBhvr rctx="IE">
                                        <p:cTn id="55" dur="indefinite"/>
                                        <p:tgtEl>
                                          <p:spTgt spid="120"/>
                                        </p:tgtEl>
                                      </p:cBhvr>
                                    </p:animEffect>
                                  </p:childTnLst>
                                </p:cTn>
                              </p:par>
                              <p:par>
                                <p:cTn id="56" presetID="9" presetClass="emph" presetSubtype="0" nodeType="withEffect">
                                  <p:stCondLst>
                                    <p:cond delay="0"/>
                                  </p:stCondLst>
                                  <p:childTnLst>
                                    <p:set>
                                      <p:cBhvr>
                                        <p:cTn id="57" dur="indefinite"/>
                                        <p:tgtEl>
                                          <p:spTgt spid="129"/>
                                        </p:tgtEl>
                                        <p:attrNameLst>
                                          <p:attrName>style.opacity</p:attrName>
                                        </p:attrNameLst>
                                      </p:cBhvr>
                                      <p:to>
                                        <p:strVal val="0.25"/>
                                      </p:to>
                                    </p:set>
                                    <p:animEffect filter="image" prLst="opacity: 0.25">
                                      <p:cBhvr rctx="IE">
                                        <p:cTn id="58" dur="indefinite"/>
                                        <p:tgtEl>
                                          <p:spTgt spid="129"/>
                                        </p:tgtEl>
                                      </p:cBhvr>
                                    </p:animEffect>
                                  </p:childTnLst>
                                </p:cTn>
                              </p:par>
                              <p:par>
                                <p:cTn id="59" presetID="9" presetClass="emph" presetSubtype="0" grpId="0" nodeType="withEffect">
                                  <p:stCondLst>
                                    <p:cond delay="0"/>
                                  </p:stCondLst>
                                  <p:childTnLst>
                                    <p:set>
                                      <p:cBhvr>
                                        <p:cTn id="60" dur="indefinite"/>
                                        <p:tgtEl>
                                          <p:spTgt spid="130"/>
                                        </p:tgtEl>
                                        <p:attrNameLst>
                                          <p:attrName>style.opacity</p:attrName>
                                        </p:attrNameLst>
                                      </p:cBhvr>
                                      <p:to>
                                        <p:strVal val="0.25"/>
                                      </p:to>
                                    </p:set>
                                    <p:animEffect filter="image" prLst="opacity: 0.25">
                                      <p:cBhvr rctx="IE">
                                        <p:cTn id="61" dur="indefinite"/>
                                        <p:tgtEl>
                                          <p:spTgt spid="130"/>
                                        </p:tgtEl>
                                      </p:cBhvr>
                                    </p:animEffect>
                                  </p:childTnLst>
                                </p:cTn>
                              </p:par>
                              <p:par>
                                <p:cTn id="62" presetID="9" presetClass="emph" presetSubtype="0" nodeType="withEffect">
                                  <p:stCondLst>
                                    <p:cond delay="0"/>
                                  </p:stCondLst>
                                  <p:childTnLst>
                                    <p:set>
                                      <p:cBhvr>
                                        <p:cTn id="63" dur="indefinite"/>
                                        <p:tgtEl>
                                          <p:spTgt spid="137"/>
                                        </p:tgtEl>
                                        <p:attrNameLst>
                                          <p:attrName>style.opacity</p:attrName>
                                        </p:attrNameLst>
                                      </p:cBhvr>
                                      <p:to>
                                        <p:strVal val="0.25"/>
                                      </p:to>
                                    </p:set>
                                    <p:animEffect filter="image" prLst="opacity: 0.25">
                                      <p:cBhvr rctx="IE">
                                        <p:cTn id="64" dur="indefinite"/>
                                        <p:tgtEl>
                                          <p:spTgt spid="137"/>
                                        </p:tgtEl>
                                      </p:cBhvr>
                                    </p:animEffect>
                                  </p:childTnLst>
                                </p:cTn>
                              </p:par>
                              <p:par>
                                <p:cTn id="65" presetID="9" presetClass="emph" presetSubtype="0" grpId="0" nodeType="withEffect">
                                  <p:stCondLst>
                                    <p:cond delay="0"/>
                                  </p:stCondLst>
                                  <p:childTnLst>
                                    <p:set>
                                      <p:cBhvr>
                                        <p:cTn id="66" dur="indefinite"/>
                                        <p:tgtEl>
                                          <p:spTgt spid="138"/>
                                        </p:tgtEl>
                                        <p:attrNameLst>
                                          <p:attrName>style.opacity</p:attrName>
                                        </p:attrNameLst>
                                      </p:cBhvr>
                                      <p:to>
                                        <p:strVal val="0.25"/>
                                      </p:to>
                                    </p:set>
                                    <p:animEffect filter="image" prLst="opacity: 0.25">
                                      <p:cBhvr rctx="IE">
                                        <p:cTn id="67" dur="indefinite"/>
                                        <p:tgtEl>
                                          <p:spTgt spid="138"/>
                                        </p:tgtEl>
                                      </p:cBhvr>
                                    </p:animEffect>
                                  </p:childTnLst>
                                </p:cTn>
                              </p:par>
                              <p:par>
                                <p:cTn id="68" presetID="9" presetClass="emph" presetSubtype="0" nodeType="withEffect">
                                  <p:stCondLst>
                                    <p:cond delay="0"/>
                                  </p:stCondLst>
                                  <p:childTnLst>
                                    <p:set>
                                      <p:cBhvr>
                                        <p:cTn id="69" dur="indefinite"/>
                                        <p:tgtEl>
                                          <p:spTgt spid="148"/>
                                        </p:tgtEl>
                                        <p:attrNameLst>
                                          <p:attrName>style.opacity</p:attrName>
                                        </p:attrNameLst>
                                      </p:cBhvr>
                                      <p:to>
                                        <p:strVal val="0.25"/>
                                      </p:to>
                                    </p:set>
                                    <p:animEffect filter="image" prLst="opacity: 0.25">
                                      <p:cBhvr rctx="IE">
                                        <p:cTn id="70" dur="indefinite"/>
                                        <p:tgtEl>
                                          <p:spTgt spid="148"/>
                                        </p:tgtEl>
                                      </p:cBhvr>
                                    </p:animEffect>
                                  </p:childTnLst>
                                </p:cTn>
                              </p:par>
                              <p:par>
                                <p:cTn id="71" presetID="9" presetClass="emph" presetSubtype="0" grpId="0" nodeType="withEffect">
                                  <p:stCondLst>
                                    <p:cond delay="0"/>
                                  </p:stCondLst>
                                  <p:childTnLst>
                                    <p:set>
                                      <p:cBhvr>
                                        <p:cTn id="72" dur="indefinite"/>
                                        <p:tgtEl>
                                          <p:spTgt spid="75"/>
                                        </p:tgtEl>
                                        <p:attrNameLst>
                                          <p:attrName>style.opacity</p:attrName>
                                        </p:attrNameLst>
                                      </p:cBhvr>
                                      <p:to>
                                        <p:strVal val="0.25"/>
                                      </p:to>
                                    </p:set>
                                    <p:animEffect filter="image" prLst="opacity: 0.25">
                                      <p:cBhvr rctx="IE">
                                        <p:cTn id="73" dur="indefinite"/>
                                        <p:tgtEl>
                                          <p:spTgt spid="75"/>
                                        </p:tgtEl>
                                      </p:cBhvr>
                                    </p:animEffect>
                                  </p:childTnLst>
                                </p:cTn>
                              </p:par>
                              <p:par>
                                <p:cTn id="74" presetID="9" presetClass="emph" presetSubtype="0" grpId="0" nodeType="withEffect">
                                  <p:stCondLst>
                                    <p:cond delay="0"/>
                                  </p:stCondLst>
                                  <p:childTnLst>
                                    <p:set>
                                      <p:cBhvr>
                                        <p:cTn id="75" dur="indefinite"/>
                                        <p:tgtEl>
                                          <p:spTgt spid="96"/>
                                        </p:tgtEl>
                                        <p:attrNameLst>
                                          <p:attrName>style.opacity</p:attrName>
                                        </p:attrNameLst>
                                      </p:cBhvr>
                                      <p:to>
                                        <p:strVal val="0.25"/>
                                      </p:to>
                                    </p:set>
                                    <p:animEffect filter="image" prLst="opacity: 0.25">
                                      <p:cBhvr rctx="IE">
                                        <p:cTn id="76" dur="indefinite"/>
                                        <p:tgtEl>
                                          <p:spTgt spid="96"/>
                                        </p:tgtEl>
                                      </p:cBhvr>
                                    </p:animEffect>
                                  </p:childTnLst>
                                </p:cTn>
                              </p:par>
                              <p:par>
                                <p:cTn id="77" presetID="9" presetClass="emph" presetSubtype="0" grpId="0" nodeType="withEffect">
                                  <p:stCondLst>
                                    <p:cond delay="0"/>
                                  </p:stCondLst>
                                  <p:childTnLst>
                                    <p:set>
                                      <p:cBhvr>
                                        <p:cTn id="78" dur="indefinite"/>
                                        <p:tgtEl>
                                          <p:spTgt spid="99"/>
                                        </p:tgtEl>
                                        <p:attrNameLst>
                                          <p:attrName>style.opacity</p:attrName>
                                        </p:attrNameLst>
                                      </p:cBhvr>
                                      <p:to>
                                        <p:strVal val="0.25"/>
                                      </p:to>
                                    </p:set>
                                    <p:animEffect filter="image" prLst="opacity: 0.25">
                                      <p:cBhvr rctx="IE">
                                        <p:cTn id="79" dur="indefinite"/>
                                        <p:tgtEl>
                                          <p:spTgt spid="99"/>
                                        </p:tgtEl>
                                      </p:cBhvr>
                                    </p:animEffect>
                                  </p:childTnLst>
                                </p:cTn>
                              </p:par>
                              <p:par>
                                <p:cTn id="80" presetID="9" presetClass="emph" presetSubtype="0" grpId="0" nodeType="withEffect">
                                  <p:stCondLst>
                                    <p:cond delay="0"/>
                                  </p:stCondLst>
                                  <p:childTnLst>
                                    <p:set>
                                      <p:cBhvr>
                                        <p:cTn id="81" dur="indefinite"/>
                                        <p:tgtEl>
                                          <p:spTgt spid="100"/>
                                        </p:tgtEl>
                                        <p:attrNameLst>
                                          <p:attrName>style.opacity</p:attrName>
                                        </p:attrNameLst>
                                      </p:cBhvr>
                                      <p:to>
                                        <p:strVal val="0.25"/>
                                      </p:to>
                                    </p:set>
                                    <p:animEffect filter="image" prLst="opacity: 0.25">
                                      <p:cBhvr rctx="IE">
                                        <p:cTn id="82" dur="indefinite"/>
                                        <p:tgtEl>
                                          <p:spTgt spid="100"/>
                                        </p:tgtEl>
                                      </p:cBhvr>
                                    </p:animEffect>
                                  </p:childTnLst>
                                </p:cTn>
                              </p:par>
                              <p:par>
                                <p:cTn id="83" presetID="9" presetClass="emph" presetSubtype="0" grpId="0" nodeType="withEffect">
                                  <p:stCondLst>
                                    <p:cond delay="0"/>
                                  </p:stCondLst>
                                  <p:childTnLst>
                                    <p:set>
                                      <p:cBhvr>
                                        <p:cTn id="84" dur="indefinite"/>
                                        <p:tgtEl>
                                          <p:spTgt spid="2"/>
                                        </p:tgtEl>
                                        <p:attrNameLst>
                                          <p:attrName>style.opacity</p:attrName>
                                        </p:attrNameLst>
                                      </p:cBhvr>
                                      <p:to>
                                        <p:strVal val="0.25"/>
                                      </p:to>
                                    </p:set>
                                    <p:animEffect filter="image" prLst="opacity: 0.25">
                                      <p:cBhvr rctx="IE">
                                        <p:cTn id="85" dur="indefinite"/>
                                        <p:tgtEl>
                                          <p:spTgt spid="2"/>
                                        </p:tgtEl>
                                      </p:cBhvr>
                                    </p:animEffect>
                                  </p:childTnLst>
                                </p:cTn>
                              </p:par>
                              <p:par>
                                <p:cTn id="86" presetID="42" presetClass="exit" presetSubtype="0" fill="hold" nodeType="withEffect">
                                  <p:stCondLst>
                                    <p:cond delay="0"/>
                                  </p:stCondLst>
                                  <p:childTnLst>
                                    <p:animEffect transition="out" filter="fade">
                                      <p:cBhvr>
                                        <p:cTn id="87" dur="1000"/>
                                        <p:tgtEl>
                                          <p:spTgt spid="169"/>
                                        </p:tgtEl>
                                      </p:cBhvr>
                                    </p:animEffect>
                                    <p:anim calcmode="lin" valueType="num">
                                      <p:cBhvr>
                                        <p:cTn id="88" dur="1000"/>
                                        <p:tgtEl>
                                          <p:spTgt spid="169"/>
                                        </p:tgtEl>
                                        <p:attrNameLst>
                                          <p:attrName>ppt_x</p:attrName>
                                        </p:attrNameLst>
                                      </p:cBhvr>
                                      <p:tavLst>
                                        <p:tav tm="0">
                                          <p:val>
                                            <p:strVal val="ppt_x"/>
                                          </p:val>
                                        </p:tav>
                                        <p:tav tm="100000">
                                          <p:val>
                                            <p:strVal val="ppt_x"/>
                                          </p:val>
                                        </p:tav>
                                      </p:tavLst>
                                    </p:anim>
                                    <p:anim calcmode="lin" valueType="num">
                                      <p:cBhvr>
                                        <p:cTn id="89" dur="1000"/>
                                        <p:tgtEl>
                                          <p:spTgt spid="169"/>
                                        </p:tgtEl>
                                        <p:attrNameLst>
                                          <p:attrName>ppt_y</p:attrName>
                                        </p:attrNameLst>
                                      </p:cBhvr>
                                      <p:tavLst>
                                        <p:tav tm="0">
                                          <p:val>
                                            <p:strVal val="ppt_y"/>
                                          </p:val>
                                        </p:tav>
                                        <p:tav tm="100000">
                                          <p:val>
                                            <p:strVal val="ppt_y+.1"/>
                                          </p:val>
                                        </p:tav>
                                      </p:tavLst>
                                    </p:anim>
                                    <p:set>
                                      <p:cBhvr>
                                        <p:cTn id="90" dur="1" fill="hold">
                                          <p:stCondLst>
                                            <p:cond delay="999"/>
                                          </p:stCondLst>
                                        </p:cTn>
                                        <p:tgtEl>
                                          <p:spTgt spid="169"/>
                                        </p:tgtEl>
                                        <p:attrNameLst>
                                          <p:attrName>style.visibility</p:attrName>
                                        </p:attrNameLst>
                                      </p:cBhvr>
                                      <p:to>
                                        <p:strVal val="hidden"/>
                                      </p:to>
                                    </p:set>
                                  </p:childTnLst>
                                </p:cTn>
                              </p:par>
                            </p:childTnLst>
                          </p:cTn>
                        </p:par>
                        <p:par>
                          <p:cTn id="91" fill="hold">
                            <p:stCondLst>
                              <p:cond delay="1000"/>
                            </p:stCondLst>
                            <p:childTnLst>
                              <p:par>
                                <p:cTn id="92" presetID="22" presetClass="entr" presetSubtype="4" fill="hold" nodeType="afterEffect">
                                  <p:stCondLst>
                                    <p:cond delay="0"/>
                                  </p:stCondLst>
                                  <p:childTnLst>
                                    <p:set>
                                      <p:cBhvr>
                                        <p:cTn id="93" dur="1" fill="hold">
                                          <p:stCondLst>
                                            <p:cond delay="0"/>
                                          </p:stCondLst>
                                        </p:cTn>
                                        <p:tgtEl>
                                          <p:spTgt spid="158"/>
                                        </p:tgtEl>
                                        <p:attrNameLst>
                                          <p:attrName>style.visibility</p:attrName>
                                        </p:attrNameLst>
                                      </p:cBhvr>
                                      <p:to>
                                        <p:strVal val="visible"/>
                                      </p:to>
                                    </p:set>
                                    <p:animEffect transition="in" filter="wipe(down)">
                                      <p:cBhvr>
                                        <p:cTn id="94" dur="500"/>
                                        <p:tgtEl>
                                          <p:spTgt spid="158"/>
                                        </p:tgtEl>
                                      </p:cBhvr>
                                    </p:animEffect>
                                  </p:childTnLst>
                                </p:cTn>
                              </p:par>
                            </p:childTnLst>
                          </p:cTn>
                        </p:par>
                        <p:par>
                          <p:cTn id="95" fill="hold">
                            <p:stCondLst>
                              <p:cond delay="1500"/>
                            </p:stCondLst>
                            <p:childTnLst>
                              <p:par>
                                <p:cTn id="96" presetID="16" presetClass="entr" presetSubtype="21" fill="hold" grpId="0" nodeType="afterEffect">
                                  <p:stCondLst>
                                    <p:cond delay="0"/>
                                  </p:stCondLst>
                                  <p:childTnLst>
                                    <p:set>
                                      <p:cBhvr>
                                        <p:cTn id="97" dur="1" fill="hold">
                                          <p:stCondLst>
                                            <p:cond delay="0"/>
                                          </p:stCondLst>
                                        </p:cTn>
                                        <p:tgtEl>
                                          <p:spTgt spid="157"/>
                                        </p:tgtEl>
                                        <p:attrNameLst>
                                          <p:attrName>style.visibility</p:attrName>
                                        </p:attrNameLst>
                                      </p:cBhvr>
                                      <p:to>
                                        <p:strVal val="visible"/>
                                      </p:to>
                                    </p:set>
                                    <p:animEffect transition="in" filter="barn(inVertical)">
                                      <p:cBhvr>
                                        <p:cTn id="98" dur="500"/>
                                        <p:tgtEl>
                                          <p:spTgt spid="157"/>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165"/>
                                        </p:tgtEl>
                                        <p:attrNameLst>
                                          <p:attrName>style.visibility</p:attrName>
                                        </p:attrNameLst>
                                      </p:cBhvr>
                                      <p:to>
                                        <p:strVal val="visible"/>
                                      </p:to>
                                    </p:set>
                                    <p:animEffect transition="in" filter="barn(inVertical)">
                                      <p:cBhvr>
                                        <p:cTn id="103" dur="500"/>
                                        <p:tgtEl>
                                          <p:spTgt spid="165"/>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nodeType="clickEffect">
                                  <p:stCondLst>
                                    <p:cond delay="0"/>
                                  </p:stCondLst>
                                  <p:childTnLst>
                                    <p:animEffect transition="out" filter="fade">
                                      <p:cBhvr>
                                        <p:cTn id="107" dur="500"/>
                                        <p:tgtEl>
                                          <p:spTgt spid="158"/>
                                        </p:tgtEl>
                                      </p:cBhvr>
                                    </p:animEffect>
                                    <p:set>
                                      <p:cBhvr>
                                        <p:cTn id="108" dur="1" fill="hold">
                                          <p:stCondLst>
                                            <p:cond delay="499"/>
                                          </p:stCondLst>
                                        </p:cTn>
                                        <p:tgtEl>
                                          <p:spTgt spid="158"/>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165"/>
                                        </p:tgtEl>
                                      </p:cBhvr>
                                    </p:animEffect>
                                    <p:set>
                                      <p:cBhvr>
                                        <p:cTn id="111" dur="1" fill="hold">
                                          <p:stCondLst>
                                            <p:cond delay="499"/>
                                          </p:stCondLst>
                                        </p:cTn>
                                        <p:tgtEl>
                                          <p:spTgt spid="165"/>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157"/>
                                        </p:tgtEl>
                                      </p:cBhvr>
                                    </p:animEffect>
                                    <p:set>
                                      <p:cBhvr>
                                        <p:cTn id="114" dur="1" fill="hold">
                                          <p:stCondLst>
                                            <p:cond delay="499"/>
                                          </p:stCondLst>
                                        </p:cTn>
                                        <p:tgtEl>
                                          <p:spTgt spid="1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4" grpId="0" animBg="1"/>
      <p:bldP spid="39" grpId="0" animBg="1"/>
      <p:bldP spid="42" grpId="0" animBg="1"/>
      <p:bldP spid="102" grpId="0" animBg="1"/>
      <p:bldP spid="109" grpId="0" animBg="1"/>
      <p:bldP spid="114" grpId="0" animBg="1"/>
      <p:bldP spid="120" grpId="0" animBg="1"/>
      <p:bldP spid="130" grpId="0" animBg="1"/>
      <p:bldP spid="138" grpId="0" animBg="1"/>
      <p:bldP spid="75" grpId="0" animBg="1"/>
      <p:bldP spid="96" grpId="0" animBg="1"/>
      <p:bldP spid="99" grpId="0" animBg="1"/>
      <p:bldP spid="100" grpId="0" animBg="1"/>
      <p:bldP spid="157" grpId="0" animBg="1"/>
      <p:bldP spid="157" grpId="1" animBg="1"/>
      <p:bldP spid="165" grpId="0" animBg="1"/>
      <p:bldP spid="165" grpId="1"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extShape 2">
            <a:extLst>
              <a:ext uri="{FF2B5EF4-FFF2-40B4-BE49-F238E27FC236}">
                <a16:creationId xmlns:a16="http://schemas.microsoft.com/office/drawing/2014/main" id="{FAC5CF15-A888-5822-06EF-B6C637E2E6B9}"/>
              </a:ext>
            </a:extLst>
          </p:cNvPr>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a:solidFill>
                  <a:srgbClr val="BC1421"/>
                </a:solidFill>
                <a:uFill>
                  <a:solidFill>
                    <a:srgbClr val="FFFFFF"/>
                  </a:solidFill>
                </a:uFill>
              </a:rPr>
              <a:t>KESİNLEŞMEMİŞ VEYA DAVA SAFHASINDAKİ ALACAKLAR</a:t>
            </a:r>
          </a:p>
          <a:p>
            <a:pPr algn="ctr">
              <a:lnSpc>
                <a:spcPct val="100000"/>
              </a:lnSpc>
            </a:pPr>
            <a:r>
              <a:rPr lang="tr-TR" b="1" spc="-1" dirty="0">
                <a:solidFill>
                  <a:srgbClr val="BC1421"/>
                </a:solidFill>
                <a:uFill>
                  <a:solidFill>
                    <a:srgbClr val="FFFFFF"/>
                  </a:solidFill>
                </a:uFill>
              </a:rPr>
              <a:t>-Bulunduğu Safhaya Göre Sınıflandırma</a:t>
            </a:r>
            <a:r>
              <a:rPr lang="tr-TR" b="1" strike="noStrike" spc="-1" dirty="0">
                <a:solidFill>
                  <a:srgbClr val="BC1421"/>
                </a:solidFill>
                <a:uFill>
                  <a:solidFill>
                    <a:srgbClr val="FFFFFF"/>
                  </a:solidFill>
                </a:uFill>
                <a:latin typeface="Calibri"/>
              </a:rPr>
              <a:t>-</a:t>
            </a:r>
            <a:endParaRPr lang="tr-TR" b="0" strike="noStrike" spc="-1" dirty="0">
              <a:solidFill>
                <a:srgbClr val="BC1421"/>
              </a:solidFill>
              <a:uFill>
                <a:solidFill>
                  <a:srgbClr val="FFFFFF"/>
                </a:solidFill>
              </a:uFill>
              <a:latin typeface="Calibri"/>
            </a:endParaRPr>
          </a:p>
        </p:txBody>
      </p:sp>
      <p:graphicFrame>
        <p:nvGraphicFramePr>
          <p:cNvPr id="37" name="Tablo 36">
            <a:extLst>
              <a:ext uri="{FF2B5EF4-FFF2-40B4-BE49-F238E27FC236}">
                <a16:creationId xmlns:a16="http://schemas.microsoft.com/office/drawing/2014/main" id="{B18EBF62-7727-C1B2-E485-47749EAE1E21}"/>
              </a:ext>
            </a:extLst>
          </p:cNvPr>
          <p:cNvGraphicFramePr>
            <a:graphicFrameLocks noGrp="1"/>
          </p:cNvGraphicFramePr>
          <p:nvPr>
            <p:extLst>
              <p:ext uri="{D42A27DB-BD31-4B8C-83A1-F6EECF244321}">
                <p14:modId xmlns:p14="http://schemas.microsoft.com/office/powerpoint/2010/main" val="2186989325"/>
              </p:ext>
            </p:extLst>
          </p:nvPr>
        </p:nvGraphicFramePr>
        <p:xfrm>
          <a:off x="1005839" y="1079442"/>
          <a:ext cx="10434320" cy="5368464"/>
        </p:xfrm>
        <a:graphic>
          <a:graphicData uri="http://schemas.openxmlformats.org/drawingml/2006/table">
            <a:tbl>
              <a:tblPr>
                <a:effectLst>
                  <a:outerShdw blurRad="63500" sx="102000" sy="102000" algn="ctr" rotWithShape="0">
                    <a:prstClr val="black">
                      <a:alpha val="40000"/>
                    </a:prstClr>
                  </a:outerShdw>
                </a:effectLst>
              </a:tblPr>
              <a:tblGrid>
                <a:gridCol w="876891">
                  <a:extLst>
                    <a:ext uri="{9D8B030D-6E8A-4147-A177-3AD203B41FA5}">
                      <a16:colId xmlns:a16="http://schemas.microsoft.com/office/drawing/2014/main" val="4205693543"/>
                    </a:ext>
                  </a:extLst>
                </a:gridCol>
                <a:gridCol w="4327570">
                  <a:extLst>
                    <a:ext uri="{9D8B030D-6E8A-4147-A177-3AD203B41FA5}">
                      <a16:colId xmlns:a16="http://schemas.microsoft.com/office/drawing/2014/main" val="3358375604"/>
                    </a:ext>
                  </a:extLst>
                </a:gridCol>
                <a:gridCol w="2170325">
                  <a:extLst>
                    <a:ext uri="{9D8B030D-6E8A-4147-A177-3AD203B41FA5}">
                      <a16:colId xmlns:a16="http://schemas.microsoft.com/office/drawing/2014/main" val="1181849752"/>
                    </a:ext>
                  </a:extLst>
                </a:gridCol>
                <a:gridCol w="767756">
                  <a:extLst>
                    <a:ext uri="{9D8B030D-6E8A-4147-A177-3AD203B41FA5}">
                      <a16:colId xmlns:a16="http://schemas.microsoft.com/office/drawing/2014/main" val="1679684785"/>
                    </a:ext>
                  </a:extLst>
                </a:gridCol>
                <a:gridCol w="1423276">
                  <a:extLst>
                    <a:ext uri="{9D8B030D-6E8A-4147-A177-3AD203B41FA5}">
                      <a16:colId xmlns:a16="http://schemas.microsoft.com/office/drawing/2014/main" val="268313215"/>
                    </a:ext>
                  </a:extLst>
                </a:gridCol>
                <a:gridCol w="868502">
                  <a:extLst>
                    <a:ext uri="{9D8B030D-6E8A-4147-A177-3AD203B41FA5}">
                      <a16:colId xmlns:a16="http://schemas.microsoft.com/office/drawing/2014/main" val="1854890328"/>
                    </a:ext>
                  </a:extLst>
                </a:gridCol>
              </a:tblGrid>
              <a:tr h="530285">
                <a:tc>
                  <a:txBody>
                    <a:bodyPr/>
                    <a:lstStyle/>
                    <a:p>
                      <a:pPr algn="l" fontAlgn="b"/>
                      <a:endParaRPr lang="tr-TR" sz="800" b="0" i="0" u="none" strike="noStrike" dirty="0">
                        <a:solidFill>
                          <a:srgbClr val="000000"/>
                        </a:solidFill>
                        <a:effectLst/>
                        <a:latin typeface="Calibri" panose="020F0502020204030204" pitchFamily="34" charset="0"/>
                      </a:endParaRPr>
                    </a:p>
                  </a:txBody>
                  <a:tcPr marL="5733" marR="5733" marT="5733" marB="0" anchor="b">
                    <a:lnL>
                      <a:noFill/>
                    </a:lnL>
                    <a:lnR w="6350" cap="flat" cmpd="sng" algn="ctr">
                      <a:solidFill>
                        <a:srgbClr val="3F3F3F"/>
                      </a:solidFill>
                      <a:prstDash val="solid"/>
                      <a:round/>
                      <a:headEnd type="none" w="med" len="med"/>
                      <a:tailEnd type="none" w="med" len="med"/>
                    </a:lnR>
                    <a:lnT>
                      <a:noFill/>
                    </a:lnT>
                    <a:lnB>
                      <a:noFill/>
                    </a:lnB>
                  </a:tcPr>
                </a:tc>
                <a:tc gridSpan="5">
                  <a:txBody>
                    <a:bodyPr/>
                    <a:lstStyle/>
                    <a:p>
                      <a:pPr algn="ctr" fontAlgn="ctr"/>
                      <a:r>
                        <a:rPr lang="en-GB" sz="1800" b="1" i="0" u="none" strike="noStrike" dirty="0" err="1">
                          <a:solidFill>
                            <a:srgbClr val="3F3F3F"/>
                          </a:solidFill>
                          <a:effectLst/>
                          <a:latin typeface="Calibri" panose="020F0502020204030204" pitchFamily="34" charset="0"/>
                        </a:rPr>
                        <a:t>Kesinleşmemiş</a:t>
                      </a:r>
                      <a:r>
                        <a:rPr lang="en-GB" sz="1800" b="1" i="0" u="none" strike="noStrike" dirty="0">
                          <a:solidFill>
                            <a:srgbClr val="3F3F3F"/>
                          </a:solidFill>
                          <a:effectLst/>
                          <a:latin typeface="Calibri" panose="020F0502020204030204" pitchFamily="34" charset="0"/>
                        </a:rPr>
                        <a:t> </a:t>
                      </a:r>
                      <a:r>
                        <a:rPr lang="en-GB" sz="1800" b="1" i="0" u="none" strike="noStrike" dirty="0" err="1">
                          <a:solidFill>
                            <a:srgbClr val="3F3F3F"/>
                          </a:solidFill>
                          <a:effectLst/>
                          <a:latin typeface="Calibri" panose="020F0502020204030204" pitchFamily="34" charset="0"/>
                        </a:rPr>
                        <a:t>veya</a:t>
                      </a:r>
                      <a:r>
                        <a:rPr lang="en-GB" sz="1800" b="1" i="0" u="none" strike="noStrike" dirty="0">
                          <a:solidFill>
                            <a:srgbClr val="3F3F3F"/>
                          </a:solidFill>
                          <a:effectLst/>
                          <a:latin typeface="Calibri" panose="020F0502020204030204" pitchFamily="34" charset="0"/>
                        </a:rPr>
                        <a:t> </a:t>
                      </a:r>
                      <a:r>
                        <a:rPr lang="en-GB" sz="1800" b="1" i="0" u="none" strike="noStrike" dirty="0" err="1">
                          <a:solidFill>
                            <a:srgbClr val="3F3F3F"/>
                          </a:solidFill>
                          <a:effectLst/>
                          <a:latin typeface="Calibri" panose="020F0502020204030204" pitchFamily="34" charset="0"/>
                        </a:rPr>
                        <a:t>Dava</a:t>
                      </a:r>
                      <a:r>
                        <a:rPr lang="en-GB" sz="1800" b="1" i="0" u="none" strike="noStrike" dirty="0">
                          <a:solidFill>
                            <a:srgbClr val="3F3F3F"/>
                          </a:solidFill>
                          <a:effectLst/>
                          <a:latin typeface="Calibri" panose="020F0502020204030204" pitchFamily="34" charset="0"/>
                        </a:rPr>
                        <a:t> </a:t>
                      </a:r>
                      <a:r>
                        <a:rPr lang="en-GB" sz="1800" b="1" i="0" u="none" strike="noStrike" dirty="0" err="1">
                          <a:solidFill>
                            <a:srgbClr val="3F3F3F"/>
                          </a:solidFill>
                          <a:effectLst/>
                          <a:latin typeface="Calibri" panose="020F0502020204030204" pitchFamily="34" charset="0"/>
                        </a:rPr>
                        <a:t>Safhasında</a:t>
                      </a:r>
                      <a:r>
                        <a:rPr lang="en-GB" sz="1800" b="1" i="0" u="none" strike="noStrike" dirty="0">
                          <a:solidFill>
                            <a:srgbClr val="3F3F3F"/>
                          </a:solidFill>
                          <a:effectLst/>
                          <a:latin typeface="Calibri" panose="020F0502020204030204" pitchFamily="34" charset="0"/>
                        </a:rPr>
                        <a:t> </a:t>
                      </a:r>
                      <a:r>
                        <a:rPr lang="en-GB" sz="1800" b="1" i="0" u="none" strike="noStrike" dirty="0" err="1">
                          <a:solidFill>
                            <a:srgbClr val="3F3F3F"/>
                          </a:solidFill>
                          <a:effectLst/>
                          <a:latin typeface="Calibri" panose="020F0502020204030204" pitchFamily="34" charset="0"/>
                        </a:rPr>
                        <a:t>Bulunan</a:t>
                      </a:r>
                      <a:r>
                        <a:rPr lang="en-GB" sz="1800" b="1" i="0" u="none" strike="noStrike" dirty="0">
                          <a:solidFill>
                            <a:srgbClr val="3F3F3F"/>
                          </a:solidFill>
                          <a:effectLst/>
                          <a:latin typeface="Calibri" panose="020F0502020204030204" pitchFamily="34" charset="0"/>
                        </a:rPr>
                        <a:t> Alacaklar-7740/3. Md.</a:t>
                      </a:r>
                      <a:br>
                        <a:rPr lang="en-GB" sz="1800" b="1" i="0" u="none" strike="noStrike" dirty="0">
                          <a:solidFill>
                            <a:srgbClr val="3F3F3F"/>
                          </a:solidFill>
                          <a:effectLst/>
                          <a:latin typeface="Calibri" panose="020F0502020204030204" pitchFamily="34" charset="0"/>
                        </a:rPr>
                      </a:br>
                      <a:r>
                        <a:rPr lang="en-GB" sz="1800" b="1" i="0" u="none" strike="noStrike" dirty="0">
                          <a:solidFill>
                            <a:srgbClr val="3F3F3F"/>
                          </a:solidFill>
                          <a:effectLst/>
                          <a:latin typeface="Calibri" panose="020F0502020204030204" pitchFamily="34" charset="0"/>
                        </a:rPr>
                        <a:t> (</a:t>
                      </a:r>
                      <a:r>
                        <a:rPr lang="en-GB" sz="1800" b="1" i="0" u="none" strike="noStrike" dirty="0" err="1">
                          <a:solidFill>
                            <a:srgbClr val="3F3F3F"/>
                          </a:solidFill>
                          <a:effectLst/>
                          <a:latin typeface="Calibri" panose="020F0502020204030204" pitchFamily="34" charset="0"/>
                        </a:rPr>
                        <a:t>Tablodaki</a:t>
                      </a:r>
                      <a:r>
                        <a:rPr lang="en-GB" sz="1800" b="1" i="0" u="none" strike="noStrike" dirty="0">
                          <a:solidFill>
                            <a:srgbClr val="3F3F3F"/>
                          </a:solidFill>
                          <a:effectLst/>
                          <a:latin typeface="Calibri" panose="020F0502020204030204" pitchFamily="34" charset="0"/>
                        </a:rPr>
                        <a:t> </a:t>
                      </a:r>
                      <a:r>
                        <a:rPr lang="en-GB" sz="1800" b="1" i="0" u="none" strike="noStrike" dirty="0" err="1">
                          <a:solidFill>
                            <a:srgbClr val="3F3F3F"/>
                          </a:solidFill>
                          <a:effectLst/>
                          <a:latin typeface="Calibri" panose="020F0502020204030204" pitchFamily="34" charset="0"/>
                        </a:rPr>
                        <a:t>bilgiler</a:t>
                      </a:r>
                      <a:r>
                        <a:rPr lang="en-GB" sz="1800" b="1" i="0" u="none" strike="noStrike" dirty="0">
                          <a:solidFill>
                            <a:srgbClr val="3F3F3F"/>
                          </a:solidFill>
                          <a:effectLst/>
                          <a:latin typeface="Calibri" panose="020F0502020204030204" pitchFamily="34" charset="0"/>
                        </a:rPr>
                        <a:t> </a:t>
                      </a:r>
                      <a:r>
                        <a:rPr lang="en-GB" sz="1800" b="1" i="0" u="none" strike="noStrike" dirty="0" err="1">
                          <a:solidFill>
                            <a:srgbClr val="C00000"/>
                          </a:solidFill>
                          <a:effectLst/>
                          <a:latin typeface="Calibri" panose="020F0502020204030204" pitchFamily="34" charset="0"/>
                        </a:rPr>
                        <a:t>ödenecek</a:t>
                      </a:r>
                      <a:r>
                        <a:rPr lang="en-GB" sz="1800" b="1" i="0" u="none" strike="noStrike" dirty="0">
                          <a:solidFill>
                            <a:srgbClr val="3F3F3F"/>
                          </a:solidFill>
                          <a:effectLst/>
                          <a:latin typeface="Calibri" panose="020F0502020204030204" pitchFamily="34" charset="0"/>
                        </a:rPr>
                        <a:t> </a:t>
                      </a:r>
                      <a:r>
                        <a:rPr lang="en-GB" sz="1800" b="1" i="0" u="none" strike="noStrike" dirty="0" err="1">
                          <a:solidFill>
                            <a:srgbClr val="3F3F3F"/>
                          </a:solidFill>
                          <a:effectLst/>
                          <a:latin typeface="Calibri" panose="020F0502020204030204" pitchFamily="34" charset="0"/>
                        </a:rPr>
                        <a:t>tutarları</a:t>
                      </a:r>
                      <a:r>
                        <a:rPr lang="en-GB" sz="1800" b="1" i="0" u="none" strike="noStrike" dirty="0">
                          <a:solidFill>
                            <a:srgbClr val="3F3F3F"/>
                          </a:solidFill>
                          <a:effectLst/>
                          <a:latin typeface="Calibri" panose="020F0502020204030204" pitchFamily="34" charset="0"/>
                        </a:rPr>
                        <a:t> </a:t>
                      </a:r>
                      <a:r>
                        <a:rPr lang="en-GB" sz="1800" b="1" i="0" u="none" strike="noStrike" dirty="0" err="1">
                          <a:solidFill>
                            <a:srgbClr val="3F3F3F"/>
                          </a:solidFill>
                          <a:effectLst/>
                          <a:latin typeface="Calibri" panose="020F0502020204030204" pitchFamily="34" charset="0"/>
                        </a:rPr>
                        <a:t>göstermektedir</a:t>
                      </a:r>
                      <a:r>
                        <a:rPr lang="en-GB" sz="1800" b="1" i="0" u="none" strike="noStrike" dirty="0">
                          <a:solidFill>
                            <a:srgbClr val="3F3F3F"/>
                          </a:solidFill>
                          <a:effectLst/>
                          <a:latin typeface="Calibri" panose="020F0502020204030204" pitchFamily="34" charset="0"/>
                        </a:rPr>
                        <a:t>)</a:t>
                      </a:r>
                    </a:p>
                  </a:txBody>
                  <a:tcPr marL="5733" marR="5733" marT="5733"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237492103"/>
                  </a:ext>
                </a:extLst>
              </a:tr>
              <a:tr h="246716">
                <a:tc>
                  <a:txBody>
                    <a:bodyPr/>
                    <a:lstStyle/>
                    <a:p>
                      <a:pPr algn="l" fontAlgn="b"/>
                      <a:endParaRPr lang="tr-TR" sz="800" b="0" i="0" u="none" strike="noStrike">
                        <a:solidFill>
                          <a:srgbClr val="000000"/>
                        </a:solidFill>
                        <a:effectLst/>
                        <a:latin typeface="Calibri" panose="020F0502020204030204" pitchFamily="34" charset="0"/>
                      </a:endParaRPr>
                    </a:p>
                  </a:txBody>
                  <a:tcPr marL="5733" marR="5733" marT="5733"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ctr" fontAlgn="ctr"/>
                      <a:r>
                        <a:rPr lang="tr-TR" sz="1100" b="1" i="0" u="none" strike="noStrike">
                          <a:solidFill>
                            <a:srgbClr val="000000"/>
                          </a:solidFill>
                          <a:effectLst/>
                          <a:latin typeface="Calibri" panose="020F0502020204030204" pitchFamily="34" charset="0"/>
                        </a:rPr>
                        <a:t>Alacak Türü</a:t>
                      </a:r>
                    </a:p>
                  </a:txBody>
                  <a:tcPr marL="5733" marR="5733" marT="5733" marB="0" anchor="ctr">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B4C6E7"/>
                    </a:solidFill>
                  </a:tcPr>
                </a:tc>
                <a:tc gridSpan="4">
                  <a:txBody>
                    <a:bodyPr/>
                    <a:lstStyle/>
                    <a:p>
                      <a:pPr algn="ctr" fontAlgn="ctr"/>
                      <a:r>
                        <a:rPr lang="tr-TR" sz="1100" b="1" i="0" u="none" strike="noStrike">
                          <a:solidFill>
                            <a:srgbClr val="000000"/>
                          </a:solidFill>
                          <a:effectLst/>
                          <a:latin typeface="Calibri" panose="020F0502020204030204" pitchFamily="34" charset="0"/>
                        </a:rPr>
                        <a:t>Bulunduğu Safha</a:t>
                      </a:r>
                    </a:p>
                  </a:txBody>
                  <a:tcPr marL="5733" marR="5733" marT="5733" marB="0" anchor="ctr">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B4C6E7"/>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0718878"/>
                  </a:ext>
                </a:extLst>
              </a:tr>
              <a:tr h="776584">
                <a:tc>
                  <a:txBody>
                    <a:bodyPr/>
                    <a:lstStyle/>
                    <a:p>
                      <a:pPr algn="l" fontAlgn="b"/>
                      <a:endParaRPr lang="tr-TR" sz="1000" b="0" i="0" u="none" strike="noStrike">
                        <a:solidFill>
                          <a:srgbClr val="000000"/>
                        </a:solidFill>
                        <a:effectLst/>
                        <a:latin typeface="Calibri" panose="020F0502020204030204" pitchFamily="34" charset="0"/>
                      </a:endParaRPr>
                    </a:p>
                  </a:txBody>
                  <a:tcPr marL="5733" marR="5733" marT="5733" marB="0" anchor="b">
                    <a:lnL>
                      <a:noFill/>
                    </a:lnL>
                    <a:lnR w="6350" cap="flat" cmpd="sng" algn="ctr">
                      <a:solidFill>
                        <a:srgbClr val="3F3F3F"/>
                      </a:solidFill>
                      <a:prstDash val="solid"/>
                      <a:round/>
                      <a:headEnd type="none" w="med" len="med"/>
                      <a:tailEnd type="none" w="med" len="med"/>
                    </a:lnR>
                    <a:lnT>
                      <a:noFill/>
                    </a:lnT>
                    <a:lnB>
                      <a:noFill/>
                    </a:lnB>
                  </a:tcPr>
                </a:tc>
                <a:tc rowSpan="3">
                  <a:txBody>
                    <a:bodyPr/>
                    <a:lstStyle/>
                    <a:p>
                      <a:pPr algn="ctr" fontAlgn="ctr"/>
                      <a:r>
                        <a:rPr lang="tr-TR" sz="1000" b="0" i="0" u="none" strike="noStrike" dirty="0">
                          <a:solidFill>
                            <a:srgbClr val="000000"/>
                          </a:solidFill>
                          <a:effectLst/>
                          <a:latin typeface="Calibri" panose="020F0502020204030204" pitchFamily="34" charset="0"/>
                        </a:rPr>
                        <a:t> </a:t>
                      </a:r>
                    </a:p>
                  </a:txBody>
                  <a:tcPr marL="5733" marR="5733" marT="5733"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rowSpan="3">
                  <a:txBody>
                    <a:bodyPr/>
                    <a:lstStyle/>
                    <a:p>
                      <a:pPr algn="l" fontAlgn="ctr"/>
                      <a:r>
                        <a:rPr lang="tr-TR" sz="1200" b="0" i="0" u="none" strike="noStrike" dirty="0">
                          <a:solidFill>
                            <a:srgbClr val="000000"/>
                          </a:solidFill>
                          <a:effectLst/>
                          <a:latin typeface="Calibri" panose="020F0502020204030204" pitchFamily="34" charset="0"/>
                        </a:rPr>
                        <a:t>-UZLAŞMA</a:t>
                      </a:r>
                      <a:r>
                        <a:rPr lang="tr-TR" sz="1200" b="1" dirty="0">
                          <a:solidFill>
                            <a:srgbClr val="5B9BD5">
                              <a:lumMod val="75000"/>
                            </a:srgbClr>
                          </a:solidFill>
                          <a:latin typeface="Calibri" panose="020F0502020204030204" pitchFamily="34" charset="0"/>
                          <a:ea typeface="Times New Roman" panose="02020603050405020304" pitchFamily="18" charset="0"/>
                        </a:rPr>
                        <a:t>* </a:t>
                      </a:r>
                      <a:r>
                        <a:rPr lang="tr-TR" sz="1200" b="0" i="0" u="none" strike="noStrike" dirty="0">
                          <a:solidFill>
                            <a:srgbClr val="000000"/>
                          </a:solidFill>
                          <a:effectLst/>
                          <a:latin typeface="Calibri" panose="020F0502020204030204" pitchFamily="34" charset="0"/>
                        </a:rPr>
                        <a:t>AŞAMASINDAKİ alacaklar(uzlaşma günü gelmemiş/uzlaşma sağlanamamış)</a:t>
                      </a:r>
                    </a:p>
                    <a:p>
                      <a:pPr algn="l" fontAlgn="ctr"/>
                      <a:r>
                        <a:rPr lang="tr-TR" sz="1200" b="0" i="0" u="none" strike="noStrike" dirty="0">
                          <a:solidFill>
                            <a:srgbClr val="000000"/>
                          </a:solidFill>
                          <a:effectLst/>
                          <a:latin typeface="Calibri" panose="020F0502020204030204" pitchFamily="34" charset="0"/>
                        </a:rPr>
                        <a:t> </a:t>
                      </a:r>
                      <a:br>
                        <a:rPr lang="tr-TR" sz="1200" b="0" i="0" u="none" strike="noStrike" dirty="0">
                          <a:solidFill>
                            <a:srgbClr val="000000"/>
                          </a:solidFill>
                          <a:effectLst/>
                          <a:latin typeface="Calibri" panose="020F0502020204030204" pitchFamily="34" charset="0"/>
                        </a:rPr>
                      </a:br>
                      <a:r>
                        <a:rPr lang="tr-TR" sz="1200" b="0" i="0" u="none" strike="noStrike" dirty="0">
                          <a:solidFill>
                            <a:srgbClr val="000000"/>
                          </a:solidFill>
                          <a:effectLst/>
                          <a:latin typeface="Calibri" panose="020F0502020204030204" pitchFamily="34" charset="0"/>
                        </a:rPr>
                        <a:t>- İlk derece yargı merciinde DAVA AÇILMIŞ/DAVA SÜRESİ GEÇMEMİŞ</a:t>
                      </a:r>
                    </a:p>
                    <a:p>
                      <a:pPr algn="l" fontAlgn="ctr"/>
                      <a:br>
                        <a:rPr lang="tr-TR" sz="1200" b="0" i="0" u="none" strike="noStrike" dirty="0">
                          <a:solidFill>
                            <a:srgbClr val="000000"/>
                          </a:solidFill>
                          <a:effectLst/>
                          <a:latin typeface="Calibri" panose="020F0502020204030204" pitchFamily="34" charset="0"/>
                        </a:rPr>
                      </a:br>
                      <a:r>
                        <a:rPr lang="tr-TR" sz="1200" b="0" i="0" u="none" strike="noStrike" dirty="0">
                          <a:solidFill>
                            <a:srgbClr val="000000"/>
                          </a:solidFill>
                          <a:effectLst/>
                          <a:latin typeface="Calibri" panose="020F0502020204030204" pitchFamily="34" charset="0"/>
                        </a:rPr>
                        <a:t>- BOZMA kararı</a:t>
                      </a:r>
                      <a:br>
                        <a:rPr lang="tr-TR" sz="1200" b="0" i="0" u="none" strike="noStrike" dirty="0">
                          <a:solidFill>
                            <a:srgbClr val="000000"/>
                          </a:solidFill>
                          <a:effectLst/>
                          <a:latin typeface="Calibri" panose="020F0502020204030204" pitchFamily="34" charset="0"/>
                        </a:rPr>
                      </a:br>
                      <a:r>
                        <a:rPr lang="tr-TR" sz="1200" b="0" i="0" u="none" strike="noStrike" dirty="0">
                          <a:solidFill>
                            <a:srgbClr val="000000"/>
                          </a:solidFill>
                          <a:effectLst/>
                          <a:latin typeface="Calibri" panose="020F0502020204030204" pitchFamily="34" charset="0"/>
                        </a:rPr>
                        <a:t>- Kısmen onama kısmen Bozma kararında BOZULAN KISIM</a:t>
                      </a:r>
                    </a:p>
                  </a:txBody>
                  <a:tcPr marL="5733" marR="5733" marT="5733"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gridSpan="3">
                  <a:txBody>
                    <a:bodyPr/>
                    <a:lstStyle/>
                    <a:p>
                      <a:pPr algn="l" fontAlgn="ctr"/>
                      <a:r>
                        <a:rPr lang="en-GB" sz="1100" b="1" i="0" u="none" strike="noStrike" dirty="0">
                          <a:solidFill>
                            <a:srgbClr val="000000"/>
                          </a:solidFill>
                          <a:effectLst/>
                          <a:latin typeface="Calibri" panose="020F0502020204030204" pitchFamily="34" charset="0"/>
                        </a:rPr>
                        <a:t>- </a:t>
                      </a:r>
                      <a:r>
                        <a:rPr lang="en-GB" sz="1100" b="1" i="0" u="sng" strike="noStrike" dirty="0" err="1">
                          <a:solidFill>
                            <a:srgbClr val="000000"/>
                          </a:solidFill>
                          <a:effectLst/>
                          <a:latin typeface="Calibri" panose="020F0502020204030204" pitchFamily="34" charset="0"/>
                        </a:rPr>
                        <a:t>İstinaf</a:t>
                      </a:r>
                      <a:r>
                        <a:rPr lang="en-GB" sz="1100" b="1" i="0" u="sng" strike="noStrike" dirty="0">
                          <a:solidFill>
                            <a:srgbClr val="000000"/>
                          </a:solidFill>
                          <a:effectLst/>
                          <a:latin typeface="Calibri" panose="020F0502020204030204" pitchFamily="34" charset="0"/>
                        </a:rPr>
                        <a:t> </a:t>
                      </a:r>
                      <a:r>
                        <a:rPr lang="en-GB" sz="1100" b="1" i="0" u="sng" strike="noStrike" dirty="0" err="1">
                          <a:solidFill>
                            <a:srgbClr val="000000"/>
                          </a:solidFill>
                          <a:effectLst/>
                          <a:latin typeface="Calibri" panose="020F0502020204030204" pitchFamily="34" charset="0"/>
                        </a:rPr>
                        <a:t>veya</a:t>
                      </a:r>
                      <a:r>
                        <a:rPr lang="en-GB" sz="1100" b="1" i="0" u="sng" strike="noStrike" dirty="0">
                          <a:solidFill>
                            <a:srgbClr val="000000"/>
                          </a:solidFill>
                          <a:effectLst/>
                          <a:latin typeface="Calibri" panose="020F0502020204030204" pitchFamily="34" charset="0"/>
                        </a:rPr>
                        <a:t> </a:t>
                      </a:r>
                      <a:r>
                        <a:rPr lang="en-GB" sz="1100" b="1" i="0" u="sng" strike="noStrike" dirty="0" err="1">
                          <a:solidFill>
                            <a:srgbClr val="000000"/>
                          </a:solidFill>
                          <a:effectLst/>
                          <a:latin typeface="Calibri" panose="020F0502020204030204" pitchFamily="34" charset="0"/>
                        </a:rPr>
                        <a:t>temyiz</a:t>
                      </a:r>
                      <a:r>
                        <a:rPr lang="en-GB" sz="1100" b="0" i="0" u="none" strike="noStrike" dirty="0">
                          <a:solidFill>
                            <a:srgbClr val="000000"/>
                          </a:solidFill>
                          <a:effectLst/>
                          <a:latin typeface="Calibri" panose="020F0502020204030204" pitchFamily="34" charset="0"/>
                        </a:rPr>
                        <a:t> </a:t>
                      </a:r>
                      <a:r>
                        <a:rPr lang="en-GB" sz="1100" b="0" i="0" u="none" strike="noStrike" dirty="0" err="1">
                          <a:solidFill>
                            <a:srgbClr val="000000"/>
                          </a:solidFill>
                          <a:effectLst/>
                          <a:latin typeface="Calibri" panose="020F0502020204030204" pitchFamily="34" charset="0"/>
                        </a:rPr>
                        <a:t>süreleri</a:t>
                      </a:r>
                      <a:r>
                        <a:rPr lang="en-GB" sz="1100" b="0" i="0" u="none" strike="noStrike" dirty="0">
                          <a:solidFill>
                            <a:srgbClr val="000000"/>
                          </a:solidFill>
                          <a:effectLst/>
                          <a:latin typeface="Calibri" panose="020F0502020204030204" pitchFamily="34" charset="0"/>
                        </a:rPr>
                        <a:t> </a:t>
                      </a:r>
                      <a:r>
                        <a:rPr lang="en-GB" sz="1100" b="1" i="0" u="none" strike="noStrike" dirty="0" err="1">
                          <a:solidFill>
                            <a:srgbClr val="C00000"/>
                          </a:solidFill>
                          <a:effectLst/>
                          <a:latin typeface="Calibri" panose="020F0502020204030204" pitchFamily="34" charset="0"/>
                        </a:rPr>
                        <a:t>geçmemiş</a:t>
                      </a:r>
                      <a:r>
                        <a:rPr lang="en-GB" sz="1100" b="0" i="0" u="none" strike="noStrike" dirty="0">
                          <a:solidFill>
                            <a:srgbClr val="C00000"/>
                          </a:solidFill>
                          <a:effectLst/>
                          <a:latin typeface="Calibri" panose="020F0502020204030204" pitchFamily="34" charset="0"/>
                        </a:rPr>
                        <a:t> / </a:t>
                      </a:r>
                      <a:r>
                        <a:rPr lang="en-GB" sz="1100" b="1" i="0" u="none" strike="noStrike" dirty="0" err="1">
                          <a:solidFill>
                            <a:srgbClr val="C00000"/>
                          </a:solidFill>
                          <a:effectLst/>
                          <a:latin typeface="Calibri" panose="020F0502020204030204" pitchFamily="34" charset="0"/>
                        </a:rPr>
                        <a:t>başvurulmuş</a:t>
                      </a:r>
                      <a:r>
                        <a:rPr lang="en-GB" sz="1100" b="0" i="0" u="none" strike="noStrike" dirty="0">
                          <a:solidFill>
                            <a:srgbClr val="C00000"/>
                          </a:solidFill>
                          <a:effectLst/>
                          <a:latin typeface="Calibri" panose="020F0502020204030204" pitchFamily="34" charset="0"/>
                        </a:rPr>
                        <a:t> </a:t>
                      </a:r>
                      <a:br>
                        <a:rPr lang="en-GB" sz="1100" b="0" i="0" u="none" strike="noStrike" dirty="0">
                          <a:solidFill>
                            <a:srgbClr val="C00000"/>
                          </a:solidFill>
                          <a:effectLst/>
                          <a:latin typeface="Calibri" panose="020F0502020204030204" pitchFamily="34" charset="0"/>
                        </a:rPr>
                      </a:br>
                      <a:r>
                        <a:rPr lang="en-GB" sz="1100" b="1" i="0" u="none" strike="noStrike" dirty="0">
                          <a:solidFill>
                            <a:srgbClr val="000000"/>
                          </a:solidFill>
                          <a:effectLst/>
                          <a:latin typeface="Calibri" panose="020F0502020204030204" pitchFamily="34" charset="0"/>
                        </a:rPr>
                        <a:t>- </a:t>
                      </a:r>
                      <a:r>
                        <a:rPr lang="en-GB" sz="1100" b="1" i="0" u="sng" strike="noStrike" dirty="0" err="1">
                          <a:solidFill>
                            <a:srgbClr val="000000"/>
                          </a:solidFill>
                          <a:effectLst/>
                          <a:latin typeface="Calibri" panose="020F0502020204030204" pitchFamily="34" charset="0"/>
                        </a:rPr>
                        <a:t>Karar</a:t>
                      </a:r>
                      <a:r>
                        <a:rPr lang="en-GB" sz="1100" b="1" i="0" u="sng" strike="noStrike" dirty="0">
                          <a:solidFill>
                            <a:srgbClr val="000000"/>
                          </a:solidFill>
                          <a:effectLst/>
                          <a:latin typeface="Calibri" panose="020F0502020204030204" pitchFamily="34" charset="0"/>
                        </a:rPr>
                        <a:t> </a:t>
                      </a:r>
                      <a:r>
                        <a:rPr lang="en-GB" sz="1100" b="1" i="0" u="sng" strike="noStrike" dirty="0" err="1">
                          <a:solidFill>
                            <a:srgbClr val="000000"/>
                          </a:solidFill>
                          <a:effectLst/>
                          <a:latin typeface="Calibri" panose="020F0502020204030204" pitchFamily="34" charset="0"/>
                        </a:rPr>
                        <a:t>düzeltme</a:t>
                      </a:r>
                      <a:r>
                        <a:rPr lang="en-GB" sz="1100" b="0" i="0" u="none" strike="noStrike" dirty="0">
                          <a:solidFill>
                            <a:srgbClr val="000000"/>
                          </a:solidFill>
                          <a:effectLst/>
                          <a:latin typeface="Calibri" panose="020F0502020204030204" pitchFamily="34" charset="0"/>
                        </a:rPr>
                        <a:t> </a:t>
                      </a:r>
                      <a:r>
                        <a:rPr lang="en-GB" sz="1100" b="0" i="0" u="none" strike="noStrike" dirty="0" err="1">
                          <a:solidFill>
                            <a:srgbClr val="000000"/>
                          </a:solidFill>
                          <a:effectLst/>
                          <a:latin typeface="Calibri" panose="020F0502020204030204" pitchFamily="34" charset="0"/>
                        </a:rPr>
                        <a:t>talep</a:t>
                      </a:r>
                      <a:r>
                        <a:rPr lang="en-GB" sz="1100" b="0" i="0" u="none" strike="noStrike" dirty="0">
                          <a:solidFill>
                            <a:srgbClr val="000000"/>
                          </a:solidFill>
                          <a:effectLst/>
                          <a:latin typeface="Calibri" panose="020F0502020204030204" pitchFamily="34" charset="0"/>
                        </a:rPr>
                        <a:t> </a:t>
                      </a:r>
                      <a:r>
                        <a:rPr lang="en-GB" sz="1100" b="0" i="0" u="none" strike="noStrike" dirty="0" err="1">
                          <a:solidFill>
                            <a:srgbClr val="000000"/>
                          </a:solidFill>
                          <a:effectLst/>
                          <a:latin typeface="Calibri" panose="020F0502020204030204" pitchFamily="34" charset="0"/>
                        </a:rPr>
                        <a:t>süresi</a:t>
                      </a:r>
                      <a:r>
                        <a:rPr lang="en-GB" sz="1100" b="0" i="0" u="none" strike="noStrike" dirty="0">
                          <a:solidFill>
                            <a:srgbClr val="000000"/>
                          </a:solidFill>
                          <a:effectLst/>
                          <a:latin typeface="Calibri" panose="020F0502020204030204" pitchFamily="34" charset="0"/>
                        </a:rPr>
                        <a:t> </a:t>
                      </a:r>
                      <a:r>
                        <a:rPr lang="en-GB" sz="1100" b="1" i="0" u="none" strike="noStrike" dirty="0" err="1">
                          <a:solidFill>
                            <a:srgbClr val="C00000"/>
                          </a:solidFill>
                          <a:effectLst/>
                          <a:latin typeface="Calibri" panose="020F0502020204030204" pitchFamily="34" charset="0"/>
                        </a:rPr>
                        <a:t>geçmemiş</a:t>
                      </a:r>
                      <a:r>
                        <a:rPr lang="en-GB" sz="1100" b="0" i="0" u="none" strike="noStrike" dirty="0">
                          <a:solidFill>
                            <a:srgbClr val="C00000"/>
                          </a:solidFill>
                          <a:effectLst/>
                          <a:latin typeface="Calibri" panose="020F0502020204030204" pitchFamily="34" charset="0"/>
                        </a:rPr>
                        <a:t> / </a:t>
                      </a:r>
                      <a:r>
                        <a:rPr lang="en-GB" sz="1100" b="1" i="0" u="none" strike="noStrike" dirty="0" err="1">
                          <a:solidFill>
                            <a:srgbClr val="C00000"/>
                          </a:solidFill>
                          <a:effectLst/>
                          <a:latin typeface="Calibri" panose="020F0502020204030204" pitchFamily="34" charset="0"/>
                        </a:rPr>
                        <a:t>başvurulmuş</a:t>
                      </a:r>
                      <a:endParaRPr lang="en-GB" sz="1100" b="1" i="0" u="sng" strike="noStrike" dirty="0">
                        <a:solidFill>
                          <a:srgbClr val="000000"/>
                        </a:solidFill>
                        <a:effectLst/>
                        <a:latin typeface="Calibri" panose="020F0502020204030204" pitchFamily="34" charset="0"/>
                      </a:endParaRPr>
                    </a:p>
                  </a:txBody>
                  <a:tcPr marL="5733" marR="5733" marT="5733"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442519311"/>
                  </a:ext>
                </a:extLst>
              </a:tr>
              <a:tr h="1005762">
                <a:tc>
                  <a:txBody>
                    <a:bodyPr/>
                    <a:lstStyle/>
                    <a:p>
                      <a:pPr algn="l" fontAlgn="b"/>
                      <a:endParaRPr lang="tr-TR" sz="1000" b="0" i="0" u="none" strike="noStrike">
                        <a:solidFill>
                          <a:srgbClr val="000000"/>
                        </a:solidFill>
                        <a:effectLst/>
                        <a:latin typeface="Calibri" panose="020F0502020204030204" pitchFamily="34" charset="0"/>
                      </a:endParaRPr>
                    </a:p>
                  </a:txBody>
                  <a:tcPr marL="5733" marR="5733" marT="5733" marB="0" anchor="b">
                    <a:lnL>
                      <a:noFill/>
                    </a:lnL>
                    <a:lnR w="6350" cap="flat" cmpd="sng" algn="ctr">
                      <a:solidFill>
                        <a:srgbClr val="3F3F3F"/>
                      </a:solidFill>
                      <a:prstDash val="solid"/>
                      <a:round/>
                      <a:headEnd type="none" w="med" len="med"/>
                      <a:tailEnd type="none" w="med" len="med"/>
                    </a:lnR>
                    <a:lnT>
                      <a:noFill/>
                    </a:lnT>
                    <a:lnB>
                      <a:noFill/>
                    </a:lnB>
                  </a:tcPr>
                </a:tc>
                <a:tc vMerge="1">
                  <a:txBody>
                    <a:bodyPr/>
                    <a:lstStyle/>
                    <a:p>
                      <a:endParaRPr lang="tr-TR"/>
                    </a:p>
                  </a:txBody>
                  <a:tcPr/>
                </a:tc>
                <a:tc vMerge="1">
                  <a:txBody>
                    <a:bodyPr/>
                    <a:lstStyle/>
                    <a:p>
                      <a:endParaRPr lang="tr-TR"/>
                    </a:p>
                  </a:txBody>
                  <a:tcPr/>
                </a:tc>
                <a:tc rowSpan="2">
                  <a:txBody>
                    <a:bodyPr/>
                    <a:lstStyle/>
                    <a:p>
                      <a:pPr algn="ctr" fontAlgn="ctr"/>
                      <a:r>
                        <a:rPr lang="en-GB" sz="1100" b="0" i="0" u="none" strike="noStrike" dirty="0" err="1">
                          <a:solidFill>
                            <a:srgbClr val="000000"/>
                          </a:solidFill>
                          <a:effectLst/>
                          <a:latin typeface="Calibri" panose="020F0502020204030204" pitchFamily="34" charset="0"/>
                        </a:rPr>
                        <a:t>En</a:t>
                      </a:r>
                      <a:r>
                        <a:rPr lang="en-GB" sz="1100" b="0" i="0" u="none" strike="noStrike" dirty="0">
                          <a:solidFill>
                            <a:srgbClr val="000000"/>
                          </a:solidFill>
                          <a:effectLst/>
                          <a:latin typeface="Calibri" panose="020F0502020204030204" pitchFamily="34" charset="0"/>
                        </a:rPr>
                        <a:t> son </a:t>
                      </a:r>
                      <a:r>
                        <a:rPr lang="en-GB" sz="1100" b="0" i="0" u="none" strike="noStrike" dirty="0" err="1">
                          <a:solidFill>
                            <a:srgbClr val="000000"/>
                          </a:solidFill>
                          <a:effectLst/>
                          <a:latin typeface="Calibri" panose="020F0502020204030204" pitchFamily="34" charset="0"/>
                        </a:rPr>
                        <a:t>karar</a:t>
                      </a:r>
                      <a:r>
                        <a:rPr lang="en-GB" sz="1100" b="0" i="0" u="none" strike="noStrike" dirty="0">
                          <a:solidFill>
                            <a:srgbClr val="000000"/>
                          </a:solidFill>
                          <a:effectLst/>
                          <a:latin typeface="Calibri" panose="020F0502020204030204" pitchFamily="34" charset="0"/>
                        </a:rPr>
                        <a:t> </a:t>
                      </a:r>
                      <a:r>
                        <a:rPr lang="en-GB" sz="1400" b="1" i="0" u="none" strike="noStrike" dirty="0">
                          <a:solidFill>
                            <a:srgbClr val="C00000"/>
                          </a:solidFill>
                          <a:effectLst/>
                          <a:latin typeface="Calibri" panose="020F0502020204030204" pitchFamily="34" charset="0"/>
                        </a:rPr>
                        <a:t>TERKİN</a:t>
                      </a:r>
                      <a:r>
                        <a:rPr lang="en-GB" sz="1100" b="0" i="0" u="none" strike="noStrike" dirty="0">
                          <a:solidFill>
                            <a:srgbClr val="000000"/>
                          </a:solidFill>
                          <a:effectLst/>
                          <a:latin typeface="Calibri" panose="020F0502020204030204" pitchFamily="34" charset="0"/>
                        </a:rPr>
                        <a:t>  </a:t>
                      </a:r>
                    </a:p>
                  </a:txBody>
                  <a:tcPr marL="5733" marR="5733" marT="5733"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gridSpan="2">
                  <a:txBody>
                    <a:bodyPr/>
                    <a:lstStyle/>
                    <a:p>
                      <a:pPr algn="l" fontAlgn="ctr"/>
                      <a:r>
                        <a:rPr lang="en-GB" sz="1100" b="0" i="0" u="none" strike="noStrike" dirty="0" err="1">
                          <a:solidFill>
                            <a:srgbClr val="000000"/>
                          </a:solidFill>
                          <a:effectLst/>
                          <a:latin typeface="Calibri" panose="020F0502020204030204" pitchFamily="34" charset="0"/>
                        </a:rPr>
                        <a:t>En</a:t>
                      </a:r>
                      <a:r>
                        <a:rPr lang="en-GB" sz="1100" b="0" i="0" u="none" strike="noStrike" dirty="0">
                          <a:solidFill>
                            <a:srgbClr val="000000"/>
                          </a:solidFill>
                          <a:effectLst/>
                          <a:latin typeface="Calibri" panose="020F0502020204030204" pitchFamily="34" charset="0"/>
                        </a:rPr>
                        <a:t> son </a:t>
                      </a:r>
                      <a:r>
                        <a:rPr lang="en-GB" sz="1100" b="0" i="0" u="none" strike="noStrike" dirty="0" err="1">
                          <a:solidFill>
                            <a:srgbClr val="000000"/>
                          </a:solidFill>
                          <a:effectLst/>
                          <a:latin typeface="Calibri" panose="020F0502020204030204" pitchFamily="34" charset="0"/>
                        </a:rPr>
                        <a:t>karar</a:t>
                      </a:r>
                      <a:br>
                        <a:rPr lang="en-GB" sz="1100" b="0" i="0" u="none" strike="noStrike" dirty="0">
                          <a:solidFill>
                            <a:srgbClr val="000000"/>
                          </a:solidFill>
                          <a:effectLst/>
                          <a:latin typeface="Calibri" panose="020F0502020204030204" pitchFamily="34" charset="0"/>
                        </a:rPr>
                      </a:br>
                      <a:r>
                        <a:rPr lang="en-GB" sz="1100" b="0" i="0" u="none" strike="noStrike" dirty="0">
                          <a:solidFill>
                            <a:srgbClr val="000000"/>
                          </a:solidFill>
                          <a:effectLst/>
                          <a:latin typeface="Calibri" panose="020F0502020204030204" pitchFamily="34" charset="0"/>
                        </a:rPr>
                        <a:t>a) </a:t>
                      </a:r>
                      <a:r>
                        <a:rPr lang="en-GB" sz="1400" b="1" i="0" u="none" strike="noStrike" dirty="0">
                          <a:solidFill>
                            <a:srgbClr val="C00000"/>
                          </a:solidFill>
                          <a:effectLst/>
                          <a:latin typeface="Calibri" panose="020F0502020204030204" pitchFamily="34" charset="0"/>
                        </a:rPr>
                        <a:t>TASDİK</a:t>
                      </a:r>
                      <a:r>
                        <a:rPr lang="en-GB" sz="1100" b="0" i="0" u="none" strike="noStrike" dirty="0">
                          <a:solidFill>
                            <a:srgbClr val="000000"/>
                          </a:solidFill>
                          <a:effectLst/>
                          <a:latin typeface="Calibri" panose="020F0502020204030204" pitchFamily="34" charset="0"/>
                        </a:rPr>
                        <a:t> </a:t>
                      </a:r>
                      <a:r>
                        <a:rPr lang="en-GB" sz="1100" b="0" i="0" u="none" strike="noStrike" dirty="0" err="1">
                          <a:solidFill>
                            <a:srgbClr val="000000"/>
                          </a:solidFill>
                          <a:effectLst/>
                          <a:latin typeface="Calibri" panose="020F0502020204030204" pitchFamily="34" charset="0"/>
                        </a:rPr>
                        <a:t>veya</a:t>
                      </a:r>
                      <a:r>
                        <a:rPr lang="en-GB" sz="1100" b="0" i="0" u="none" strike="noStrike" dirty="0">
                          <a:solidFill>
                            <a:srgbClr val="000000"/>
                          </a:solidFill>
                          <a:effectLst/>
                          <a:latin typeface="Calibri" panose="020F0502020204030204" pitchFamily="34" charset="0"/>
                        </a:rPr>
                        <a:t> </a:t>
                      </a:r>
                      <a:r>
                        <a:rPr lang="en-GB" sz="1400" b="1" i="0" u="none" strike="noStrike" dirty="0">
                          <a:solidFill>
                            <a:srgbClr val="C00000"/>
                          </a:solidFill>
                          <a:effectLst/>
                          <a:latin typeface="Calibri" panose="020F0502020204030204" pitchFamily="34" charset="0"/>
                        </a:rPr>
                        <a:t>TADİLEN</a:t>
                      </a:r>
                      <a:r>
                        <a:rPr lang="en-GB" sz="1100" b="0" i="0" u="none" strike="noStrike" dirty="0">
                          <a:solidFill>
                            <a:srgbClr val="000000"/>
                          </a:solidFill>
                          <a:effectLst/>
                          <a:latin typeface="Calibri" panose="020F0502020204030204" pitchFamily="34" charset="0"/>
                        </a:rPr>
                        <a:t> TASDİK </a:t>
                      </a:r>
                      <a:br>
                        <a:rPr lang="en-GB" sz="1100" b="0" i="0" u="none" strike="noStrike" dirty="0">
                          <a:solidFill>
                            <a:srgbClr val="000000"/>
                          </a:solidFill>
                          <a:effectLst/>
                          <a:latin typeface="Calibri" panose="020F0502020204030204" pitchFamily="34" charset="0"/>
                        </a:rPr>
                      </a:br>
                      <a:r>
                        <a:rPr lang="en-GB" sz="1100" b="0" i="0" u="none" strike="noStrike" dirty="0">
                          <a:solidFill>
                            <a:srgbClr val="000000"/>
                          </a:solidFill>
                          <a:effectLst/>
                          <a:latin typeface="Calibri" panose="020F0502020204030204" pitchFamily="34" charset="0"/>
                        </a:rPr>
                        <a:t>b) </a:t>
                      </a:r>
                      <a:r>
                        <a:rPr lang="en-GB" sz="1100" b="0" i="0" u="none" strike="noStrike" dirty="0" err="1">
                          <a:solidFill>
                            <a:srgbClr val="000000"/>
                          </a:solidFill>
                          <a:effectLst/>
                          <a:latin typeface="Calibri" panose="020F0502020204030204" pitchFamily="34" charset="0"/>
                        </a:rPr>
                        <a:t>Kısmen</a:t>
                      </a:r>
                      <a:r>
                        <a:rPr lang="en-GB" sz="1100" b="0" i="0" u="none" strike="noStrike" dirty="0">
                          <a:solidFill>
                            <a:srgbClr val="000000"/>
                          </a:solidFill>
                          <a:effectLst/>
                          <a:latin typeface="Calibri" panose="020F0502020204030204" pitchFamily="34" charset="0"/>
                        </a:rPr>
                        <a:t> </a:t>
                      </a:r>
                      <a:r>
                        <a:rPr lang="en-GB" sz="1100" b="0" i="0" u="none" strike="noStrike" dirty="0" err="1">
                          <a:solidFill>
                            <a:srgbClr val="000000"/>
                          </a:solidFill>
                          <a:effectLst/>
                          <a:latin typeface="Calibri" panose="020F0502020204030204" pitchFamily="34" charset="0"/>
                        </a:rPr>
                        <a:t>onama</a:t>
                      </a:r>
                      <a:r>
                        <a:rPr lang="en-GB" sz="1100" b="0" i="0" u="none" strike="noStrike" dirty="0">
                          <a:solidFill>
                            <a:srgbClr val="000000"/>
                          </a:solidFill>
                          <a:effectLst/>
                          <a:latin typeface="Calibri" panose="020F0502020204030204" pitchFamily="34" charset="0"/>
                        </a:rPr>
                        <a:t> </a:t>
                      </a:r>
                      <a:r>
                        <a:rPr lang="en-GB" sz="1100" b="0" i="0" u="none" strike="noStrike" dirty="0" err="1">
                          <a:solidFill>
                            <a:srgbClr val="000000"/>
                          </a:solidFill>
                          <a:effectLst/>
                          <a:latin typeface="Calibri" panose="020F0502020204030204" pitchFamily="34" charset="0"/>
                        </a:rPr>
                        <a:t>kısmen</a:t>
                      </a:r>
                      <a:r>
                        <a:rPr lang="en-GB" sz="1100" b="0" i="0" u="none" strike="noStrike" dirty="0">
                          <a:solidFill>
                            <a:srgbClr val="000000"/>
                          </a:solidFill>
                          <a:effectLst/>
                          <a:latin typeface="Calibri" panose="020F0502020204030204" pitchFamily="34" charset="0"/>
                        </a:rPr>
                        <a:t> </a:t>
                      </a:r>
                      <a:r>
                        <a:rPr lang="en-GB" sz="1100" b="0" i="0" u="none" strike="noStrike" dirty="0" err="1">
                          <a:solidFill>
                            <a:srgbClr val="000000"/>
                          </a:solidFill>
                          <a:effectLst/>
                          <a:latin typeface="Calibri" panose="020F0502020204030204" pitchFamily="34" charset="0"/>
                        </a:rPr>
                        <a:t>bozma</a:t>
                      </a:r>
                      <a:r>
                        <a:rPr lang="en-GB" sz="1100" b="0" i="0" u="none" strike="noStrike" dirty="0">
                          <a:solidFill>
                            <a:srgbClr val="000000"/>
                          </a:solidFill>
                          <a:effectLst/>
                          <a:latin typeface="Calibri" panose="020F0502020204030204" pitchFamily="34" charset="0"/>
                        </a:rPr>
                        <a:t> </a:t>
                      </a:r>
                      <a:r>
                        <a:rPr lang="en-GB" sz="1100" b="0" i="0" u="none" strike="noStrike" dirty="0" err="1">
                          <a:solidFill>
                            <a:srgbClr val="000000"/>
                          </a:solidFill>
                          <a:effectLst/>
                          <a:latin typeface="Calibri" panose="020F0502020204030204" pitchFamily="34" charset="0"/>
                        </a:rPr>
                        <a:t>kararında</a:t>
                      </a:r>
                      <a:r>
                        <a:rPr lang="en-GB" sz="1100" b="0" i="0" u="none" strike="noStrike" dirty="0">
                          <a:solidFill>
                            <a:srgbClr val="000000"/>
                          </a:solidFill>
                          <a:effectLst/>
                          <a:latin typeface="Calibri" panose="020F0502020204030204" pitchFamily="34" charset="0"/>
                        </a:rPr>
                        <a:t> </a:t>
                      </a:r>
                      <a:r>
                        <a:rPr lang="en-GB" sz="1400" b="1" i="0" u="none" strike="noStrike" dirty="0">
                          <a:solidFill>
                            <a:srgbClr val="C00000"/>
                          </a:solidFill>
                          <a:effectLst/>
                          <a:latin typeface="Calibri" panose="020F0502020204030204" pitchFamily="34" charset="0"/>
                        </a:rPr>
                        <a:t>ONANAN</a:t>
                      </a:r>
                      <a:r>
                        <a:rPr lang="en-GB" sz="1100" b="0" i="0" u="none" strike="noStrike" dirty="0">
                          <a:solidFill>
                            <a:srgbClr val="000000"/>
                          </a:solidFill>
                          <a:effectLst/>
                          <a:latin typeface="Calibri" panose="020F0502020204030204" pitchFamily="34" charset="0"/>
                        </a:rPr>
                        <a:t> </a:t>
                      </a:r>
                      <a:r>
                        <a:rPr lang="en-GB" sz="1100" b="0" i="0" u="none" strike="noStrike" dirty="0" err="1">
                          <a:solidFill>
                            <a:srgbClr val="000000"/>
                          </a:solidFill>
                          <a:effectLst/>
                          <a:latin typeface="Calibri" panose="020F0502020204030204" pitchFamily="34" charset="0"/>
                        </a:rPr>
                        <a:t>kısım</a:t>
                      </a:r>
                      <a:endParaRPr lang="en-GB" sz="1100" b="0" i="0" u="none" strike="noStrike" dirty="0">
                        <a:solidFill>
                          <a:srgbClr val="000000"/>
                        </a:solidFill>
                        <a:effectLst/>
                        <a:latin typeface="Calibri" panose="020F0502020204030204" pitchFamily="34" charset="0"/>
                      </a:endParaRPr>
                    </a:p>
                  </a:txBody>
                  <a:tcPr marL="5733" marR="5733" marT="5733"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3643599747"/>
                  </a:ext>
                </a:extLst>
              </a:tr>
              <a:tr h="391595">
                <a:tc>
                  <a:txBody>
                    <a:bodyPr/>
                    <a:lstStyle/>
                    <a:p>
                      <a:pPr algn="l" fontAlgn="b"/>
                      <a:endParaRPr lang="tr-TR" sz="1000" b="0" i="0" u="none" strike="noStrike">
                        <a:solidFill>
                          <a:srgbClr val="000000"/>
                        </a:solidFill>
                        <a:effectLst/>
                        <a:latin typeface="Calibri" panose="020F0502020204030204" pitchFamily="34" charset="0"/>
                      </a:endParaRPr>
                    </a:p>
                  </a:txBody>
                  <a:tcPr marL="5733" marR="5733" marT="5733" marB="0" anchor="b">
                    <a:lnL>
                      <a:noFill/>
                    </a:lnL>
                    <a:lnR w="6350" cap="flat" cmpd="sng" algn="ctr">
                      <a:solidFill>
                        <a:srgbClr val="3F3F3F"/>
                      </a:solidFill>
                      <a:prstDash val="solid"/>
                      <a:round/>
                      <a:headEnd type="none" w="med" len="med"/>
                      <a:tailEnd type="none" w="med" len="med"/>
                    </a:lnR>
                    <a:lnT>
                      <a:noFill/>
                    </a:lnT>
                    <a:lnB w="6350" cap="flat" cmpd="sng" algn="ctr">
                      <a:solidFill>
                        <a:srgbClr val="3F3F3F"/>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en-GB" sz="1400" b="1" i="0" u="none" strike="noStrike" dirty="0">
                          <a:solidFill>
                            <a:srgbClr val="000000"/>
                          </a:solidFill>
                          <a:effectLst/>
                          <a:latin typeface="Calibri" panose="020F0502020204030204" pitchFamily="34" charset="0"/>
                        </a:rPr>
                        <a:t>TASD</a:t>
                      </a:r>
                      <a:r>
                        <a:rPr lang="tr-TR" sz="1400" b="1" i="0" u="none" strike="noStrike" dirty="0">
                          <a:solidFill>
                            <a:srgbClr val="000000"/>
                          </a:solidFill>
                          <a:effectLst/>
                          <a:latin typeface="Calibri" panose="020F0502020204030204" pitchFamily="34" charset="0"/>
                        </a:rPr>
                        <a:t>İ</a:t>
                      </a:r>
                      <a:r>
                        <a:rPr lang="en-GB" sz="1400" b="1" i="0" u="none" strike="noStrike" dirty="0">
                          <a:solidFill>
                            <a:srgbClr val="000000"/>
                          </a:solidFill>
                          <a:effectLst/>
                          <a:latin typeface="Calibri" panose="020F0502020204030204" pitchFamily="34" charset="0"/>
                        </a:rPr>
                        <a:t>K</a:t>
                      </a:r>
                      <a:br>
                        <a:rPr lang="en-GB" sz="1400" b="1" i="0" u="none" strike="noStrike" dirty="0">
                          <a:solidFill>
                            <a:srgbClr val="000000"/>
                          </a:solidFill>
                          <a:effectLst/>
                          <a:latin typeface="Calibri" panose="020F0502020204030204" pitchFamily="34" charset="0"/>
                        </a:rPr>
                      </a:br>
                      <a:r>
                        <a:rPr lang="en-GB" sz="1400" b="0" i="0" u="none" strike="noStrike" dirty="0" err="1">
                          <a:solidFill>
                            <a:srgbClr val="000000"/>
                          </a:solidFill>
                          <a:effectLst/>
                          <a:latin typeface="Calibri" panose="020F0502020204030204" pitchFamily="34" charset="0"/>
                        </a:rPr>
                        <a:t>edilen</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kısım</a:t>
                      </a:r>
                      <a:endParaRPr lang="en-GB" sz="1400" b="1" i="0" u="none" strike="noStrike" dirty="0">
                        <a:solidFill>
                          <a:srgbClr val="000000"/>
                        </a:solidFill>
                        <a:effectLst/>
                        <a:latin typeface="Calibri" panose="020F0502020204030204" pitchFamily="34" charset="0"/>
                      </a:endParaRPr>
                    </a:p>
                  </a:txBody>
                  <a:tcPr marL="5733" marR="5733" marT="5733"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ctr"/>
                      <a:r>
                        <a:rPr lang="en-GB" sz="1400" b="1" i="0" u="none" strike="noStrike" dirty="0">
                          <a:solidFill>
                            <a:srgbClr val="000000"/>
                          </a:solidFill>
                          <a:effectLst/>
                          <a:latin typeface="Calibri" panose="020F0502020204030204" pitchFamily="34" charset="0"/>
                        </a:rPr>
                        <a:t>TERK</a:t>
                      </a:r>
                      <a:r>
                        <a:rPr lang="tr-TR" sz="1400" b="1" i="0" u="none" strike="noStrike" dirty="0">
                          <a:solidFill>
                            <a:srgbClr val="000000"/>
                          </a:solidFill>
                          <a:effectLst/>
                          <a:latin typeface="Calibri" panose="020F0502020204030204" pitchFamily="34" charset="0"/>
                        </a:rPr>
                        <a:t>İ</a:t>
                      </a:r>
                      <a:r>
                        <a:rPr lang="en-GB" sz="1400" b="1" i="0" u="none" strike="noStrike" dirty="0">
                          <a:solidFill>
                            <a:srgbClr val="000000"/>
                          </a:solidFill>
                          <a:effectLst/>
                          <a:latin typeface="Calibri" panose="020F0502020204030204" pitchFamily="34" charset="0"/>
                        </a:rPr>
                        <a:t>N</a:t>
                      </a:r>
                      <a:br>
                        <a:rPr lang="en-GB" sz="1200" b="1" i="0" u="none" strike="noStrike" dirty="0">
                          <a:solidFill>
                            <a:srgbClr val="000000"/>
                          </a:solidFill>
                          <a:effectLst/>
                          <a:latin typeface="Calibri" panose="020F0502020204030204" pitchFamily="34" charset="0"/>
                        </a:rPr>
                      </a:br>
                      <a:r>
                        <a:rPr lang="en-GB" sz="1200" b="0" i="0" u="none" strike="noStrike" dirty="0" err="1">
                          <a:solidFill>
                            <a:srgbClr val="000000"/>
                          </a:solidFill>
                          <a:effectLst/>
                          <a:latin typeface="Calibri" panose="020F0502020204030204" pitchFamily="34" charset="0"/>
                        </a:rPr>
                        <a:t>edilen</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kısım</a:t>
                      </a:r>
                      <a:endParaRPr lang="en-GB" sz="1200" b="1" i="0" u="none" strike="noStrike" dirty="0">
                        <a:solidFill>
                          <a:srgbClr val="000000"/>
                        </a:solidFill>
                        <a:effectLst/>
                        <a:latin typeface="Calibri" panose="020F0502020204030204" pitchFamily="34" charset="0"/>
                      </a:endParaRPr>
                    </a:p>
                  </a:txBody>
                  <a:tcPr marL="5733" marR="5733" marT="5733"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extLst>
                  <a:ext uri="{0D108BD9-81ED-4DB2-BD59-A6C34878D82A}">
                    <a16:rowId xmlns:a16="http://schemas.microsoft.com/office/drawing/2014/main" val="1772737584"/>
                  </a:ext>
                </a:extLst>
              </a:tr>
              <a:tr h="786229">
                <a:tc rowSpan="2">
                  <a:txBody>
                    <a:bodyPr/>
                    <a:lstStyle/>
                    <a:p>
                      <a:pPr algn="ctr" fontAlgn="ctr"/>
                      <a:r>
                        <a:rPr lang="en-GB" sz="1100" b="1" i="0" u="none" strike="noStrike" dirty="0">
                          <a:solidFill>
                            <a:srgbClr val="000000"/>
                          </a:solidFill>
                          <a:effectLst/>
                          <a:latin typeface="Calibri" panose="020F0502020204030204" pitchFamily="34" charset="0"/>
                        </a:rPr>
                        <a:t>TARHİYATA</a:t>
                      </a:r>
                      <a:r>
                        <a:rPr lang="en-GB" sz="1100" b="0" i="0" u="none" strike="noStrike" dirty="0">
                          <a:solidFill>
                            <a:srgbClr val="000000"/>
                          </a:solidFill>
                          <a:effectLst/>
                          <a:latin typeface="Calibri" panose="020F0502020204030204" pitchFamily="34" charset="0"/>
                        </a:rPr>
                        <a:t> </a:t>
                      </a:r>
                      <a:r>
                        <a:rPr lang="en-GB" sz="1100" b="0" i="0" u="none" strike="noStrike" dirty="0" err="1">
                          <a:solidFill>
                            <a:srgbClr val="000000"/>
                          </a:solidFill>
                          <a:effectLst/>
                          <a:latin typeface="Calibri" panose="020F0502020204030204" pitchFamily="34" charset="0"/>
                        </a:rPr>
                        <a:t>Dava</a:t>
                      </a:r>
                      <a:r>
                        <a:rPr lang="en-GB" sz="1100" b="0" i="0" u="none" strike="noStrike" dirty="0">
                          <a:solidFill>
                            <a:srgbClr val="000000"/>
                          </a:solidFill>
                          <a:effectLst/>
                          <a:latin typeface="Calibri" panose="020F0502020204030204" pitchFamily="34" charset="0"/>
                        </a:rPr>
                        <a:t> </a:t>
                      </a:r>
                      <a:r>
                        <a:rPr lang="en-GB" sz="1100" b="0" i="0" u="none" strike="noStrike" dirty="0" err="1">
                          <a:solidFill>
                            <a:srgbClr val="000000"/>
                          </a:solidFill>
                          <a:effectLst/>
                          <a:latin typeface="Calibri" panose="020F0502020204030204" pitchFamily="34" charset="0"/>
                        </a:rPr>
                        <a:t>Açılmış</a:t>
                      </a:r>
                      <a:endParaRPr lang="en-GB" sz="1100" b="0" i="0" u="none" strike="noStrike" dirty="0">
                        <a:solidFill>
                          <a:srgbClr val="000000"/>
                        </a:solidFill>
                        <a:effectLst/>
                        <a:latin typeface="Calibri" panose="020F0502020204030204" pitchFamily="34" charset="0"/>
                      </a:endParaRPr>
                    </a:p>
                  </a:txBody>
                  <a:tcPr marL="5733" marR="5733" marT="5733"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l" fontAlgn="ctr"/>
                      <a:r>
                        <a:rPr lang="en-GB" sz="1200" b="0" i="0" u="sng" strike="noStrike" dirty="0" err="1">
                          <a:solidFill>
                            <a:srgbClr val="000000"/>
                          </a:solidFill>
                          <a:effectLst/>
                          <a:latin typeface="Calibri" panose="020F0502020204030204" pitchFamily="34" charset="0"/>
                        </a:rPr>
                        <a:t>İkmalen</a:t>
                      </a:r>
                      <a:r>
                        <a:rPr lang="en-GB" sz="1200" b="0" i="0" u="sng" strike="noStrike" dirty="0">
                          <a:solidFill>
                            <a:srgbClr val="000000"/>
                          </a:solidFill>
                          <a:effectLst/>
                          <a:latin typeface="Calibri" panose="020F0502020204030204" pitchFamily="34" charset="0"/>
                        </a:rPr>
                        <a:t>, </a:t>
                      </a:r>
                      <a:r>
                        <a:rPr lang="en-GB" sz="1200" b="0" i="0" u="sng" strike="noStrike" dirty="0" err="1">
                          <a:solidFill>
                            <a:srgbClr val="000000"/>
                          </a:solidFill>
                          <a:effectLst/>
                          <a:latin typeface="Calibri" panose="020F0502020204030204" pitchFamily="34" charset="0"/>
                        </a:rPr>
                        <a:t>re’sen</a:t>
                      </a:r>
                      <a:r>
                        <a:rPr lang="en-GB" sz="1200" b="0" i="0" u="sng" strike="noStrike" dirty="0">
                          <a:solidFill>
                            <a:srgbClr val="000000"/>
                          </a:solidFill>
                          <a:effectLst/>
                          <a:latin typeface="Calibri" panose="020F0502020204030204" pitchFamily="34" charset="0"/>
                        </a:rPr>
                        <a:t> </a:t>
                      </a:r>
                      <a:r>
                        <a:rPr lang="en-GB" sz="1200" b="0" i="0" u="sng" strike="noStrike" dirty="0" err="1">
                          <a:solidFill>
                            <a:srgbClr val="000000"/>
                          </a:solidFill>
                          <a:effectLst/>
                          <a:latin typeface="Calibri" panose="020F0502020204030204" pitchFamily="34" charset="0"/>
                        </a:rPr>
                        <a:t>veya</a:t>
                      </a:r>
                      <a:r>
                        <a:rPr lang="en-GB" sz="1200" b="0" i="0" u="sng" strike="noStrike" dirty="0">
                          <a:solidFill>
                            <a:srgbClr val="000000"/>
                          </a:solidFill>
                          <a:effectLst/>
                          <a:latin typeface="Calibri" panose="020F0502020204030204" pitchFamily="34" charset="0"/>
                        </a:rPr>
                        <a:t> </a:t>
                      </a:r>
                      <a:r>
                        <a:rPr lang="en-GB" sz="1200" b="0" i="0" u="sng" strike="noStrike" dirty="0" err="1">
                          <a:solidFill>
                            <a:srgbClr val="000000"/>
                          </a:solidFill>
                          <a:effectLst/>
                          <a:latin typeface="Calibri" panose="020F0502020204030204" pitchFamily="34" charset="0"/>
                        </a:rPr>
                        <a:t>idarece</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yapılmış</a:t>
                      </a:r>
                      <a:r>
                        <a:rPr lang="en-GB" sz="1200" b="0" i="0" u="none" strike="noStrike" dirty="0">
                          <a:solidFill>
                            <a:srgbClr val="000000"/>
                          </a:solidFill>
                          <a:effectLst/>
                          <a:latin typeface="Calibri" panose="020F0502020204030204" pitchFamily="34" charset="0"/>
                        </a:rPr>
                        <a:t>;</a:t>
                      </a:r>
                      <a:br>
                        <a:rPr lang="en-GB" sz="1200" b="0" i="0" u="none" strike="noStrike" dirty="0">
                          <a:solidFill>
                            <a:srgbClr val="000000"/>
                          </a:solidFill>
                          <a:effectLst/>
                          <a:latin typeface="Calibri" panose="020F0502020204030204" pitchFamily="34" charset="0"/>
                        </a:rPr>
                      </a:br>
                      <a:r>
                        <a:rPr lang="en-GB" sz="1200" b="0" i="0" u="none" strike="noStrike" dirty="0">
                          <a:solidFill>
                            <a:srgbClr val="000000"/>
                          </a:solidFill>
                          <a:effectLst/>
                          <a:latin typeface="Calibri" panose="020F0502020204030204" pitchFamily="34" charset="0"/>
                        </a:rPr>
                        <a:t>- </a:t>
                      </a:r>
                      <a:r>
                        <a:rPr lang="en-GB" sz="1200" b="1" i="0" u="none" strike="noStrike" dirty="0">
                          <a:solidFill>
                            <a:srgbClr val="000000"/>
                          </a:solidFill>
                          <a:effectLst/>
                          <a:latin typeface="Calibri" panose="020F0502020204030204" pitchFamily="34" charset="0"/>
                        </a:rPr>
                        <a:t>VERGİ </a:t>
                      </a:r>
                      <a:r>
                        <a:rPr lang="en-GB" sz="1200" b="0" i="0" u="none" strike="noStrike" dirty="0" err="1">
                          <a:solidFill>
                            <a:srgbClr val="000000"/>
                          </a:solidFill>
                          <a:effectLst/>
                          <a:latin typeface="Calibri" panose="020F0502020204030204" pitchFamily="34" charset="0"/>
                        </a:rPr>
                        <a:t>tarhiyatları</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ile</a:t>
                      </a:r>
                      <a:r>
                        <a:rPr lang="en-GB" sz="1200" b="0" i="0" u="none" strike="noStrike" dirty="0">
                          <a:solidFill>
                            <a:srgbClr val="000000"/>
                          </a:solidFill>
                          <a:effectLst/>
                          <a:latin typeface="Calibri" panose="020F0502020204030204" pitchFamily="34" charset="0"/>
                        </a:rPr>
                        <a:t> </a:t>
                      </a:r>
                      <a:r>
                        <a:rPr lang="en-GB" sz="1200" b="1" i="0" u="none" strike="noStrike" dirty="0">
                          <a:solidFill>
                            <a:srgbClr val="000000"/>
                          </a:solidFill>
                          <a:effectLst/>
                          <a:latin typeface="Calibri" panose="020F0502020204030204" pitchFamily="34" charset="0"/>
                        </a:rPr>
                        <a:t>GÜMRÜK VERGİSİ</a:t>
                      </a:r>
                      <a:br>
                        <a:rPr lang="en-GB" sz="1200" b="0" i="0" u="none" strike="noStrike" dirty="0">
                          <a:solidFill>
                            <a:srgbClr val="000000"/>
                          </a:solidFill>
                          <a:effectLst/>
                          <a:latin typeface="Calibri" panose="020F0502020204030204" pitchFamily="34" charset="0"/>
                        </a:rPr>
                      </a:b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Gümrük</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yükümlülüğü</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doğmuş</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itiraz</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süresi</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geçmemiş</a:t>
                      </a:r>
                      <a:r>
                        <a:rPr lang="en-GB" sz="1200" b="0" i="0" u="none" strike="noStrike" dirty="0">
                          <a:solidFill>
                            <a:srgbClr val="000000"/>
                          </a:solidFill>
                          <a:effectLst/>
                          <a:latin typeface="Calibri" panose="020F0502020204030204" pitchFamily="34" charset="0"/>
                        </a:rPr>
                        <a:t>/</a:t>
                      </a:r>
                      <a:r>
                        <a:rPr lang="en-GB" sz="1200" b="0" i="0" u="none" strike="noStrike" dirty="0" err="1">
                          <a:solidFill>
                            <a:srgbClr val="000000"/>
                          </a:solidFill>
                          <a:effectLst/>
                          <a:latin typeface="Calibri" panose="020F0502020204030204" pitchFamily="34" charset="0"/>
                        </a:rPr>
                        <a:t>idari</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itiraz</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mercilerine</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intikal</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etmiş</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tahakkuklar</a:t>
                      </a:r>
                      <a:endParaRPr lang="en-GB" sz="1200" b="1" i="0" u="sng" strike="noStrike" dirty="0">
                        <a:solidFill>
                          <a:srgbClr val="000000"/>
                        </a:solidFill>
                        <a:effectLst/>
                        <a:latin typeface="Calibri" panose="020F0502020204030204" pitchFamily="34" charset="0"/>
                      </a:endParaRPr>
                    </a:p>
                  </a:txBody>
                  <a:tcPr marL="5733" marR="5733" marT="5733"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Calibri" panose="020F0502020204030204" pitchFamily="34" charset="0"/>
                        </a:rPr>
                        <a:t>50%</a:t>
                      </a:r>
                      <a:br>
                        <a:rPr lang="tr-TR" sz="1100" b="0" i="0" u="none" strike="noStrike" dirty="0">
                          <a:solidFill>
                            <a:srgbClr val="000000"/>
                          </a:solidFill>
                          <a:effectLst/>
                          <a:latin typeface="Calibri" panose="020F0502020204030204" pitchFamily="34" charset="0"/>
                        </a:rPr>
                      </a:br>
                      <a:r>
                        <a:rPr lang="tr-TR" sz="1100" b="0" i="0" u="none" strike="noStrike" dirty="0">
                          <a:solidFill>
                            <a:srgbClr val="000000"/>
                          </a:solidFill>
                          <a:effectLst/>
                          <a:latin typeface="Calibri" panose="020F0502020204030204" pitchFamily="34" charset="0"/>
                        </a:rPr>
                        <a:t>+</a:t>
                      </a:r>
                      <a:br>
                        <a:rPr lang="tr-TR" sz="1100" b="0" i="0" u="none" strike="noStrike" dirty="0">
                          <a:solidFill>
                            <a:srgbClr val="000000"/>
                          </a:solidFill>
                          <a:effectLst/>
                          <a:latin typeface="Calibri" panose="020F0502020204030204" pitchFamily="34" charset="0"/>
                        </a:rPr>
                      </a:br>
                      <a:r>
                        <a:rPr lang="tr-TR" sz="1100" b="0" i="0" u="none" strike="noStrike" dirty="0">
                          <a:solidFill>
                            <a:srgbClr val="000000"/>
                          </a:solidFill>
                          <a:effectLst/>
                          <a:latin typeface="Calibri" panose="020F0502020204030204" pitchFamily="34" charset="0"/>
                        </a:rPr>
                        <a:t>Yİ-ÜFE</a:t>
                      </a:r>
                    </a:p>
                  </a:txBody>
                  <a:tcPr marL="5733" marR="5733" marT="5733"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Calibri" panose="020F0502020204030204" pitchFamily="34" charset="0"/>
                        </a:rPr>
                        <a:t>10%</a:t>
                      </a:r>
                      <a:br>
                        <a:rPr lang="tr-TR" sz="1100" b="0" i="0" u="none" strike="noStrike" dirty="0">
                          <a:solidFill>
                            <a:srgbClr val="000000"/>
                          </a:solidFill>
                          <a:effectLst/>
                          <a:latin typeface="Calibri" panose="020F0502020204030204" pitchFamily="34" charset="0"/>
                        </a:rPr>
                      </a:br>
                      <a:r>
                        <a:rPr lang="tr-TR" sz="1100" b="0" i="0" u="none" strike="noStrike" dirty="0">
                          <a:solidFill>
                            <a:srgbClr val="000000"/>
                          </a:solidFill>
                          <a:effectLst/>
                          <a:latin typeface="Calibri" panose="020F0502020204030204" pitchFamily="34" charset="0"/>
                        </a:rPr>
                        <a:t>+</a:t>
                      </a:r>
                      <a:br>
                        <a:rPr lang="tr-TR" sz="1100" b="0" i="0" u="none" strike="noStrike" dirty="0">
                          <a:solidFill>
                            <a:srgbClr val="000000"/>
                          </a:solidFill>
                          <a:effectLst/>
                          <a:latin typeface="Calibri" panose="020F0502020204030204" pitchFamily="34" charset="0"/>
                        </a:rPr>
                      </a:br>
                      <a:r>
                        <a:rPr lang="tr-TR" sz="1100" b="0" i="0" u="none" strike="noStrike" dirty="0">
                          <a:solidFill>
                            <a:srgbClr val="000000"/>
                          </a:solidFill>
                          <a:effectLst/>
                          <a:latin typeface="Calibri" panose="020F0502020204030204" pitchFamily="34" charset="0"/>
                        </a:rPr>
                        <a:t>Yİ-ÜFE</a:t>
                      </a:r>
                    </a:p>
                  </a:txBody>
                  <a:tcPr marL="5733" marR="5733" marT="5733"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Calibri" panose="020F0502020204030204" pitchFamily="34" charset="0"/>
                        </a:rPr>
                        <a:t>100%</a:t>
                      </a:r>
                      <a:br>
                        <a:rPr lang="tr-TR" sz="1100" b="0" i="0" u="none" strike="noStrike" dirty="0">
                          <a:solidFill>
                            <a:srgbClr val="000000"/>
                          </a:solidFill>
                          <a:effectLst/>
                          <a:latin typeface="Calibri" panose="020F0502020204030204" pitchFamily="34" charset="0"/>
                        </a:rPr>
                      </a:br>
                      <a:r>
                        <a:rPr lang="tr-TR" sz="1100" b="0" i="0" u="none" strike="noStrike" dirty="0">
                          <a:solidFill>
                            <a:srgbClr val="000000"/>
                          </a:solidFill>
                          <a:effectLst/>
                          <a:latin typeface="Calibri" panose="020F0502020204030204" pitchFamily="34" charset="0"/>
                        </a:rPr>
                        <a:t>+</a:t>
                      </a:r>
                      <a:br>
                        <a:rPr lang="tr-TR" sz="1100" b="0" i="0" u="none" strike="noStrike" dirty="0">
                          <a:solidFill>
                            <a:srgbClr val="000000"/>
                          </a:solidFill>
                          <a:effectLst/>
                          <a:latin typeface="Calibri" panose="020F0502020204030204" pitchFamily="34" charset="0"/>
                        </a:rPr>
                      </a:br>
                      <a:r>
                        <a:rPr lang="tr-TR" sz="1100" b="0" i="0" u="none" strike="noStrike" dirty="0">
                          <a:solidFill>
                            <a:srgbClr val="000000"/>
                          </a:solidFill>
                          <a:effectLst/>
                          <a:latin typeface="Calibri" panose="020F0502020204030204" pitchFamily="34" charset="0"/>
                        </a:rPr>
                        <a:t>Yİ-ÜFE</a:t>
                      </a:r>
                    </a:p>
                  </a:txBody>
                  <a:tcPr marL="5733" marR="5733" marT="5733"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panose="020F0502020204030204" pitchFamily="34" charset="0"/>
                        </a:rPr>
                        <a:t>10%</a:t>
                      </a:r>
                      <a:br>
                        <a:rPr lang="tr-TR" sz="1100" b="0" i="0" u="none" strike="noStrike">
                          <a:solidFill>
                            <a:srgbClr val="000000"/>
                          </a:solidFill>
                          <a:effectLst/>
                          <a:latin typeface="Calibri" panose="020F0502020204030204" pitchFamily="34" charset="0"/>
                        </a:rPr>
                      </a:br>
                      <a:r>
                        <a:rPr lang="tr-TR" sz="1100" b="0" i="0" u="none" strike="noStrike">
                          <a:solidFill>
                            <a:srgbClr val="000000"/>
                          </a:solidFill>
                          <a:effectLst/>
                          <a:latin typeface="Calibri" panose="020F0502020204030204" pitchFamily="34" charset="0"/>
                        </a:rPr>
                        <a:t>+</a:t>
                      </a:r>
                      <a:br>
                        <a:rPr lang="tr-TR" sz="1100" b="0" i="0" u="none" strike="noStrike">
                          <a:solidFill>
                            <a:srgbClr val="000000"/>
                          </a:solidFill>
                          <a:effectLst/>
                          <a:latin typeface="Calibri" panose="020F0502020204030204" pitchFamily="34" charset="0"/>
                        </a:rPr>
                      </a:br>
                      <a:r>
                        <a:rPr lang="tr-TR" sz="1100" b="0" i="0" u="none" strike="noStrike">
                          <a:solidFill>
                            <a:srgbClr val="000000"/>
                          </a:solidFill>
                          <a:effectLst/>
                          <a:latin typeface="Calibri" panose="020F0502020204030204" pitchFamily="34" charset="0"/>
                        </a:rPr>
                        <a:t>Yİ-ÜFE</a:t>
                      </a:r>
                    </a:p>
                  </a:txBody>
                  <a:tcPr marL="5733" marR="5733" marT="5733"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extLst>
                  <a:ext uri="{0D108BD9-81ED-4DB2-BD59-A6C34878D82A}">
                    <a16:rowId xmlns:a16="http://schemas.microsoft.com/office/drawing/2014/main" val="2842861672"/>
                  </a:ext>
                </a:extLst>
              </a:tr>
              <a:tr h="391584">
                <a:tc vMerge="1">
                  <a:txBody>
                    <a:bodyPr/>
                    <a:lstStyle/>
                    <a:p>
                      <a:endParaRPr lang="tr-TR"/>
                    </a:p>
                  </a:txBody>
                  <a:tcPr/>
                </a:tc>
                <a:tc>
                  <a:txBody>
                    <a:bodyPr/>
                    <a:lstStyle/>
                    <a:p>
                      <a:pPr algn="l" fontAlgn="b"/>
                      <a:r>
                        <a:rPr lang="en-GB" sz="1200" b="0" i="0" u="none" strike="noStrike" dirty="0" err="1">
                          <a:solidFill>
                            <a:srgbClr val="000000"/>
                          </a:solidFill>
                          <a:effectLst/>
                          <a:latin typeface="Calibri" panose="020F0502020204030204" pitchFamily="34" charset="0"/>
                        </a:rPr>
                        <a:t>Faiz</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gecikme</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faizi</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gecikme</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zammı</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ve</a:t>
                      </a:r>
                      <a:r>
                        <a:rPr lang="en-GB" sz="1200" b="0" i="0" u="none" strike="noStrike" dirty="0">
                          <a:solidFill>
                            <a:srgbClr val="000000"/>
                          </a:solidFill>
                          <a:effectLst/>
                          <a:latin typeface="Calibri" panose="020F0502020204030204" pitchFamily="34" charset="0"/>
                        </a:rPr>
                        <a:t> </a:t>
                      </a:r>
                      <a:r>
                        <a:rPr lang="en-GB" sz="1200" b="1" i="0" u="none" strike="noStrike" dirty="0" err="1">
                          <a:solidFill>
                            <a:srgbClr val="C00000"/>
                          </a:solidFill>
                          <a:effectLst/>
                          <a:latin typeface="Calibri" panose="020F0502020204030204" pitchFamily="34" charset="0"/>
                        </a:rPr>
                        <a:t>asla</a:t>
                      </a:r>
                      <a:r>
                        <a:rPr lang="en-GB" sz="1200" b="1" i="0" u="none" strike="noStrike" dirty="0">
                          <a:solidFill>
                            <a:srgbClr val="C00000"/>
                          </a:solidFill>
                          <a:effectLst/>
                          <a:latin typeface="Calibri" panose="020F0502020204030204" pitchFamily="34" charset="0"/>
                        </a:rPr>
                        <a:t> </a:t>
                      </a:r>
                      <a:r>
                        <a:rPr lang="en-GB" sz="1200" b="1" i="0" u="none" strike="noStrike" dirty="0" err="1">
                          <a:solidFill>
                            <a:srgbClr val="C00000"/>
                          </a:solidFill>
                          <a:effectLst/>
                          <a:latin typeface="Calibri" panose="020F0502020204030204" pitchFamily="34" charset="0"/>
                        </a:rPr>
                        <a:t>bağlı</a:t>
                      </a:r>
                      <a:r>
                        <a:rPr lang="en-GB" sz="1200" b="0" i="0" u="none" strike="noStrike" dirty="0">
                          <a:solidFill>
                            <a:srgbClr val="C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olarak</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kesilen</a:t>
                      </a:r>
                      <a:r>
                        <a:rPr lang="en-GB" sz="1200" b="0" i="0" u="none" strike="noStrike" dirty="0">
                          <a:solidFill>
                            <a:srgbClr val="000000"/>
                          </a:solidFill>
                          <a:effectLst/>
                          <a:latin typeface="Calibri" panose="020F0502020204030204" pitchFamily="34" charset="0"/>
                        </a:rPr>
                        <a:t> </a:t>
                      </a:r>
                      <a:r>
                        <a:rPr lang="en-GB" sz="1200" b="1" i="0" u="none" strike="noStrike" dirty="0" err="1">
                          <a:solidFill>
                            <a:srgbClr val="C00000"/>
                          </a:solidFill>
                          <a:effectLst/>
                          <a:latin typeface="Calibri" panose="020F0502020204030204" pitchFamily="34" charset="0"/>
                        </a:rPr>
                        <a:t>vergi</a:t>
                      </a:r>
                      <a:r>
                        <a:rPr lang="en-GB" sz="1200" b="1" i="0" u="none" strike="noStrike" dirty="0">
                          <a:solidFill>
                            <a:srgbClr val="C00000"/>
                          </a:solidFill>
                          <a:effectLst/>
                          <a:latin typeface="Calibri" panose="020F0502020204030204" pitchFamily="34" charset="0"/>
                        </a:rPr>
                        <a:t> </a:t>
                      </a:r>
                      <a:r>
                        <a:rPr lang="en-GB" sz="1200" b="1" i="0" u="none" strike="noStrike" dirty="0" err="1">
                          <a:solidFill>
                            <a:srgbClr val="C00000"/>
                          </a:solidFill>
                          <a:effectLst/>
                          <a:latin typeface="Calibri" panose="020F0502020204030204" pitchFamily="34" charset="0"/>
                        </a:rPr>
                        <a:t>cezaları</a:t>
                      </a:r>
                      <a:r>
                        <a:rPr lang="en-GB" sz="1200" b="1" i="0" u="none" strike="noStrike" dirty="0">
                          <a:solidFill>
                            <a:srgbClr val="C00000"/>
                          </a:solidFill>
                          <a:effectLst/>
                          <a:latin typeface="Calibri" panose="020F0502020204030204" pitchFamily="34" charset="0"/>
                        </a:rPr>
                        <a:t>/</a:t>
                      </a:r>
                      <a:r>
                        <a:rPr lang="en-GB" sz="1200" b="1" i="0" u="none" strike="noStrike" dirty="0" err="1">
                          <a:solidFill>
                            <a:srgbClr val="C00000"/>
                          </a:solidFill>
                          <a:effectLst/>
                          <a:latin typeface="Calibri" panose="020F0502020204030204" pitchFamily="34" charset="0"/>
                        </a:rPr>
                        <a:t>idari</a:t>
                      </a:r>
                      <a:r>
                        <a:rPr lang="en-GB" sz="1200" b="1" i="0" u="none" strike="noStrike" dirty="0">
                          <a:solidFill>
                            <a:srgbClr val="C00000"/>
                          </a:solidFill>
                          <a:effectLst/>
                          <a:latin typeface="Calibri" panose="020F0502020204030204" pitchFamily="34" charset="0"/>
                        </a:rPr>
                        <a:t> para </a:t>
                      </a:r>
                      <a:r>
                        <a:rPr lang="en-GB" sz="1200" b="1" i="0" u="none" strike="noStrike" dirty="0" err="1">
                          <a:solidFill>
                            <a:srgbClr val="C00000"/>
                          </a:solidFill>
                          <a:effectLst/>
                          <a:latin typeface="Calibri" panose="020F0502020204030204" pitchFamily="34" charset="0"/>
                        </a:rPr>
                        <a:t>cezaları</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ile</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bu</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cezalara</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bağlı</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gecikme</a:t>
                      </a:r>
                      <a:r>
                        <a:rPr lang="en-GB" sz="1200" b="0" i="0" u="none" strike="noStrike" dirty="0">
                          <a:solidFill>
                            <a:srgbClr val="000000"/>
                          </a:solidFill>
                          <a:effectLst/>
                          <a:latin typeface="Calibri" panose="020F0502020204030204" pitchFamily="34" charset="0"/>
                        </a:rPr>
                        <a:t> </a:t>
                      </a:r>
                      <a:r>
                        <a:rPr lang="en-GB" sz="1200" b="1" i="0" u="none" strike="noStrike" dirty="0" err="1">
                          <a:solidFill>
                            <a:srgbClr val="C00000"/>
                          </a:solidFill>
                          <a:effectLst/>
                          <a:latin typeface="Calibri" panose="020F0502020204030204" pitchFamily="34" charset="0"/>
                        </a:rPr>
                        <a:t>zamları</a:t>
                      </a:r>
                      <a:endParaRPr lang="en-GB" sz="1200" b="0" i="0" u="none" strike="noStrike" dirty="0">
                        <a:solidFill>
                          <a:srgbClr val="000000"/>
                        </a:solidFill>
                        <a:effectLst/>
                        <a:latin typeface="Calibri" panose="020F0502020204030204" pitchFamily="34" charset="0"/>
                      </a:endParaRPr>
                    </a:p>
                  </a:txBody>
                  <a:tcPr marL="5733" marR="5733" marT="5733"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Calibri" panose="020F0502020204030204" pitchFamily="34" charset="0"/>
                        </a:rPr>
                        <a:t>0%</a:t>
                      </a:r>
                    </a:p>
                  </a:txBody>
                  <a:tcPr marL="5733" marR="5733" marT="5733"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Calibri" panose="020F0502020204030204" pitchFamily="34" charset="0"/>
                        </a:rPr>
                        <a:t>0%</a:t>
                      </a:r>
                    </a:p>
                  </a:txBody>
                  <a:tcPr marL="5733" marR="5733" marT="5733"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Calibri" panose="020F0502020204030204" pitchFamily="34" charset="0"/>
                        </a:rPr>
                        <a:t>0%</a:t>
                      </a:r>
                    </a:p>
                  </a:txBody>
                  <a:tcPr marL="5733" marR="5733" marT="5733"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panose="020F0502020204030204" pitchFamily="34" charset="0"/>
                        </a:rPr>
                        <a:t>0%</a:t>
                      </a:r>
                    </a:p>
                  </a:txBody>
                  <a:tcPr marL="5733" marR="5733" marT="5733"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extLst>
                  <a:ext uri="{0D108BD9-81ED-4DB2-BD59-A6C34878D82A}">
                    <a16:rowId xmlns:a16="http://schemas.microsoft.com/office/drawing/2014/main" val="4016536890"/>
                  </a:ext>
                </a:extLst>
              </a:tr>
              <a:tr h="391584">
                <a:tc rowSpan="3">
                  <a:txBody>
                    <a:bodyPr/>
                    <a:lstStyle/>
                    <a:p>
                      <a:pPr algn="ctr" fontAlgn="ctr"/>
                      <a:r>
                        <a:rPr lang="en-GB" sz="1100" b="0" i="0" u="none" strike="noStrike" dirty="0" err="1">
                          <a:solidFill>
                            <a:srgbClr val="000000"/>
                          </a:solidFill>
                          <a:effectLst/>
                          <a:latin typeface="Calibri" panose="020F0502020204030204" pitchFamily="34" charset="0"/>
                        </a:rPr>
                        <a:t>Sadece</a:t>
                      </a:r>
                      <a:r>
                        <a:rPr lang="en-GB" sz="1100" b="0" i="0" u="none" strike="noStrike" dirty="0">
                          <a:solidFill>
                            <a:srgbClr val="000000"/>
                          </a:solidFill>
                          <a:effectLst/>
                          <a:latin typeface="Calibri" panose="020F0502020204030204" pitchFamily="34" charset="0"/>
                        </a:rPr>
                        <a:t> </a:t>
                      </a:r>
                      <a:r>
                        <a:rPr lang="en-GB" sz="1100" b="1" i="0" u="none" strike="noStrike" dirty="0">
                          <a:solidFill>
                            <a:srgbClr val="000000"/>
                          </a:solidFill>
                          <a:effectLst/>
                          <a:latin typeface="Calibri" panose="020F0502020204030204" pitchFamily="34" charset="0"/>
                        </a:rPr>
                        <a:t>CEZALARA </a:t>
                      </a:r>
                      <a:r>
                        <a:rPr lang="en-GB" sz="1100" b="0" i="0" u="none" strike="noStrike" dirty="0" err="1">
                          <a:solidFill>
                            <a:srgbClr val="000000"/>
                          </a:solidFill>
                          <a:effectLst/>
                          <a:latin typeface="Calibri" panose="020F0502020204030204" pitchFamily="34" charset="0"/>
                        </a:rPr>
                        <a:t>Dava</a:t>
                      </a:r>
                      <a:r>
                        <a:rPr lang="en-GB" sz="1100" b="0" i="0" u="none" strike="noStrike" dirty="0">
                          <a:solidFill>
                            <a:srgbClr val="000000"/>
                          </a:solidFill>
                          <a:effectLst/>
                          <a:latin typeface="Calibri" panose="020F0502020204030204" pitchFamily="34" charset="0"/>
                        </a:rPr>
                        <a:t> </a:t>
                      </a:r>
                      <a:r>
                        <a:rPr lang="en-GB" sz="1100" b="0" i="0" u="none" strike="noStrike" dirty="0" err="1">
                          <a:solidFill>
                            <a:srgbClr val="000000"/>
                          </a:solidFill>
                          <a:effectLst/>
                          <a:latin typeface="Calibri" panose="020F0502020204030204" pitchFamily="34" charset="0"/>
                        </a:rPr>
                        <a:t>Açılmış</a:t>
                      </a:r>
                      <a:endParaRPr lang="en-GB" sz="1100" b="0" i="0" u="none" strike="noStrike" dirty="0">
                        <a:solidFill>
                          <a:srgbClr val="000000"/>
                        </a:solidFill>
                        <a:effectLst/>
                        <a:latin typeface="Calibri" panose="020F0502020204030204" pitchFamily="34" charset="0"/>
                      </a:endParaRPr>
                    </a:p>
                  </a:txBody>
                  <a:tcPr marL="5733" marR="5733" marT="5733"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l" fontAlgn="ctr"/>
                      <a:r>
                        <a:rPr lang="en-GB" sz="1200" b="1" i="0" u="none" strike="noStrike" dirty="0">
                          <a:solidFill>
                            <a:srgbClr val="000000"/>
                          </a:solidFill>
                          <a:effectLst/>
                          <a:latin typeface="Calibri" panose="020F0502020204030204" pitchFamily="34" charset="0"/>
                        </a:rPr>
                        <a:t>ASLA BAĞLI</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cezalar</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ve</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gecikme</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zammmı</a:t>
                      </a:r>
                      <a:r>
                        <a:rPr lang="en-GB" sz="1200" b="0" i="0" u="none" strike="noStrike" dirty="0">
                          <a:solidFill>
                            <a:srgbClr val="000000"/>
                          </a:solidFill>
                          <a:effectLst/>
                          <a:latin typeface="Calibri" panose="020F0502020204030204" pitchFamily="34" charset="0"/>
                        </a:rPr>
                        <a:t> </a:t>
                      </a:r>
                      <a:br>
                        <a:rPr lang="en-GB" sz="1200" b="0" i="0" u="none" strike="noStrike" dirty="0">
                          <a:solidFill>
                            <a:srgbClr val="000000"/>
                          </a:solidFill>
                          <a:effectLst/>
                          <a:latin typeface="Calibri" panose="020F0502020204030204" pitchFamily="34" charset="0"/>
                        </a:rPr>
                      </a:br>
                      <a:r>
                        <a:rPr lang="en-GB" sz="1200" b="0" i="0" u="none" strike="noStrike" dirty="0">
                          <a:solidFill>
                            <a:srgbClr val="000000"/>
                          </a:solidFill>
                          <a:effectLst/>
                          <a:latin typeface="Calibri" panose="020F0502020204030204" pitchFamily="34" charset="0"/>
                        </a:rPr>
                        <a:t>(</a:t>
                      </a:r>
                      <a:r>
                        <a:rPr lang="en-GB" sz="1200" b="0" i="0" u="none" strike="noStrike" dirty="0" err="1">
                          <a:solidFill>
                            <a:srgbClr val="000000"/>
                          </a:solidFill>
                          <a:effectLst/>
                          <a:latin typeface="Calibri" panose="020F0502020204030204" pitchFamily="34" charset="0"/>
                        </a:rPr>
                        <a:t>Bağlı</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oldukları</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asıl</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alacak</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ödenmiş</a:t>
                      </a:r>
                      <a:r>
                        <a:rPr lang="en-GB" sz="1200" b="0" i="0" u="none" strike="noStrike" dirty="0">
                          <a:solidFill>
                            <a:srgbClr val="000000"/>
                          </a:solidFill>
                          <a:effectLst/>
                          <a:latin typeface="Calibri" panose="020F0502020204030204" pitchFamily="34" charset="0"/>
                        </a:rPr>
                        <a:t>/</a:t>
                      </a:r>
                      <a:r>
                        <a:rPr lang="en-GB" sz="1200" b="0" i="0" u="none" strike="noStrike" dirty="0" err="1">
                          <a:solidFill>
                            <a:srgbClr val="000000"/>
                          </a:solidFill>
                          <a:effectLst/>
                          <a:latin typeface="Calibri" panose="020F0502020204030204" pitchFamily="34" charset="0"/>
                        </a:rPr>
                        <a:t>yapılandırılmış</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ise</a:t>
                      </a:r>
                      <a:r>
                        <a:rPr lang="en-GB" sz="1200" b="0" i="0" u="none" strike="noStrike" dirty="0">
                          <a:solidFill>
                            <a:srgbClr val="000000"/>
                          </a:solidFill>
                          <a:effectLst/>
                          <a:latin typeface="Calibri" panose="020F0502020204030204" pitchFamily="34" charset="0"/>
                        </a:rPr>
                        <a:t>)</a:t>
                      </a:r>
                    </a:p>
                  </a:txBody>
                  <a:tcPr marL="5733" marR="5733" marT="5733"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Calibri" panose="020F0502020204030204" pitchFamily="34" charset="0"/>
                        </a:rPr>
                        <a:t>0%</a:t>
                      </a:r>
                    </a:p>
                  </a:txBody>
                  <a:tcPr marL="5733" marR="5733" marT="5733"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Calibri" panose="020F0502020204030204" pitchFamily="34" charset="0"/>
                        </a:rPr>
                        <a:t>0%</a:t>
                      </a:r>
                    </a:p>
                  </a:txBody>
                  <a:tcPr marL="5733" marR="5733" marT="5733"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Calibri" panose="020F0502020204030204" pitchFamily="34" charset="0"/>
                        </a:rPr>
                        <a:t>0%</a:t>
                      </a:r>
                    </a:p>
                  </a:txBody>
                  <a:tcPr marL="5733" marR="5733" marT="5733"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panose="020F0502020204030204" pitchFamily="34" charset="0"/>
                        </a:rPr>
                        <a:t>0%</a:t>
                      </a:r>
                    </a:p>
                  </a:txBody>
                  <a:tcPr marL="5733" marR="5733" marT="5733"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extLst>
                  <a:ext uri="{0D108BD9-81ED-4DB2-BD59-A6C34878D82A}">
                    <a16:rowId xmlns:a16="http://schemas.microsoft.com/office/drawing/2014/main" val="725375891"/>
                  </a:ext>
                </a:extLst>
              </a:tr>
              <a:tr h="391584">
                <a:tc vMerge="1">
                  <a:txBody>
                    <a:bodyPr/>
                    <a:lstStyle/>
                    <a:p>
                      <a:endParaRPr lang="tr-TR"/>
                    </a:p>
                  </a:txBody>
                  <a:tcPr/>
                </a:tc>
                <a:tc>
                  <a:txBody>
                    <a:bodyPr/>
                    <a:lstStyle/>
                    <a:p>
                      <a:pPr algn="l" fontAlgn="b"/>
                      <a:r>
                        <a:rPr lang="en-GB" sz="1200" b="1" i="0" u="none" strike="noStrike" dirty="0">
                          <a:solidFill>
                            <a:srgbClr val="000000"/>
                          </a:solidFill>
                          <a:effectLst/>
                          <a:latin typeface="Calibri" panose="020F0502020204030204" pitchFamily="34" charset="0"/>
                        </a:rPr>
                        <a:t>ASLA BAĞLI OLMAKSIZIN</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kesilen</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vergi</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cezalarından</a:t>
                      </a:r>
                      <a:r>
                        <a:rPr lang="en-GB" sz="1200" b="0" i="0" u="none" strike="noStrike" dirty="0">
                          <a:solidFill>
                            <a:srgbClr val="000000"/>
                          </a:solidFill>
                          <a:effectLst/>
                          <a:latin typeface="Calibri" panose="020F0502020204030204" pitchFamily="34" charset="0"/>
                        </a:rPr>
                        <a:t>/</a:t>
                      </a:r>
                      <a:r>
                        <a:rPr lang="en-GB" sz="1200" b="0" i="0" u="none" strike="noStrike" dirty="0" err="1">
                          <a:solidFill>
                            <a:srgbClr val="000000"/>
                          </a:solidFill>
                          <a:effectLst/>
                          <a:latin typeface="Calibri" panose="020F0502020204030204" pitchFamily="34" charset="0"/>
                        </a:rPr>
                        <a:t>gümrük</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yükümlülüğüyle</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ilgili</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idari</a:t>
                      </a:r>
                      <a:r>
                        <a:rPr lang="en-GB" sz="1200" b="0" i="0" u="none" strike="noStrike" dirty="0">
                          <a:solidFill>
                            <a:srgbClr val="000000"/>
                          </a:solidFill>
                          <a:effectLst/>
                          <a:latin typeface="Calibri" panose="020F0502020204030204" pitchFamily="34" charset="0"/>
                        </a:rPr>
                        <a:t> para </a:t>
                      </a:r>
                      <a:r>
                        <a:rPr lang="en-GB" sz="1200" b="0" i="0" u="none" strike="noStrike" dirty="0" err="1">
                          <a:solidFill>
                            <a:srgbClr val="000000"/>
                          </a:solidFill>
                          <a:effectLst/>
                          <a:latin typeface="Calibri" panose="020F0502020204030204" pitchFamily="34" charset="0"/>
                        </a:rPr>
                        <a:t>cezaları</a:t>
                      </a:r>
                      <a:endParaRPr lang="en-GB" sz="1200" b="1" i="0" u="none" strike="noStrike" dirty="0">
                        <a:solidFill>
                          <a:srgbClr val="000000"/>
                        </a:solidFill>
                        <a:effectLst/>
                        <a:latin typeface="Calibri" panose="020F0502020204030204" pitchFamily="34" charset="0"/>
                      </a:endParaRPr>
                    </a:p>
                  </a:txBody>
                  <a:tcPr marL="5733" marR="5733" marT="5733"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Calibri" panose="020F0502020204030204" pitchFamily="34" charset="0"/>
                        </a:rPr>
                        <a:t>25%</a:t>
                      </a:r>
                    </a:p>
                  </a:txBody>
                  <a:tcPr marL="5733" marR="5733" marT="5733"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Calibri" panose="020F0502020204030204" pitchFamily="34" charset="0"/>
                        </a:rPr>
                        <a:t>10%</a:t>
                      </a:r>
                    </a:p>
                  </a:txBody>
                  <a:tcPr marL="5733" marR="5733" marT="5733"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Calibri" panose="020F0502020204030204" pitchFamily="34" charset="0"/>
                        </a:rPr>
                        <a:t>50%</a:t>
                      </a:r>
                    </a:p>
                  </a:txBody>
                  <a:tcPr marL="5733" marR="5733" marT="5733"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Calibri" panose="020F0502020204030204" pitchFamily="34" charset="0"/>
                        </a:rPr>
                        <a:t>10%</a:t>
                      </a:r>
                    </a:p>
                  </a:txBody>
                  <a:tcPr marL="5733" marR="5733" marT="5733"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extLst>
                  <a:ext uri="{0D108BD9-81ED-4DB2-BD59-A6C34878D82A}">
                    <a16:rowId xmlns:a16="http://schemas.microsoft.com/office/drawing/2014/main" val="2592009722"/>
                  </a:ext>
                </a:extLst>
              </a:tr>
              <a:tr h="391595">
                <a:tc vMerge="1">
                  <a:txBody>
                    <a:bodyPr/>
                    <a:lstStyle/>
                    <a:p>
                      <a:endParaRPr lang="tr-TR"/>
                    </a:p>
                  </a:txBody>
                  <a:tcPr/>
                </a:tc>
                <a:tc>
                  <a:txBody>
                    <a:bodyPr/>
                    <a:lstStyle/>
                    <a:p>
                      <a:pPr algn="l" fontAlgn="b"/>
                      <a:r>
                        <a:rPr lang="en-GB" sz="1200" b="0" i="0" u="none" strike="noStrike" dirty="0" err="1">
                          <a:solidFill>
                            <a:srgbClr val="000000"/>
                          </a:solidFill>
                          <a:effectLst/>
                          <a:latin typeface="Calibri" panose="020F0502020204030204" pitchFamily="34" charset="0"/>
                        </a:rPr>
                        <a:t>Eşyanın</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gümrüklenmiş</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değerine</a:t>
                      </a:r>
                      <a:r>
                        <a:rPr lang="en-GB" sz="1200" b="0" i="0" u="none" strike="noStrike" dirty="0">
                          <a:solidFill>
                            <a:srgbClr val="000000"/>
                          </a:solidFill>
                          <a:effectLst/>
                          <a:latin typeface="Calibri" panose="020F0502020204030204" pitchFamily="34" charset="0"/>
                        </a:rPr>
                        <a:t> </a:t>
                      </a:r>
                      <a:r>
                        <a:rPr lang="en-GB" sz="1200" b="1" i="0" u="none" strike="noStrike" dirty="0">
                          <a:solidFill>
                            <a:srgbClr val="000000"/>
                          </a:solidFill>
                          <a:effectLst/>
                          <a:latin typeface="Calibri" panose="020F0502020204030204" pitchFamily="34" charset="0"/>
                        </a:rPr>
                        <a:t>BAĞLI </a:t>
                      </a:r>
                      <a:r>
                        <a:rPr lang="en-GB" sz="1200" b="0" i="0" u="none" strike="noStrike" dirty="0" err="1">
                          <a:solidFill>
                            <a:srgbClr val="000000"/>
                          </a:solidFill>
                          <a:effectLst/>
                          <a:latin typeface="Calibri" panose="020F0502020204030204" pitchFamily="34" charset="0"/>
                        </a:rPr>
                        <a:t>olarak</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kesilmiş</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olan</a:t>
                      </a:r>
                      <a:r>
                        <a:rPr lang="en-GB" sz="1200" b="0" i="0" u="none" strike="noStrike" dirty="0">
                          <a:solidFill>
                            <a:srgbClr val="000000"/>
                          </a:solidFill>
                          <a:effectLst/>
                          <a:latin typeface="Calibri" panose="020F0502020204030204" pitchFamily="34" charset="0"/>
                        </a:rPr>
                        <a:t> </a:t>
                      </a:r>
                      <a:r>
                        <a:rPr lang="en-GB" sz="1200" b="1" i="0" u="none" strike="noStrike" dirty="0" err="1">
                          <a:solidFill>
                            <a:srgbClr val="000000"/>
                          </a:solidFill>
                          <a:effectLst/>
                          <a:latin typeface="Calibri" panose="020F0502020204030204" pitchFamily="34" charset="0"/>
                        </a:rPr>
                        <a:t>idari</a:t>
                      </a:r>
                      <a:r>
                        <a:rPr lang="en-GB" sz="1200" b="1" i="0" u="none" strike="noStrike" dirty="0">
                          <a:solidFill>
                            <a:srgbClr val="000000"/>
                          </a:solidFill>
                          <a:effectLst/>
                          <a:latin typeface="Calibri" panose="020F0502020204030204" pitchFamily="34" charset="0"/>
                        </a:rPr>
                        <a:t> para </a:t>
                      </a:r>
                      <a:r>
                        <a:rPr lang="en-GB" sz="1200" b="1" i="0" u="none" strike="noStrike" dirty="0" err="1">
                          <a:solidFill>
                            <a:srgbClr val="000000"/>
                          </a:solidFill>
                          <a:effectLst/>
                          <a:latin typeface="Calibri" panose="020F0502020204030204" pitchFamily="34" charset="0"/>
                        </a:rPr>
                        <a:t>cezaları</a:t>
                      </a:r>
                      <a:endParaRPr lang="en-GB" sz="1200" b="0" i="0" u="none" strike="noStrike" dirty="0">
                        <a:solidFill>
                          <a:srgbClr val="000000"/>
                        </a:solidFill>
                        <a:effectLst/>
                        <a:latin typeface="Calibri" panose="020F0502020204030204" pitchFamily="34" charset="0"/>
                      </a:endParaRPr>
                    </a:p>
                  </a:txBody>
                  <a:tcPr marL="5733" marR="5733" marT="5733"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Calibri" panose="020F0502020204030204" pitchFamily="34" charset="0"/>
                        </a:rPr>
                        <a:t>15%</a:t>
                      </a:r>
                    </a:p>
                  </a:txBody>
                  <a:tcPr marL="5733" marR="5733" marT="5733"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Calibri" panose="020F0502020204030204" pitchFamily="34" charset="0"/>
                        </a:rPr>
                        <a:t>5%</a:t>
                      </a:r>
                    </a:p>
                  </a:txBody>
                  <a:tcPr marL="5733" marR="5733" marT="5733"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panose="020F0502020204030204" pitchFamily="34" charset="0"/>
                        </a:rPr>
                        <a:t>30%</a:t>
                      </a:r>
                    </a:p>
                  </a:txBody>
                  <a:tcPr marL="5733" marR="5733" marT="5733"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Calibri" panose="020F0502020204030204" pitchFamily="34" charset="0"/>
                        </a:rPr>
                        <a:t>5%</a:t>
                      </a:r>
                    </a:p>
                  </a:txBody>
                  <a:tcPr marL="5733" marR="5733" marT="5733"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extLst>
                  <a:ext uri="{0D108BD9-81ED-4DB2-BD59-A6C34878D82A}">
                    <a16:rowId xmlns:a16="http://schemas.microsoft.com/office/drawing/2014/main" val="1766030255"/>
                  </a:ext>
                </a:extLst>
              </a:tr>
            </a:tbl>
          </a:graphicData>
        </a:graphic>
      </p:graphicFrame>
    </p:spTree>
    <p:extLst>
      <p:ext uri="{BB962C8B-B14F-4D97-AF65-F5344CB8AC3E}">
        <p14:creationId xmlns:p14="http://schemas.microsoft.com/office/powerpoint/2010/main" val="17005092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extShape 2">
            <a:extLst>
              <a:ext uri="{FF2B5EF4-FFF2-40B4-BE49-F238E27FC236}">
                <a16:creationId xmlns:a16="http://schemas.microsoft.com/office/drawing/2014/main" id="{FAC5CF15-A888-5822-06EF-B6C637E2E6B9}"/>
              </a:ext>
            </a:extLst>
          </p:cNvPr>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a:solidFill>
                  <a:srgbClr val="BC1421"/>
                </a:solidFill>
                <a:uFill>
                  <a:solidFill>
                    <a:srgbClr val="FFFFFF"/>
                  </a:solidFill>
                </a:uFill>
              </a:rPr>
              <a:t>KESİNLEŞMEMİŞ VEYA DAVA SAFHASINDAKİ ALACAKLAR</a:t>
            </a:r>
          </a:p>
          <a:p>
            <a:pPr algn="ctr">
              <a:lnSpc>
                <a:spcPct val="100000"/>
              </a:lnSpc>
            </a:pPr>
            <a:r>
              <a:rPr lang="tr-TR" b="1" spc="-1" dirty="0">
                <a:solidFill>
                  <a:srgbClr val="BC1421"/>
                </a:solidFill>
                <a:uFill>
                  <a:solidFill>
                    <a:srgbClr val="FFFFFF"/>
                  </a:solidFill>
                </a:uFill>
              </a:rPr>
              <a:t>-Bulunduğu Safhaya Göre Sınıflandırma</a:t>
            </a:r>
            <a:r>
              <a:rPr lang="tr-TR" b="1" strike="noStrike" spc="-1" dirty="0">
                <a:solidFill>
                  <a:srgbClr val="BC1421"/>
                </a:solidFill>
                <a:uFill>
                  <a:solidFill>
                    <a:srgbClr val="FFFFFF"/>
                  </a:solidFill>
                </a:uFill>
                <a:latin typeface="Calibri"/>
              </a:rPr>
              <a:t>-</a:t>
            </a:r>
            <a:endParaRPr lang="tr-TR" b="0" strike="noStrike" spc="-1" dirty="0">
              <a:solidFill>
                <a:srgbClr val="BC1421"/>
              </a:solidFill>
              <a:uFill>
                <a:solidFill>
                  <a:srgbClr val="FFFFFF"/>
                </a:solidFill>
              </a:uFill>
              <a:latin typeface="Calibri"/>
            </a:endParaRPr>
          </a:p>
        </p:txBody>
      </p:sp>
      <p:graphicFrame>
        <p:nvGraphicFramePr>
          <p:cNvPr id="6" name="Tablo 5">
            <a:extLst>
              <a:ext uri="{FF2B5EF4-FFF2-40B4-BE49-F238E27FC236}">
                <a16:creationId xmlns:a16="http://schemas.microsoft.com/office/drawing/2014/main" id="{5ED1911D-212C-0FEF-2CFF-98A2DAAEF016}"/>
              </a:ext>
            </a:extLst>
          </p:cNvPr>
          <p:cNvGraphicFramePr>
            <a:graphicFrameLocks noGrp="1"/>
          </p:cNvGraphicFramePr>
          <p:nvPr>
            <p:extLst>
              <p:ext uri="{D42A27DB-BD31-4B8C-83A1-F6EECF244321}">
                <p14:modId xmlns:p14="http://schemas.microsoft.com/office/powerpoint/2010/main" val="3035979667"/>
              </p:ext>
            </p:extLst>
          </p:nvPr>
        </p:nvGraphicFramePr>
        <p:xfrm>
          <a:off x="1108074" y="1088955"/>
          <a:ext cx="10374391" cy="5236893"/>
        </p:xfrm>
        <a:graphic>
          <a:graphicData uri="http://schemas.openxmlformats.org/drawingml/2006/table">
            <a:tbl>
              <a:tblPr/>
              <a:tblGrid>
                <a:gridCol w="3969717">
                  <a:extLst>
                    <a:ext uri="{9D8B030D-6E8A-4147-A177-3AD203B41FA5}">
                      <a16:colId xmlns:a16="http://schemas.microsoft.com/office/drawing/2014/main" val="2757433488"/>
                    </a:ext>
                  </a:extLst>
                </a:gridCol>
                <a:gridCol w="2597287">
                  <a:extLst>
                    <a:ext uri="{9D8B030D-6E8A-4147-A177-3AD203B41FA5}">
                      <a16:colId xmlns:a16="http://schemas.microsoft.com/office/drawing/2014/main" val="3863091023"/>
                    </a:ext>
                  </a:extLst>
                </a:gridCol>
                <a:gridCol w="1062527">
                  <a:extLst>
                    <a:ext uri="{9D8B030D-6E8A-4147-A177-3AD203B41FA5}">
                      <a16:colId xmlns:a16="http://schemas.microsoft.com/office/drawing/2014/main" val="1846816413"/>
                    </a:ext>
                  </a:extLst>
                </a:gridCol>
                <a:gridCol w="1372430">
                  <a:extLst>
                    <a:ext uri="{9D8B030D-6E8A-4147-A177-3AD203B41FA5}">
                      <a16:colId xmlns:a16="http://schemas.microsoft.com/office/drawing/2014/main" val="1936563379"/>
                    </a:ext>
                  </a:extLst>
                </a:gridCol>
                <a:gridCol w="1372430">
                  <a:extLst>
                    <a:ext uri="{9D8B030D-6E8A-4147-A177-3AD203B41FA5}">
                      <a16:colId xmlns:a16="http://schemas.microsoft.com/office/drawing/2014/main" val="1212713353"/>
                    </a:ext>
                  </a:extLst>
                </a:gridCol>
              </a:tblGrid>
              <a:tr h="621164">
                <a:tc gridSpan="5">
                  <a:txBody>
                    <a:bodyPr/>
                    <a:lstStyle/>
                    <a:p>
                      <a:pPr algn="ctr" fontAlgn="ctr"/>
                      <a:r>
                        <a:rPr lang="tr-TR" sz="1600" b="1" i="0" u="none" strike="noStrike">
                          <a:solidFill>
                            <a:srgbClr val="3F3F3F"/>
                          </a:solidFill>
                          <a:effectLst/>
                          <a:latin typeface="Calibri" panose="020F0502020204030204" pitchFamily="34" charset="0"/>
                        </a:rPr>
                        <a:t>Kesinleşmemiş veya Dava Safhasında Bulunan Alacaklar-7740/3. Md.</a:t>
                      </a:r>
                      <a:br>
                        <a:rPr lang="tr-TR" sz="1600" b="1" i="0" u="none" strike="noStrike">
                          <a:solidFill>
                            <a:srgbClr val="3F3F3F"/>
                          </a:solidFill>
                          <a:effectLst/>
                          <a:latin typeface="Calibri" panose="020F0502020204030204" pitchFamily="34" charset="0"/>
                        </a:rPr>
                      </a:br>
                      <a:r>
                        <a:rPr lang="tr-TR" sz="1600" b="1" i="0" u="none" strike="noStrike">
                          <a:solidFill>
                            <a:srgbClr val="3F3F3F"/>
                          </a:solidFill>
                          <a:effectLst/>
                          <a:latin typeface="Calibri" panose="020F0502020204030204" pitchFamily="34" charset="0"/>
                        </a:rPr>
                        <a:t> (Tablodaki bilgiler </a:t>
                      </a:r>
                      <a:r>
                        <a:rPr lang="tr-TR" sz="1600" b="1" i="0" u="none" strike="noStrike">
                          <a:solidFill>
                            <a:srgbClr val="C00000"/>
                          </a:solidFill>
                          <a:effectLst/>
                          <a:latin typeface="Calibri" panose="020F0502020204030204" pitchFamily="34" charset="0"/>
                        </a:rPr>
                        <a:t>ödenecek</a:t>
                      </a:r>
                      <a:r>
                        <a:rPr lang="tr-TR" sz="1600" b="1" i="0" u="none" strike="noStrike">
                          <a:solidFill>
                            <a:srgbClr val="3F3F3F"/>
                          </a:solidFill>
                          <a:effectLst/>
                          <a:latin typeface="Calibri" panose="020F0502020204030204" pitchFamily="34" charset="0"/>
                        </a:rPr>
                        <a:t> tutarları göstermektedir)</a:t>
                      </a:r>
                    </a:p>
                  </a:txBody>
                  <a:tcPr marL="7620" marR="7620" marT="762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57909940"/>
                  </a:ext>
                </a:extLst>
              </a:tr>
              <a:tr h="286691">
                <a:tc>
                  <a:txBody>
                    <a:bodyPr/>
                    <a:lstStyle/>
                    <a:p>
                      <a:pPr algn="ctr" fontAlgn="ctr"/>
                      <a:r>
                        <a:rPr lang="tr-TR" sz="1400" b="1" i="0" u="none" strike="noStrike">
                          <a:solidFill>
                            <a:srgbClr val="000000"/>
                          </a:solidFill>
                          <a:effectLst/>
                          <a:latin typeface="Calibri" panose="020F0502020204030204" pitchFamily="34" charset="0"/>
                        </a:rPr>
                        <a:t>Alacak Türü</a:t>
                      </a:r>
                    </a:p>
                  </a:txBody>
                  <a:tcPr marL="7620" marR="7620" marT="7620" marB="0" anchor="ctr">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B4C6E7"/>
                    </a:solidFill>
                  </a:tcPr>
                </a:tc>
                <a:tc gridSpan="4">
                  <a:txBody>
                    <a:bodyPr/>
                    <a:lstStyle/>
                    <a:p>
                      <a:pPr algn="ctr" fontAlgn="ctr"/>
                      <a:r>
                        <a:rPr lang="tr-TR" sz="1400" b="1" i="0" u="none" strike="noStrike">
                          <a:solidFill>
                            <a:srgbClr val="000000"/>
                          </a:solidFill>
                          <a:effectLst/>
                          <a:latin typeface="Calibri" panose="020F0502020204030204" pitchFamily="34" charset="0"/>
                        </a:rPr>
                        <a:t>Bulunduğu Safha</a:t>
                      </a:r>
                    </a:p>
                  </a:txBody>
                  <a:tcPr marL="7620" marR="7620" marT="7620" marB="0" anchor="ctr">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B4C6E7"/>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706126956"/>
                  </a:ext>
                </a:extLst>
              </a:tr>
              <a:tr h="688059">
                <a:tc rowSpan="3">
                  <a:txBody>
                    <a:bodyPr/>
                    <a:lstStyle/>
                    <a:p>
                      <a:pPr algn="ctr" fontAlgn="ctr"/>
                      <a:r>
                        <a:rPr lang="tr-TR" sz="11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rowSpan="3">
                  <a:txBody>
                    <a:bodyPr/>
                    <a:lstStyle/>
                    <a:p>
                      <a:pPr algn="l" fontAlgn="ctr"/>
                      <a:r>
                        <a:rPr lang="tr-TR" sz="1100" b="0" i="0" u="none" strike="noStrike" dirty="0">
                          <a:solidFill>
                            <a:srgbClr val="000000"/>
                          </a:solidFill>
                          <a:effectLst/>
                          <a:latin typeface="Calibri" panose="020F0502020204030204" pitchFamily="34" charset="0"/>
                        </a:rPr>
                        <a:t>-Uzlaşma aşamasındaki alacaklar(uzlaşma günü gelmemiş/uzlaşma sağlanamamış) </a:t>
                      </a:r>
                      <a:br>
                        <a:rPr lang="tr-TR" sz="1100" b="0" i="0" u="none" strike="noStrike" dirty="0">
                          <a:solidFill>
                            <a:srgbClr val="000000"/>
                          </a:solidFill>
                          <a:effectLst/>
                          <a:latin typeface="Calibri" panose="020F0502020204030204" pitchFamily="34" charset="0"/>
                        </a:rPr>
                      </a:br>
                      <a:r>
                        <a:rPr lang="tr-TR" sz="1100" b="0" i="0" u="none" strike="noStrike" dirty="0">
                          <a:solidFill>
                            <a:srgbClr val="000000"/>
                          </a:solidFill>
                          <a:effectLst/>
                          <a:latin typeface="Calibri" panose="020F0502020204030204" pitchFamily="34" charset="0"/>
                        </a:rPr>
                        <a:t>- İlk derece yargı merciinde dava açılmış/dava süresi geçmemiş</a:t>
                      </a:r>
                      <a:br>
                        <a:rPr lang="tr-TR" sz="1100" b="0" i="0" u="none" strike="noStrike" dirty="0">
                          <a:solidFill>
                            <a:srgbClr val="000000"/>
                          </a:solidFill>
                          <a:effectLst/>
                          <a:latin typeface="Calibri" panose="020F0502020204030204" pitchFamily="34" charset="0"/>
                        </a:rPr>
                      </a:br>
                      <a:r>
                        <a:rPr lang="tr-TR" sz="1100" b="0" i="0" u="none" strike="noStrike" dirty="0">
                          <a:solidFill>
                            <a:srgbClr val="000000"/>
                          </a:solidFill>
                          <a:effectLst/>
                          <a:latin typeface="Calibri" panose="020F0502020204030204" pitchFamily="34" charset="0"/>
                        </a:rPr>
                        <a:t>- Bozma kararı</a:t>
                      </a:r>
                      <a:br>
                        <a:rPr lang="tr-TR" sz="1100" b="0" i="0" u="none" strike="noStrike" dirty="0">
                          <a:solidFill>
                            <a:srgbClr val="000000"/>
                          </a:solidFill>
                          <a:effectLst/>
                          <a:latin typeface="Calibri" panose="020F0502020204030204" pitchFamily="34" charset="0"/>
                        </a:rPr>
                      </a:br>
                      <a:r>
                        <a:rPr lang="tr-TR" sz="1100" b="0" i="0" u="none" strike="noStrike" dirty="0">
                          <a:solidFill>
                            <a:srgbClr val="000000"/>
                          </a:solidFill>
                          <a:effectLst/>
                          <a:latin typeface="Calibri" panose="020F0502020204030204" pitchFamily="34" charset="0"/>
                        </a:rPr>
                        <a:t>- Kısmen onama Kısmen Bozma kararında bozulan kısım</a:t>
                      </a:r>
                    </a:p>
                  </a:txBody>
                  <a:tcPr marL="7620" marR="7620" marT="762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gridSpan="3">
                  <a:txBody>
                    <a:bodyPr/>
                    <a:lstStyle/>
                    <a:p>
                      <a:pPr algn="l" fontAlgn="ctr"/>
                      <a:r>
                        <a:rPr lang="en-GB" sz="1100" b="1" i="0" u="none" strike="noStrike">
                          <a:solidFill>
                            <a:srgbClr val="000000"/>
                          </a:solidFill>
                          <a:effectLst/>
                          <a:latin typeface="Calibri" panose="020F0502020204030204" pitchFamily="34" charset="0"/>
                        </a:rPr>
                        <a:t>- </a:t>
                      </a:r>
                      <a:r>
                        <a:rPr lang="en-GB" sz="1100" b="1" i="0" u="sng" strike="noStrike">
                          <a:solidFill>
                            <a:srgbClr val="000000"/>
                          </a:solidFill>
                          <a:effectLst/>
                          <a:latin typeface="Calibri" panose="020F0502020204030204" pitchFamily="34" charset="0"/>
                        </a:rPr>
                        <a:t>İstinaf veya temyiz</a:t>
                      </a:r>
                      <a:r>
                        <a:rPr lang="en-GB" sz="1100" b="0" i="0" u="none" strike="noStrike">
                          <a:solidFill>
                            <a:srgbClr val="000000"/>
                          </a:solidFill>
                          <a:effectLst/>
                          <a:latin typeface="Calibri" panose="020F0502020204030204" pitchFamily="34" charset="0"/>
                        </a:rPr>
                        <a:t> süreleri </a:t>
                      </a:r>
                      <a:r>
                        <a:rPr lang="en-GB" sz="1100" b="1" i="0" u="none" strike="noStrike">
                          <a:solidFill>
                            <a:srgbClr val="C00000"/>
                          </a:solidFill>
                          <a:effectLst/>
                          <a:latin typeface="Calibri" panose="020F0502020204030204" pitchFamily="34" charset="0"/>
                        </a:rPr>
                        <a:t>geçmemiş</a:t>
                      </a:r>
                      <a:r>
                        <a:rPr lang="en-GB" sz="1100" b="0" i="0" u="none" strike="noStrike">
                          <a:solidFill>
                            <a:srgbClr val="C00000"/>
                          </a:solidFill>
                          <a:effectLst/>
                          <a:latin typeface="Calibri" panose="020F0502020204030204" pitchFamily="34" charset="0"/>
                        </a:rPr>
                        <a:t> / </a:t>
                      </a:r>
                      <a:r>
                        <a:rPr lang="en-GB" sz="1100" b="1" i="0" u="none" strike="noStrike">
                          <a:solidFill>
                            <a:srgbClr val="C00000"/>
                          </a:solidFill>
                          <a:effectLst/>
                          <a:latin typeface="Calibri" panose="020F0502020204030204" pitchFamily="34" charset="0"/>
                        </a:rPr>
                        <a:t>başvurulmuş</a:t>
                      </a:r>
                      <a:r>
                        <a:rPr lang="en-GB" sz="1100" b="0" i="0" u="none" strike="noStrike">
                          <a:solidFill>
                            <a:srgbClr val="C00000"/>
                          </a:solidFill>
                          <a:effectLst/>
                          <a:latin typeface="Calibri" panose="020F0502020204030204" pitchFamily="34" charset="0"/>
                        </a:rPr>
                        <a:t> </a:t>
                      </a:r>
                      <a:br>
                        <a:rPr lang="en-GB" sz="1100" b="0" i="0" u="none" strike="noStrike">
                          <a:solidFill>
                            <a:srgbClr val="C00000"/>
                          </a:solidFill>
                          <a:effectLst/>
                          <a:latin typeface="Calibri" panose="020F0502020204030204" pitchFamily="34" charset="0"/>
                        </a:rPr>
                      </a:br>
                      <a:r>
                        <a:rPr lang="en-GB" sz="1100" b="1" i="0" u="none" strike="noStrike">
                          <a:solidFill>
                            <a:srgbClr val="000000"/>
                          </a:solidFill>
                          <a:effectLst/>
                          <a:latin typeface="Calibri" panose="020F0502020204030204" pitchFamily="34" charset="0"/>
                        </a:rPr>
                        <a:t>- </a:t>
                      </a:r>
                      <a:r>
                        <a:rPr lang="en-GB" sz="1100" b="1" i="0" u="sng" strike="noStrike">
                          <a:solidFill>
                            <a:srgbClr val="000000"/>
                          </a:solidFill>
                          <a:effectLst/>
                          <a:latin typeface="Calibri" panose="020F0502020204030204" pitchFamily="34" charset="0"/>
                        </a:rPr>
                        <a:t>Karar düzeltme</a:t>
                      </a:r>
                      <a:r>
                        <a:rPr lang="en-GB" sz="1100" b="0" i="0" u="none" strike="noStrike">
                          <a:solidFill>
                            <a:srgbClr val="000000"/>
                          </a:solidFill>
                          <a:effectLst/>
                          <a:latin typeface="Calibri" panose="020F0502020204030204" pitchFamily="34" charset="0"/>
                        </a:rPr>
                        <a:t> talep süresi </a:t>
                      </a:r>
                      <a:r>
                        <a:rPr lang="en-GB" sz="1100" b="1" i="0" u="none" strike="noStrike">
                          <a:solidFill>
                            <a:srgbClr val="C00000"/>
                          </a:solidFill>
                          <a:effectLst/>
                          <a:latin typeface="Calibri" panose="020F0502020204030204" pitchFamily="34" charset="0"/>
                        </a:rPr>
                        <a:t>geçmemiş</a:t>
                      </a:r>
                      <a:r>
                        <a:rPr lang="en-GB" sz="1100" b="0" i="0" u="none" strike="noStrike">
                          <a:solidFill>
                            <a:srgbClr val="C00000"/>
                          </a:solidFill>
                          <a:effectLst/>
                          <a:latin typeface="Calibri" panose="020F0502020204030204" pitchFamily="34" charset="0"/>
                        </a:rPr>
                        <a:t> / </a:t>
                      </a:r>
                      <a:r>
                        <a:rPr lang="en-GB" sz="1100" b="1" i="0" u="none" strike="noStrike">
                          <a:solidFill>
                            <a:srgbClr val="C00000"/>
                          </a:solidFill>
                          <a:effectLst/>
                          <a:latin typeface="Calibri" panose="020F0502020204030204" pitchFamily="34" charset="0"/>
                        </a:rPr>
                        <a:t>başvurulmuş</a:t>
                      </a:r>
                      <a:endParaRPr lang="tr-TR" sz="1100" b="1" i="0" u="sng" strike="noStrike">
                        <a:solidFill>
                          <a:srgbClr val="000000"/>
                        </a:solidFill>
                        <a:effectLst/>
                        <a:latin typeface="Calibri" panose="020F0502020204030204" pitchFamily="34" charset="0"/>
                      </a:endParaRPr>
                    </a:p>
                  </a:txBody>
                  <a:tcPr marL="7620" marR="7620" marT="762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616885907"/>
                  </a:ext>
                </a:extLst>
              </a:tr>
              <a:tr h="965194">
                <a:tc vMerge="1">
                  <a:txBody>
                    <a:bodyPr/>
                    <a:lstStyle/>
                    <a:p>
                      <a:endParaRPr lang="tr-TR"/>
                    </a:p>
                  </a:txBody>
                  <a:tcPr/>
                </a:tc>
                <a:tc vMerge="1">
                  <a:txBody>
                    <a:bodyPr/>
                    <a:lstStyle/>
                    <a:p>
                      <a:endParaRPr lang="tr-TR"/>
                    </a:p>
                  </a:txBody>
                  <a:tcPr/>
                </a:tc>
                <a:tc rowSpan="2">
                  <a:txBody>
                    <a:bodyPr/>
                    <a:lstStyle/>
                    <a:p>
                      <a:pPr algn="ctr" fontAlgn="ctr"/>
                      <a:r>
                        <a:rPr lang="en-GB" sz="1100" b="0" i="0" u="none" strike="noStrike">
                          <a:solidFill>
                            <a:srgbClr val="000000"/>
                          </a:solidFill>
                          <a:effectLst/>
                          <a:latin typeface="Calibri" panose="020F0502020204030204" pitchFamily="34" charset="0"/>
                        </a:rPr>
                        <a:t>En son karar </a:t>
                      </a:r>
                      <a:r>
                        <a:rPr lang="en-GB" sz="1400" b="1" i="0" u="none" strike="noStrike">
                          <a:solidFill>
                            <a:srgbClr val="C00000"/>
                          </a:solidFill>
                          <a:effectLst/>
                          <a:latin typeface="Calibri" panose="020F0502020204030204" pitchFamily="34" charset="0"/>
                        </a:rPr>
                        <a:t>TERKİN</a:t>
                      </a:r>
                      <a:r>
                        <a:rPr lang="en-GB" sz="1100" b="0" i="0" u="none" strike="noStrike">
                          <a:solidFill>
                            <a:srgbClr val="000000"/>
                          </a:solidFill>
                          <a:effectLst/>
                          <a:latin typeface="Calibri" panose="020F0502020204030204" pitchFamily="34" charset="0"/>
                        </a:rPr>
                        <a:t>  </a:t>
                      </a:r>
                      <a:endParaRPr lang="tr-T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gridSpan="2">
                  <a:txBody>
                    <a:bodyPr/>
                    <a:lstStyle/>
                    <a:p>
                      <a:pPr algn="l" fontAlgn="ctr"/>
                      <a:r>
                        <a:rPr lang="en-GB" sz="1100" b="0" i="0" u="none" strike="noStrike">
                          <a:solidFill>
                            <a:srgbClr val="000000"/>
                          </a:solidFill>
                          <a:effectLst/>
                          <a:latin typeface="Calibri" panose="020F0502020204030204" pitchFamily="34" charset="0"/>
                        </a:rPr>
                        <a:t>En son karar</a:t>
                      </a:r>
                      <a:br>
                        <a:rPr lang="en-GB" sz="1100" b="0" i="0" u="none" strike="noStrike">
                          <a:solidFill>
                            <a:srgbClr val="000000"/>
                          </a:solidFill>
                          <a:effectLst/>
                          <a:latin typeface="Calibri" panose="020F0502020204030204" pitchFamily="34" charset="0"/>
                        </a:rPr>
                      </a:br>
                      <a:r>
                        <a:rPr lang="en-GB" sz="1100" b="0" i="0" u="none" strike="noStrike">
                          <a:solidFill>
                            <a:srgbClr val="000000"/>
                          </a:solidFill>
                          <a:effectLst/>
                          <a:latin typeface="Calibri" panose="020F0502020204030204" pitchFamily="34" charset="0"/>
                        </a:rPr>
                        <a:t>a) </a:t>
                      </a:r>
                      <a:r>
                        <a:rPr lang="en-GB" sz="1400" b="1" i="0" u="none" strike="noStrike">
                          <a:solidFill>
                            <a:srgbClr val="C00000"/>
                          </a:solidFill>
                          <a:effectLst/>
                          <a:latin typeface="Calibri" panose="020F0502020204030204" pitchFamily="34" charset="0"/>
                        </a:rPr>
                        <a:t>TASDİK</a:t>
                      </a:r>
                      <a:r>
                        <a:rPr lang="en-GB" sz="1100" b="0" i="0" u="none" strike="noStrike">
                          <a:solidFill>
                            <a:srgbClr val="000000"/>
                          </a:solidFill>
                          <a:effectLst/>
                          <a:latin typeface="Calibri" panose="020F0502020204030204" pitchFamily="34" charset="0"/>
                        </a:rPr>
                        <a:t> veya </a:t>
                      </a:r>
                      <a:r>
                        <a:rPr lang="en-GB" sz="1400" b="1" i="0" u="none" strike="noStrike">
                          <a:solidFill>
                            <a:srgbClr val="C00000"/>
                          </a:solidFill>
                          <a:effectLst/>
                          <a:latin typeface="Calibri" panose="020F0502020204030204" pitchFamily="34" charset="0"/>
                        </a:rPr>
                        <a:t>TADİLEN</a:t>
                      </a:r>
                      <a:r>
                        <a:rPr lang="en-GB" sz="1100" b="0" i="0" u="none" strike="noStrike">
                          <a:solidFill>
                            <a:srgbClr val="000000"/>
                          </a:solidFill>
                          <a:effectLst/>
                          <a:latin typeface="Calibri" panose="020F0502020204030204" pitchFamily="34" charset="0"/>
                        </a:rPr>
                        <a:t> TASDİK </a:t>
                      </a:r>
                      <a:br>
                        <a:rPr lang="en-GB" sz="1100" b="0" i="0" u="none" strike="noStrike">
                          <a:solidFill>
                            <a:srgbClr val="000000"/>
                          </a:solidFill>
                          <a:effectLst/>
                          <a:latin typeface="Calibri" panose="020F0502020204030204" pitchFamily="34" charset="0"/>
                        </a:rPr>
                      </a:br>
                      <a:r>
                        <a:rPr lang="en-GB" sz="1100" b="0" i="0" u="none" strike="noStrike">
                          <a:solidFill>
                            <a:srgbClr val="000000"/>
                          </a:solidFill>
                          <a:effectLst/>
                          <a:latin typeface="Calibri" panose="020F0502020204030204" pitchFamily="34" charset="0"/>
                        </a:rPr>
                        <a:t>b) Kısmen onama kısmen bozma kararında </a:t>
                      </a:r>
                      <a:r>
                        <a:rPr lang="en-GB" sz="1400" b="1" i="0" u="none" strike="noStrike">
                          <a:solidFill>
                            <a:srgbClr val="C00000"/>
                          </a:solidFill>
                          <a:effectLst/>
                          <a:latin typeface="Calibri" panose="020F0502020204030204" pitchFamily="34" charset="0"/>
                        </a:rPr>
                        <a:t>ONANAN</a:t>
                      </a:r>
                      <a:r>
                        <a:rPr lang="en-GB" sz="1100" b="0" i="0" u="none" strike="noStrike">
                          <a:solidFill>
                            <a:srgbClr val="000000"/>
                          </a:solidFill>
                          <a:effectLst/>
                          <a:latin typeface="Calibri" panose="020F0502020204030204" pitchFamily="34" charset="0"/>
                        </a:rPr>
                        <a:t> kısım</a:t>
                      </a:r>
                      <a:endParaRPr lang="tr-T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2984161008"/>
                  </a:ext>
                </a:extLst>
              </a:tr>
              <a:tr h="688059">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en-GB" sz="1100" b="1" i="0" u="none" strike="noStrike">
                          <a:solidFill>
                            <a:srgbClr val="000000"/>
                          </a:solidFill>
                          <a:effectLst/>
                          <a:latin typeface="Calibri" panose="020F0502020204030204" pitchFamily="34" charset="0"/>
                        </a:rPr>
                        <a:t>tasdik</a:t>
                      </a:r>
                      <a:br>
                        <a:rPr lang="en-GB" sz="1100" b="1" i="0" u="none" strike="noStrike">
                          <a:solidFill>
                            <a:srgbClr val="000000"/>
                          </a:solidFill>
                          <a:effectLst/>
                          <a:latin typeface="Calibri" panose="020F0502020204030204" pitchFamily="34" charset="0"/>
                        </a:rPr>
                      </a:br>
                      <a:r>
                        <a:rPr lang="en-GB" sz="1100" b="0" i="0" u="none" strike="noStrike">
                          <a:solidFill>
                            <a:srgbClr val="000000"/>
                          </a:solidFill>
                          <a:effectLst/>
                          <a:latin typeface="Calibri" panose="020F0502020204030204" pitchFamily="34" charset="0"/>
                        </a:rPr>
                        <a:t>edilen kısım</a:t>
                      </a:r>
                      <a:endParaRPr lang="tr-T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Calibri" panose="020F0502020204030204" pitchFamily="34" charset="0"/>
                        </a:rPr>
                        <a:t>terkin</a:t>
                      </a:r>
                      <a:br>
                        <a:rPr lang="en-GB" sz="1100" b="1" i="0" u="none" strike="noStrike">
                          <a:solidFill>
                            <a:srgbClr val="000000"/>
                          </a:solidFill>
                          <a:effectLst/>
                          <a:latin typeface="Calibri" panose="020F0502020204030204" pitchFamily="34" charset="0"/>
                        </a:rPr>
                      </a:br>
                      <a:r>
                        <a:rPr lang="en-GB" sz="1100" b="0" i="0" u="none" strike="noStrike">
                          <a:solidFill>
                            <a:srgbClr val="000000"/>
                          </a:solidFill>
                          <a:effectLst/>
                          <a:latin typeface="Calibri" panose="020F0502020204030204" pitchFamily="34" charset="0"/>
                        </a:rPr>
                        <a:t>edilen kısım</a:t>
                      </a:r>
                      <a:endParaRPr lang="tr-T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extLst>
                  <a:ext uri="{0D108BD9-81ED-4DB2-BD59-A6C34878D82A}">
                    <a16:rowId xmlns:a16="http://schemas.microsoft.com/office/drawing/2014/main" val="1757600106"/>
                  </a:ext>
                </a:extLst>
              </a:tr>
              <a:tr h="745397">
                <a:tc>
                  <a:txBody>
                    <a:bodyPr/>
                    <a:lstStyle/>
                    <a:p>
                      <a:pPr algn="l" fontAlgn="ctr"/>
                      <a:r>
                        <a:rPr lang="en-GB" sz="1200" b="0" i="0" u="none" strike="noStrike" dirty="0" err="1">
                          <a:solidFill>
                            <a:srgbClr val="000000"/>
                          </a:solidFill>
                          <a:effectLst/>
                          <a:latin typeface="Calibri" panose="020F0502020204030204" pitchFamily="34" charset="0"/>
                        </a:rPr>
                        <a:t>Diğer</a:t>
                      </a:r>
                      <a:r>
                        <a:rPr lang="en-GB" sz="1200" b="0" i="0" u="none" strike="noStrike" dirty="0">
                          <a:solidFill>
                            <a:srgbClr val="000000"/>
                          </a:solidFill>
                          <a:effectLst/>
                          <a:latin typeface="Calibri" panose="020F0502020204030204" pitchFamily="34" charset="0"/>
                        </a:rPr>
                        <a:t> </a:t>
                      </a:r>
                      <a:r>
                        <a:rPr lang="en-GB" sz="1200" b="1" i="0" u="none" strike="noStrike" dirty="0" err="1">
                          <a:solidFill>
                            <a:srgbClr val="000000"/>
                          </a:solidFill>
                          <a:effectLst/>
                          <a:latin typeface="Calibri" panose="020F0502020204030204" pitchFamily="34" charset="0"/>
                        </a:rPr>
                        <a:t>idari</a:t>
                      </a:r>
                      <a:r>
                        <a:rPr lang="en-GB" sz="1200" b="1" i="0" u="none" strike="noStrike" dirty="0">
                          <a:solidFill>
                            <a:srgbClr val="000000"/>
                          </a:solidFill>
                          <a:effectLst/>
                          <a:latin typeface="Calibri" panose="020F0502020204030204" pitchFamily="34" charset="0"/>
                        </a:rPr>
                        <a:t> para </a:t>
                      </a:r>
                      <a:r>
                        <a:rPr lang="en-GB" sz="1200" b="1" i="0" u="none" strike="noStrike" dirty="0" err="1">
                          <a:solidFill>
                            <a:srgbClr val="000000"/>
                          </a:solidFill>
                          <a:effectLst/>
                          <a:latin typeface="Calibri" panose="020F0502020204030204" pitchFamily="34" charset="0"/>
                        </a:rPr>
                        <a:t>cezaları</a:t>
                      </a:r>
                      <a:endParaRPr lang="tr-TR" sz="12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Calibri" panose="020F0502020204030204" pitchFamily="34" charset="0"/>
                        </a:rPr>
                        <a:t>50%</a:t>
                      </a:r>
                      <a:br>
                        <a:rPr lang="tr-TR" sz="1200" b="0" i="0" u="none" strike="noStrike">
                          <a:solidFill>
                            <a:srgbClr val="000000"/>
                          </a:solidFill>
                          <a:effectLst/>
                          <a:latin typeface="Calibri" panose="020F0502020204030204" pitchFamily="34" charset="0"/>
                        </a:rPr>
                      </a:br>
                      <a:r>
                        <a:rPr lang="tr-TR" sz="1200" b="0" i="0" u="none" strike="noStrike">
                          <a:solidFill>
                            <a:srgbClr val="000000"/>
                          </a:solidFill>
                          <a:effectLst/>
                          <a:latin typeface="Calibri" panose="020F0502020204030204" pitchFamily="34" charset="0"/>
                        </a:rPr>
                        <a:t>+</a:t>
                      </a:r>
                      <a:br>
                        <a:rPr lang="tr-TR" sz="1200" b="0" i="0" u="none" strike="noStrike">
                          <a:solidFill>
                            <a:srgbClr val="000000"/>
                          </a:solidFill>
                          <a:effectLst/>
                          <a:latin typeface="Calibri" panose="020F0502020204030204" pitchFamily="34" charset="0"/>
                        </a:rPr>
                      </a:br>
                      <a:r>
                        <a:rPr lang="tr-TR" sz="1200" b="0" i="0" u="none" strike="noStrike">
                          <a:solidFill>
                            <a:srgbClr val="000000"/>
                          </a:solidFill>
                          <a:effectLst/>
                          <a:latin typeface="Calibri" panose="020F0502020204030204" pitchFamily="34" charset="0"/>
                        </a:rPr>
                        <a:t>Yİ-ÜFE</a:t>
                      </a:r>
                    </a:p>
                  </a:txBody>
                  <a:tcPr marL="7620" marR="7620" marT="762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panose="020F0502020204030204" pitchFamily="34" charset="0"/>
                        </a:rPr>
                        <a:t>10%</a:t>
                      </a:r>
                      <a:br>
                        <a:rPr lang="tr-TR" sz="1100" b="0" i="0" u="none" strike="noStrike">
                          <a:solidFill>
                            <a:srgbClr val="000000"/>
                          </a:solidFill>
                          <a:effectLst/>
                          <a:latin typeface="Calibri" panose="020F0502020204030204" pitchFamily="34" charset="0"/>
                        </a:rPr>
                      </a:br>
                      <a:r>
                        <a:rPr lang="tr-TR" sz="1100" b="0" i="0" u="none" strike="noStrike">
                          <a:solidFill>
                            <a:srgbClr val="000000"/>
                          </a:solidFill>
                          <a:effectLst/>
                          <a:latin typeface="Calibri" panose="020F0502020204030204" pitchFamily="34" charset="0"/>
                        </a:rPr>
                        <a:t>+</a:t>
                      </a:r>
                      <a:br>
                        <a:rPr lang="tr-TR" sz="1100" b="0" i="0" u="none" strike="noStrike">
                          <a:solidFill>
                            <a:srgbClr val="000000"/>
                          </a:solidFill>
                          <a:effectLst/>
                          <a:latin typeface="Calibri" panose="020F0502020204030204" pitchFamily="34" charset="0"/>
                        </a:rPr>
                      </a:br>
                      <a:r>
                        <a:rPr lang="tr-TR" sz="1100" b="0" i="0" u="none" strike="noStrike">
                          <a:solidFill>
                            <a:srgbClr val="000000"/>
                          </a:solidFill>
                          <a:effectLst/>
                          <a:latin typeface="Calibri" panose="020F0502020204030204" pitchFamily="34" charset="0"/>
                        </a:rPr>
                        <a:t>Yİ-ÜFE</a:t>
                      </a:r>
                    </a:p>
                  </a:txBody>
                  <a:tcPr marL="7620" marR="7620" marT="762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Calibri" panose="020F0502020204030204" pitchFamily="34" charset="0"/>
                        </a:rPr>
                        <a:t>100%</a:t>
                      </a:r>
                      <a:br>
                        <a:rPr lang="tr-TR" sz="1200" b="0" i="0" u="none" strike="noStrike">
                          <a:solidFill>
                            <a:srgbClr val="000000"/>
                          </a:solidFill>
                          <a:effectLst/>
                          <a:latin typeface="Calibri" panose="020F0502020204030204" pitchFamily="34" charset="0"/>
                        </a:rPr>
                      </a:br>
                      <a:r>
                        <a:rPr lang="tr-TR" sz="1200" b="0" i="0" u="none" strike="noStrike">
                          <a:solidFill>
                            <a:srgbClr val="000000"/>
                          </a:solidFill>
                          <a:effectLst/>
                          <a:latin typeface="Calibri" panose="020F0502020204030204" pitchFamily="34" charset="0"/>
                        </a:rPr>
                        <a:t>+</a:t>
                      </a:r>
                      <a:br>
                        <a:rPr lang="tr-TR" sz="1200" b="0" i="0" u="none" strike="noStrike">
                          <a:solidFill>
                            <a:srgbClr val="000000"/>
                          </a:solidFill>
                          <a:effectLst/>
                          <a:latin typeface="Calibri" panose="020F0502020204030204" pitchFamily="34" charset="0"/>
                        </a:rPr>
                      </a:br>
                      <a:r>
                        <a:rPr lang="tr-TR" sz="1200" b="0" i="0" u="none" strike="noStrike">
                          <a:solidFill>
                            <a:srgbClr val="000000"/>
                          </a:solidFill>
                          <a:effectLst/>
                          <a:latin typeface="Calibri" panose="020F0502020204030204" pitchFamily="34" charset="0"/>
                        </a:rPr>
                        <a:t>Yİ-ÜFE</a:t>
                      </a:r>
                    </a:p>
                  </a:txBody>
                  <a:tcPr marL="7620" marR="7620" marT="762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panose="020F0502020204030204" pitchFamily="34" charset="0"/>
                        </a:rPr>
                        <a:t>10%</a:t>
                      </a:r>
                      <a:br>
                        <a:rPr lang="tr-TR" sz="1100" b="0" i="0" u="none" strike="noStrike">
                          <a:solidFill>
                            <a:srgbClr val="000000"/>
                          </a:solidFill>
                          <a:effectLst/>
                          <a:latin typeface="Calibri" panose="020F0502020204030204" pitchFamily="34" charset="0"/>
                        </a:rPr>
                      </a:br>
                      <a:r>
                        <a:rPr lang="tr-TR" sz="1100" b="0" i="0" u="none" strike="noStrike">
                          <a:solidFill>
                            <a:srgbClr val="000000"/>
                          </a:solidFill>
                          <a:effectLst/>
                          <a:latin typeface="Calibri" panose="020F0502020204030204" pitchFamily="34" charset="0"/>
                        </a:rPr>
                        <a:t>+</a:t>
                      </a:r>
                      <a:br>
                        <a:rPr lang="tr-TR" sz="1100" b="0" i="0" u="none" strike="noStrike">
                          <a:solidFill>
                            <a:srgbClr val="000000"/>
                          </a:solidFill>
                          <a:effectLst/>
                          <a:latin typeface="Calibri" panose="020F0502020204030204" pitchFamily="34" charset="0"/>
                        </a:rPr>
                      </a:br>
                      <a:r>
                        <a:rPr lang="tr-TR" sz="1100" b="0" i="0" u="none" strike="noStrike">
                          <a:solidFill>
                            <a:srgbClr val="000000"/>
                          </a:solidFill>
                          <a:effectLst/>
                          <a:latin typeface="Calibri" panose="020F0502020204030204" pitchFamily="34" charset="0"/>
                        </a:rPr>
                        <a:t>Yİ-ÜFE</a:t>
                      </a:r>
                    </a:p>
                  </a:txBody>
                  <a:tcPr marL="7620" marR="7620" marT="762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extLst>
                  <a:ext uri="{0D108BD9-81ED-4DB2-BD59-A6C34878D82A}">
                    <a16:rowId xmlns:a16="http://schemas.microsoft.com/office/drawing/2014/main" val="2361030844"/>
                  </a:ext>
                </a:extLst>
              </a:tr>
              <a:tr h="248466">
                <a:tc>
                  <a:txBody>
                    <a:bodyPr/>
                    <a:lstStyle/>
                    <a:p>
                      <a:pPr algn="l" fontAlgn="ctr"/>
                      <a:r>
                        <a:rPr lang="en-GB" sz="1200" b="0" i="0" u="none" strike="noStrike">
                          <a:solidFill>
                            <a:srgbClr val="000000"/>
                          </a:solidFill>
                          <a:effectLst/>
                          <a:latin typeface="Calibri" panose="020F0502020204030204" pitchFamily="34" charset="0"/>
                        </a:rPr>
                        <a:t>Diğer idari para cezalarına ait </a:t>
                      </a:r>
                      <a:r>
                        <a:rPr lang="en-GB" sz="1200" b="1" i="0" u="none" strike="noStrike">
                          <a:solidFill>
                            <a:srgbClr val="000000"/>
                          </a:solidFill>
                          <a:effectLst/>
                          <a:latin typeface="Calibri" panose="020F0502020204030204" pitchFamily="34" charset="0"/>
                        </a:rPr>
                        <a:t>feri alacaklar</a:t>
                      </a:r>
                      <a:endParaRPr lang="tr-TR" sz="12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extLst>
                  <a:ext uri="{0D108BD9-81ED-4DB2-BD59-A6C34878D82A}">
                    <a16:rowId xmlns:a16="http://schemas.microsoft.com/office/drawing/2014/main" val="1632680369"/>
                  </a:ext>
                </a:extLst>
              </a:tr>
              <a:tr h="745397">
                <a:tc>
                  <a:txBody>
                    <a:bodyPr/>
                    <a:lstStyle/>
                    <a:p>
                      <a:pPr algn="l" fontAlgn="ctr"/>
                      <a:r>
                        <a:rPr lang="en-GB" sz="1200" b="0" i="0" u="none" strike="noStrike" dirty="0" err="1">
                          <a:solidFill>
                            <a:srgbClr val="000000"/>
                          </a:solidFill>
                          <a:effectLst/>
                          <a:latin typeface="Calibri" panose="020F0502020204030204" pitchFamily="34" charset="0"/>
                        </a:rPr>
                        <a:t>Ecrimisil</a:t>
                      </a:r>
                      <a:endParaRPr lang="tr-TR" sz="12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Calibri" panose="020F0502020204030204" pitchFamily="34" charset="0"/>
                        </a:rPr>
                        <a:t>50%</a:t>
                      </a:r>
                      <a:br>
                        <a:rPr lang="tr-TR" sz="1200" b="0" i="0" u="none" strike="noStrike">
                          <a:solidFill>
                            <a:srgbClr val="000000"/>
                          </a:solidFill>
                          <a:effectLst/>
                          <a:latin typeface="Calibri" panose="020F0502020204030204" pitchFamily="34" charset="0"/>
                        </a:rPr>
                      </a:br>
                      <a:r>
                        <a:rPr lang="tr-TR" sz="1200" b="0" i="0" u="none" strike="noStrike">
                          <a:solidFill>
                            <a:srgbClr val="000000"/>
                          </a:solidFill>
                          <a:effectLst/>
                          <a:latin typeface="Calibri" panose="020F0502020204030204" pitchFamily="34" charset="0"/>
                        </a:rPr>
                        <a:t>+</a:t>
                      </a:r>
                      <a:br>
                        <a:rPr lang="tr-TR" sz="1200" b="0" i="0" u="none" strike="noStrike">
                          <a:solidFill>
                            <a:srgbClr val="000000"/>
                          </a:solidFill>
                          <a:effectLst/>
                          <a:latin typeface="Calibri" panose="020F0502020204030204" pitchFamily="34" charset="0"/>
                        </a:rPr>
                      </a:br>
                      <a:r>
                        <a:rPr lang="tr-TR" sz="1200" b="0" i="0" u="none" strike="noStrike">
                          <a:solidFill>
                            <a:srgbClr val="000000"/>
                          </a:solidFill>
                          <a:effectLst/>
                          <a:latin typeface="Calibri" panose="020F0502020204030204" pitchFamily="34" charset="0"/>
                        </a:rPr>
                        <a:t>Yİ-ÜFE</a:t>
                      </a:r>
                    </a:p>
                  </a:txBody>
                  <a:tcPr marL="7620" marR="7620" marT="762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panose="020F0502020204030204" pitchFamily="34" charset="0"/>
                        </a:rPr>
                        <a:t>10%</a:t>
                      </a:r>
                      <a:br>
                        <a:rPr lang="tr-TR" sz="1100" b="0" i="0" u="none" strike="noStrike">
                          <a:solidFill>
                            <a:srgbClr val="000000"/>
                          </a:solidFill>
                          <a:effectLst/>
                          <a:latin typeface="Calibri" panose="020F0502020204030204" pitchFamily="34" charset="0"/>
                        </a:rPr>
                      </a:br>
                      <a:r>
                        <a:rPr lang="tr-TR" sz="1100" b="0" i="0" u="none" strike="noStrike">
                          <a:solidFill>
                            <a:srgbClr val="000000"/>
                          </a:solidFill>
                          <a:effectLst/>
                          <a:latin typeface="Calibri" panose="020F0502020204030204" pitchFamily="34" charset="0"/>
                        </a:rPr>
                        <a:t>+</a:t>
                      </a:r>
                      <a:br>
                        <a:rPr lang="tr-TR" sz="1100" b="0" i="0" u="none" strike="noStrike">
                          <a:solidFill>
                            <a:srgbClr val="000000"/>
                          </a:solidFill>
                          <a:effectLst/>
                          <a:latin typeface="Calibri" panose="020F0502020204030204" pitchFamily="34" charset="0"/>
                        </a:rPr>
                      </a:br>
                      <a:r>
                        <a:rPr lang="tr-TR" sz="1100" b="0" i="0" u="none" strike="noStrike">
                          <a:solidFill>
                            <a:srgbClr val="000000"/>
                          </a:solidFill>
                          <a:effectLst/>
                          <a:latin typeface="Calibri" panose="020F0502020204030204" pitchFamily="34" charset="0"/>
                        </a:rPr>
                        <a:t>Yİ-ÜFE</a:t>
                      </a:r>
                    </a:p>
                  </a:txBody>
                  <a:tcPr marL="7620" marR="7620" marT="762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Calibri" panose="020F0502020204030204" pitchFamily="34" charset="0"/>
                        </a:rPr>
                        <a:t>100%</a:t>
                      </a:r>
                      <a:br>
                        <a:rPr lang="tr-TR" sz="1200" b="0" i="0" u="none" strike="noStrike">
                          <a:solidFill>
                            <a:srgbClr val="000000"/>
                          </a:solidFill>
                          <a:effectLst/>
                          <a:latin typeface="Calibri" panose="020F0502020204030204" pitchFamily="34" charset="0"/>
                        </a:rPr>
                      </a:br>
                      <a:r>
                        <a:rPr lang="tr-TR" sz="1200" b="0" i="0" u="none" strike="noStrike">
                          <a:solidFill>
                            <a:srgbClr val="000000"/>
                          </a:solidFill>
                          <a:effectLst/>
                          <a:latin typeface="Calibri" panose="020F0502020204030204" pitchFamily="34" charset="0"/>
                        </a:rPr>
                        <a:t>+</a:t>
                      </a:r>
                      <a:br>
                        <a:rPr lang="tr-TR" sz="1200" b="0" i="0" u="none" strike="noStrike">
                          <a:solidFill>
                            <a:srgbClr val="000000"/>
                          </a:solidFill>
                          <a:effectLst/>
                          <a:latin typeface="Calibri" panose="020F0502020204030204" pitchFamily="34" charset="0"/>
                        </a:rPr>
                      </a:br>
                      <a:r>
                        <a:rPr lang="tr-TR" sz="1200" b="0" i="0" u="none" strike="noStrike">
                          <a:solidFill>
                            <a:srgbClr val="000000"/>
                          </a:solidFill>
                          <a:effectLst/>
                          <a:latin typeface="Calibri" panose="020F0502020204030204" pitchFamily="34" charset="0"/>
                        </a:rPr>
                        <a:t>Yİ-ÜFE</a:t>
                      </a:r>
                    </a:p>
                  </a:txBody>
                  <a:tcPr marL="7620" marR="7620" marT="762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panose="020F0502020204030204" pitchFamily="34" charset="0"/>
                        </a:rPr>
                        <a:t>10%</a:t>
                      </a:r>
                      <a:br>
                        <a:rPr lang="tr-TR" sz="1100" b="0" i="0" u="none" strike="noStrike">
                          <a:solidFill>
                            <a:srgbClr val="000000"/>
                          </a:solidFill>
                          <a:effectLst/>
                          <a:latin typeface="Calibri" panose="020F0502020204030204" pitchFamily="34" charset="0"/>
                        </a:rPr>
                      </a:br>
                      <a:r>
                        <a:rPr lang="tr-TR" sz="1100" b="0" i="0" u="none" strike="noStrike">
                          <a:solidFill>
                            <a:srgbClr val="000000"/>
                          </a:solidFill>
                          <a:effectLst/>
                          <a:latin typeface="Calibri" panose="020F0502020204030204" pitchFamily="34" charset="0"/>
                        </a:rPr>
                        <a:t>+</a:t>
                      </a:r>
                      <a:br>
                        <a:rPr lang="tr-TR" sz="1100" b="0" i="0" u="none" strike="noStrike">
                          <a:solidFill>
                            <a:srgbClr val="000000"/>
                          </a:solidFill>
                          <a:effectLst/>
                          <a:latin typeface="Calibri" panose="020F0502020204030204" pitchFamily="34" charset="0"/>
                        </a:rPr>
                      </a:br>
                      <a:r>
                        <a:rPr lang="tr-TR" sz="1100" b="0" i="0" u="none" strike="noStrike">
                          <a:solidFill>
                            <a:srgbClr val="000000"/>
                          </a:solidFill>
                          <a:effectLst/>
                          <a:latin typeface="Calibri" panose="020F0502020204030204" pitchFamily="34" charset="0"/>
                        </a:rPr>
                        <a:t>Yİ-ÜFE</a:t>
                      </a:r>
                    </a:p>
                  </a:txBody>
                  <a:tcPr marL="7620" marR="7620" marT="762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extLst>
                  <a:ext uri="{0D108BD9-81ED-4DB2-BD59-A6C34878D82A}">
                    <a16:rowId xmlns:a16="http://schemas.microsoft.com/office/drawing/2014/main" val="1095855532"/>
                  </a:ext>
                </a:extLst>
              </a:tr>
              <a:tr h="248466">
                <a:tc>
                  <a:txBody>
                    <a:bodyPr/>
                    <a:lstStyle/>
                    <a:p>
                      <a:pPr algn="l" fontAlgn="ctr"/>
                      <a:r>
                        <a:rPr lang="en-GB" sz="1200" b="0" i="0" u="none" strike="noStrike" dirty="0" err="1">
                          <a:solidFill>
                            <a:srgbClr val="000000"/>
                          </a:solidFill>
                          <a:effectLst/>
                          <a:latin typeface="Calibri" panose="020F0502020204030204" pitchFamily="34" charset="0"/>
                        </a:rPr>
                        <a:t>Ecrimisillere</a:t>
                      </a:r>
                      <a:r>
                        <a:rPr lang="en-GB" sz="1200" b="0" i="0" u="none" strike="noStrike" dirty="0">
                          <a:solidFill>
                            <a:srgbClr val="000000"/>
                          </a:solidFill>
                          <a:effectLst/>
                          <a:latin typeface="Calibri" panose="020F0502020204030204" pitchFamily="34" charset="0"/>
                        </a:rPr>
                        <a:t> ait </a:t>
                      </a:r>
                      <a:r>
                        <a:rPr lang="en-GB" sz="1200" b="0" i="0" u="none" strike="noStrike" dirty="0" err="1">
                          <a:solidFill>
                            <a:srgbClr val="000000"/>
                          </a:solidFill>
                          <a:effectLst/>
                          <a:latin typeface="Calibri" panose="020F0502020204030204" pitchFamily="34" charset="0"/>
                        </a:rPr>
                        <a:t>feri</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alacaklar</a:t>
                      </a:r>
                      <a:endParaRPr lang="tr-TR" sz="12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Calibri" panose="020F0502020204030204" pitchFamily="34" charset="0"/>
                        </a:rPr>
                        <a:t>0%</a:t>
                      </a:r>
                    </a:p>
                  </a:txBody>
                  <a:tcPr marL="7620" marR="7620" marT="762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extLst>
                  <a:ext uri="{0D108BD9-81ED-4DB2-BD59-A6C34878D82A}">
                    <a16:rowId xmlns:a16="http://schemas.microsoft.com/office/drawing/2014/main" val="204467210"/>
                  </a:ext>
                </a:extLst>
              </a:tr>
            </a:tbl>
          </a:graphicData>
        </a:graphic>
      </p:graphicFrame>
    </p:spTree>
    <p:extLst>
      <p:ext uri="{BB962C8B-B14F-4D97-AF65-F5344CB8AC3E}">
        <p14:creationId xmlns:p14="http://schemas.microsoft.com/office/powerpoint/2010/main" val="25430908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Metin kutusu 22"/>
          <p:cNvSpPr txBox="1"/>
          <p:nvPr/>
        </p:nvSpPr>
        <p:spPr>
          <a:xfrm>
            <a:off x="1799793" y="2234190"/>
            <a:ext cx="9949620" cy="2351413"/>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marL="377190" lvl="1" indent="-285750" algn="just">
              <a:lnSpc>
                <a:spcPct val="90000"/>
              </a:lnSpc>
              <a:spcBef>
                <a:spcPts val="300"/>
              </a:spcBef>
              <a:spcAft>
                <a:spcPts val="300"/>
              </a:spcAft>
              <a:buClr>
                <a:srgbClr val="D34817"/>
              </a:buClr>
              <a:buFont typeface="Wingdings" panose="05000000000000000000" pitchFamily="2" charset="2"/>
              <a:buChar char="§"/>
            </a:pPr>
            <a:endParaRPr lang="tr-TR" sz="3200" dirty="0">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400" dirty="0">
                <a:solidFill>
                  <a:srgbClr val="000000"/>
                </a:solidFill>
                <a:ea typeface="Times New Roman" panose="02020603050405020304" pitchFamily="18" charset="0"/>
              </a:rPr>
              <a:t>İlgili maddelerde yer alan </a:t>
            </a:r>
            <a:r>
              <a:rPr lang="tr-TR" sz="2400" b="1" dirty="0">
                <a:solidFill>
                  <a:srgbClr val="C00000"/>
                </a:solidFill>
                <a:ea typeface="Times New Roman" panose="02020603050405020304" pitchFamily="18" charset="0"/>
              </a:rPr>
              <a:t>özel hükümler saklı </a:t>
            </a:r>
            <a:r>
              <a:rPr lang="tr-TR" sz="2400" dirty="0">
                <a:solidFill>
                  <a:srgbClr val="000000"/>
                </a:solidFill>
                <a:ea typeface="Times New Roman" panose="02020603050405020304" pitchFamily="18" charset="0"/>
              </a:rPr>
              <a:t>kalmak kaydıyla Kanundan yararlanmak isteyen borçluların </a:t>
            </a:r>
            <a:r>
              <a:rPr lang="tr-TR" sz="2400" b="1" u="sng" dirty="0">
                <a:solidFill>
                  <a:srgbClr val="000000"/>
                </a:solidFill>
                <a:ea typeface="Times New Roman" panose="02020603050405020304" pitchFamily="18" charset="0"/>
              </a:rPr>
              <a:t>31/5/2023</a:t>
            </a:r>
            <a:r>
              <a:rPr lang="tr-TR" sz="2400" dirty="0">
                <a:solidFill>
                  <a:srgbClr val="000000"/>
                </a:solidFill>
                <a:ea typeface="Times New Roman" panose="02020603050405020304" pitchFamily="18" charset="0"/>
              </a:rPr>
              <a:t> tarihi sonuna kadar ilgili idareye başvuruda bulunmaları gerekmektedir.</a:t>
            </a:r>
            <a:endParaRPr lang="tr-TR" sz="2400" dirty="0">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400" dirty="0">
                <a:ea typeface="Times New Roman" panose="02020603050405020304" pitchFamily="18" charset="0"/>
              </a:rPr>
              <a:t>Cumhurbaşkanı, bu Kanunda öngörülen </a:t>
            </a:r>
            <a:r>
              <a:rPr lang="tr-TR" sz="2400" b="1" dirty="0">
                <a:solidFill>
                  <a:srgbClr val="C00000"/>
                </a:solidFill>
                <a:ea typeface="Times New Roman" panose="02020603050405020304" pitchFamily="18" charset="0"/>
              </a:rPr>
              <a:t>başvuru </a:t>
            </a:r>
            <a:r>
              <a:rPr lang="tr-TR" sz="2400" dirty="0">
                <a:ea typeface="Times New Roman" panose="02020603050405020304" pitchFamily="18" charset="0"/>
              </a:rPr>
              <a:t>ve </a:t>
            </a:r>
            <a:r>
              <a:rPr lang="tr-TR" sz="2400" b="1" dirty="0">
                <a:solidFill>
                  <a:srgbClr val="C00000"/>
                </a:solidFill>
                <a:ea typeface="Times New Roman" panose="02020603050405020304" pitchFamily="18" charset="0"/>
              </a:rPr>
              <a:t>ilk taksit</a:t>
            </a:r>
            <a:r>
              <a:rPr lang="tr-TR" sz="2400" dirty="0">
                <a:ea typeface="Times New Roman" panose="02020603050405020304" pitchFamily="18" charset="0"/>
              </a:rPr>
              <a:t> ödeme sürelerini </a:t>
            </a:r>
            <a:r>
              <a:rPr lang="tr-TR" sz="2400" b="1" u="sng" dirty="0">
                <a:ea typeface="Times New Roman" panose="02020603050405020304" pitchFamily="18" charset="0"/>
              </a:rPr>
              <a:t>bir ay</a:t>
            </a:r>
            <a:r>
              <a:rPr lang="tr-TR" sz="2400" dirty="0">
                <a:ea typeface="Times New Roman" panose="02020603050405020304" pitchFamily="18" charset="0"/>
              </a:rPr>
              <a:t>a kadar uzatmaya yetkilidir.(Md. 9/16)</a:t>
            </a:r>
          </a:p>
        </p:txBody>
      </p:sp>
      <p:sp>
        <p:nvSpPr>
          <p:cNvPr id="24" name="Yuvarlatılmış Dikdörtgen 23"/>
          <p:cNvSpPr/>
          <p:nvPr/>
        </p:nvSpPr>
        <p:spPr>
          <a:xfrm>
            <a:off x="1799790" y="1447167"/>
            <a:ext cx="9949623" cy="945458"/>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b="1" dirty="0">
                <a:latin typeface="Arial" panose="020B0604020202020204" pitchFamily="34" charset="0"/>
                <a:cs typeface="Arial" panose="020B0604020202020204" pitchFamily="34" charset="0"/>
              </a:rPr>
              <a:t>Başvuru</a:t>
            </a:r>
          </a:p>
        </p:txBody>
      </p:sp>
      <p:sp>
        <p:nvSpPr>
          <p:cNvPr id="22" name="Dikdörtgen 21"/>
          <p:cNvSpPr/>
          <p:nvPr/>
        </p:nvSpPr>
        <p:spPr>
          <a:xfrm>
            <a:off x="1799792" y="1663186"/>
            <a:ext cx="7404641" cy="945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3" name="TextShape 2">
            <a:extLst>
              <a:ext uri="{FF2B5EF4-FFF2-40B4-BE49-F238E27FC236}">
                <a16:creationId xmlns:a16="http://schemas.microsoft.com/office/drawing/2014/main" id="{A2E64B9C-D308-6782-58BC-55B109B47DC1}"/>
              </a:ext>
            </a:extLst>
          </p:cNvPr>
          <p:cNvSpPr txBox="1"/>
          <p:nvPr/>
        </p:nvSpPr>
        <p:spPr>
          <a:xfrm>
            <a:off x="1260475" y="234418"/>
            <a:ext cx="10920495" cy="791640"/>
          </a:xfrm>
          <a:prstGeom prst="rect">
            <a:avLst/>
          </a:prstGeom>
          <a:noFill/>
          <a:ln>
            <a:noFill/>
          </a:ln>
        </p:spPr>
        <p:txBody>
          <a:bodyPr anchor="ctr"/>
          <a:lstStyle/>
          <a:p>
            <a:pPr algn="ctr">
              <a:lnSpc>
                <a:spcPct val="100000"/>
              </a:lnSpc>
            </a:pPr>
            <a:r>
              <a:rPr lang="tr-TR" sz="3600" b="1" spc="-1" dirty="0">
                <a:solidFill>
                  <a:srgbClr val="BC1421"/>
                </a:solidFill>
                <a:uFill>
                  <a:solidFill>
                    <a:srgbClr val="FFFFFF"/>
                  </a:solidFill>
                </a:uFill>
              </a:rPr>
              <a:t>KESİNLEŞMEMİŞ VEYA DAVA SAFHASINDAKİ ALACAKLAR</a:t>
            </a:r>
          </a:p>
          <a:p>
            <a:pPr algn="ctr">
              <a:lnSpc>
                <a:spcPct val="100000"/>
              </a:lnSpc>
            </a:pPr>
            <a:r>
              <a:rPr lang="tr-TR" sz="2400" b="1" spc="-1" dirty="0">
                <a:solidFill>
                  <a:srgbClr val="BC1421"/>
                </a:solidFill>
                <a:uFill>
                  <a:solidFill>
                    <a:srgbClr val="FFFFFF"/>
                  </a:solidFill>
                </a:uFill>
              </a:rPr>
              <a:t>-Ödeme Süresi ve Şekli</a:t>
            </a:r>
            <a:r>
              <a:rPr lang="tr-TR" sz="2400" b="1" strike="noStrike" spc="-1" dirty="0">
                <a:solidFill>
                  <a:srgbClr val="BC1421"/>
                </a:solidFill>
                <a:uFill>
                  <a:solidFill>
                    <a:srgbClr val="FFFFFF"/>
                  </a:solidFill>
                </a:uFill>
                <a:latin typeface="Calibri"/>
              </a:rPr>
              <a:t>-</a:t>
            </a:r>
            <a:endParaRPr lang="tr-TR" sz="2400" b="0" strike="noStrike" spc="-1" dirty="0">
              <a:solidFill>
                <a:srgbClr val="BC1421"/>
              </a:solidFill>
              <a:uFill>
                <a:solidFill>
                  <a:srgbClr val="FFFFFF"/>
                </a:solidFill>
              </a:uFill>
              <a:latin typeface="Calibri"/>
            </a:endParaRPr>
          </a:p>
        </p:txBody>
      </p:sp>
      <p:sp>
        <p:nvSpPr>
          <p:cNvPr id="2" name="Dikdörtgen 1">
            <a:extLst>
              <a:ext uri="{FF2B5EF4-FFF2-40B4-BE49-F238E27FC236}">
                <a16:creationId xmlns:a16="http://schemas.microsoft.com/office/drawing/2014/main" id="{A9E48AC5-850F-2E19-8575-9A00D7A57D89}"/>
              </a:ext>
            </a:extLst>
          </p:cNvPr>
          <p:cNvSpPr/>
          <p:nvPr/>
        </p:nvSpPr>
        <p:spPr>
          <a:xfrm>
            <a:off x="4724263" y="3253163"/>
            <a:ext cx="6096000" cy="1200329"/>
          </a:xfrm>
          <a:prstGeom prst="rect">
            <a:avLst/>
          </a:prstGeom>
        </p:spPr>
        <p:txBody>
          <a:bodyPr>
            <a:spAutoFit/>
          </a:bodyPr>
          <a:lstStyle/>
          <a:p>
            <a:pPr marL="342900" indent="-342900">
              <a:buFont typeface="Wingdings" panose="05000000000000000000" pitchFamily="2" charset="2"/>
              <a:buChar char="q"/>
            </a:pPr>
            <a:r>
              <a:rPr lang="tr-TR" sz="2400" dirty="0">
                <a:latin typeface="Calibri" panose="020F0502020204030204" pitchFamily="34" charset="0"/>
                <a:ea typeface="Times New Roman" panose="02020603050405020304" pitchFamily="18" charset="0"/>
              </a:rPr>
              <a:t>Hiçbir mercie başvurulamaz?</a:t>
            </a:r>
          </a:p>
          <a:p>
            <a:pPr marL="285750" indent="-285750">
              <a:buFont typeface="Arial" panose="020B0604020202020204" pitchFamily="34" charset="0"/>
              <a:buChar char="•"/>
            </a:pPr>
            <a:endParaRPr lang="tr-TR" sz="2400" dirty="0">
              <a:latin typeface="Calibri" panose="020F0502020204030204" pitchFamily="34" charset="0"/>
              <a:ea typeface="Times New Roman" panose="02020603050405020304" pitchFamily="18" charset="0"/>
            </a:endParaRPr>
          </a:p>
          <a:p>
            <a:pPr marL="342900" indent="-342900">
              <a:buFont typeface="Wingdings" panose="05000000000000000000" pitchFamily="2" charset="2"/>
              <a:buChar char="q"/>
            </a:pPr>
            <a:r>
              <a:rPr lang="tr-TR" sz="2400" dirty="0">
                <a:latin typeface="Calibri" panose="020F0502020204030204" pitchFamily="34" charset="0"/>
              </a:rPr>
              <a:t>Yargılama giderleri, avukatlık ücretleri?</a:t>
            </a:r>
            <a:endParaRPr lang="tr-TR" sz="2400" dirty="0"/>
          </a:p>
        </p:txBody>
      </p:sp>
      <p:pic>
        <p:nvPicPr>
          <p:cNvPr id="4" name="Resim 3">
            <a:extLst>
              <a:ext uri="{FF2B5EF4-FFF2-40B4-BE49-F238E27FC236}">
                <a16:creationId xmlns:a16="http://schemas.microsoft.com/office/drawing/2014/main" id="{67D278AE-471E-5BE7-6319-0E80CEC4EC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3465" y="3040149"/>
            <a:ext cx="840572" cy="1626358"/>
          </a:xfrm>
          <a:prstGeom prst="rect">
            <a:avLst/>
          </a:prstGeom>
        </p:spPr>
      </p:pic>
    </p:spTree>
    <p:extLst>
      <p:ext uri="{BB962C8B-B14F-4D97-AF65-F5344CB8AC3E}">
        <p14:creationId xmlns:p14="http://schemas.microsoft.com/office/powerpoint/2010/main" val="24299046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Shape 1"/>
          <p:cNvSpPr txBox="1"/>
          <p:nvPr/>
        </p:nvSpPr>
        <p:spPr>
          <a:xfrm>
            <a:off x="1913291" y="2171717"/>
            <a:ext cx="8640720" cy="2852568"/>
          </a:xfrm>
          <a:prstGeom prst="rect">
            <a:avLst/>
          </a:prstGeom>
          <a:solidFill>
            <a:schemeClr val="accent3">
              <a:lumMod val="20000"/>
              <a:lumOff val="80000"/>
            </a:schemeClr>
          </a:solidFill>
          <a:ln w="63360">
            <a:solidFill>
              <a:srgbClr val="C1D1EC"/>
            </a:solidFill>
            <a:custDash>
              <a:ds d="100000" sp="100000"/>
            </a:custDash>
            <a:bevel/>
          </a:ln>
        </p:spPr>
        <p:txBody>
          <a:bodyPr/>
          <a:lstStyle/>
          <a:p>
            <a:pPr algn="ctr">
              <a:lnSpc>
                <a:spcPct val="100000"/>
              </a:lnSpc>
            </a:pPr>
            <a:endParaRPr lang="tr-TR" sz="3200" b="1" i="1" cap="all" spc="-1" dirty="0">
              <a:solidFill>
                <a:srgbClr val="002060"/>
              </a:solidFill>
              <a:uFill>
                <a:solidFill>
                  <a:srgbClr val="FFFFFF"/>
                </a:solidFill>
              </a:uFill>
              <a:latin typeface="Calibri"/>
            </a:endParaRPr>
          </a:p>
          <a:p>
            <a:pPr algn="ctr">
              <a:lnSpc>
                <a:spcPct val="100000"/>
              </a:lnSpc>
            </a:pPr>
            <a:endParaRPr lang="tr-TR" sz="3200" b="1" i="1" cap="all" spc="-1" dirty="0">
              <a:solidFill>
                <a:srgbClr val="002060"/>
              </a:solidFill>
              <a:uFill>
                <a:solidFill>
                  <a:srgbClr val="FFFFFF"/>
                </a:solidFill>
              </a:uFill>
              <a:latin typeface="Calibri"/>
            </a:endParaRPr>
          </a:p>
          <a:p>
            <a:pPr algn="ctr">
              <a:lnSpc>
                <a:spcPct val="100000"/>
              </a:lnSpc>
            </a:pPr>
            <a:r>
              <a:rPr lang="tr-TR" sz="3200" b="1" i="1" cap="all" spc="-1" dirty="0">
                <a:solidFill>
                  <a:srgbClr val="002060"/>
                </a:solidFill>
                <a:uFill>
                  <a:solidFill>
                    <a:srgbClr val="FFFFFF"/>
                  </a:solidFill>
                </a:uFill>
                <a:latin typeface="Calibri"/>
              </a:rPr>
              <a:t>İNCELEME VE TARHİYAT SAFHASINDA BULUNAN İŞLEMLER</a:t>
            </a:r>
          </a:p>
        </p:txBody>
      </p:sp>
      <p:sp>
        <p:nvSpPr>
          <p:cNvPr id="2" name="Metin kutusu 1"/>
          <p:cNvSpPr txBox="1"/>
          <p:nvPr/>
        </p:nvSpPr>
        <p:spPr>
          <a:xfrm>
            <a:off x="7167277" y="4446746"/>
            <a:ext cx="5903089" cy="707886"/>
          </a:xfrm>
          <a:prstGeom prst="rect">
            <a:avLst/>
          </a:prstGeom>
          <a:noFill/>
        </p:spPr>
        <p:txBody>
          <a:bodyPr wrap="square" rtlCol="0">
            <a:spAutoFit/>
          </a:bodyPr>
          <a:lstStyle/>
          <a:p>
            <a:r>
              <a:rPr lang="tr-TR" sz="2000" b="1" dirty="0">
                <a:solidFill>
                  <a:schemeClr val="accent1"/>
                </a:solidFill>
              </a:rPr>
              <a:t>7440 Sayılı Kanun-Madde 4</a:t>
            </a:r>
          </a:p>
          <a:p>
            <a:endParaRPr lang="tr-TR" sz="2000" b="1" dirty="0">
              <a:solidFill>
                <a:schemeClr val="tx2">
                  <a:lumMod val="50000"/>
                </a:schemeClr>
              </a:solidFill>
            </a:endParaRPr>
          </a:p>
        </p:txBody>
      </p:sp>
    </p:spTree>
    <p:extLst>
      <p:ext uri="{BB962C8B-B14F-4D97-AF65-F5344CB8AC3E}">
        <p14:creationId xmlns:p14="http://schemas.microsoft.com/office/powerpoint/2010/main" val="1504005290"/>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1" name="43 Düz Ok Bağlayıcısı">
            <a:extLst>
              <a:ext uri="{FF2B5EF4-FFF2-40B4-BE49-F238E27FC236}">
                <a16:creationId xmlns:a16="http://schemas.microsoft.com/office/drawing/2014/main" id="{4F68566F-F188-8001-E24F-4B7A8796CF8C}"/>
              </a:ext>
            </a:extLst>
          </p:cNvPr>
          <p:cNvCxnSpPr>
            <a:cxnSpLocks/>
            <a:stCxn id="26" idx="2"/>
            <a:endCxn id="30" idx="0"/>
          </p:cNvCxnSpPr>
          <p:nvPr/>
        </p:nvCxnSpPr>
        <p:spPr>
          <a:xfrm>
            <a:off x="2524526" y="971695"/>
            <a:ext cx="1042843" cy="464122"/>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
        <p:nvSpPr>
          <p:cNvPr id="26" name="Dikdörtgen 25">
            <a:extLst>
              <a:ext uri="{FF2B5EF4-FFF2-40B4-BE49-F238E27FC236}">
                <a16:creationId xmlns:a16="http://schemas.microsoft.com/office/drawing/2014/main" id="{307988BF-748F-0F6B-40B6-3650F71A0635}"/>
              </a:ext>
            </a:extLst>
          </p:cNvPr>
          <p:cNvSpPr/>
          <p:nvPr/>
        </p:nvSpPr>
        <p:spPr>
          <a:xfrm>
            <a:off x="1848206" y="118255"/>
            <a:ext cx="1352640" cy="853440"/>
          </a:xfrm>
          <a:prstGeom prst="rect">
            <a:avLst/>
          </a:prstGeom>
          <a:effectLst>
            <a:outerShdw blurRad="50800" dist="38100" algn="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a:t>Tarh Türü</a:t>
            </a:r>
          </a:p>
        </p:txBody>
      </p:sp>
      <p:sp>
        <p:nvSpPr>
          <p:cNvPr id="30" name="Dikdörtgen 29">
            <a:extLst>
              <a:ext uri="{FF2B5EF4-FFF2-40B4-BE49-F238E27FC236}">
                <a16:creationId xmlns:a16="http://schemas.microsoft.com/office/drawing/2014/main" id="{DFC5DBC9-C9B8-E6D5-D7F8-2E4EE52363BC}"/>
              </a:ext>
            </a:extLst>
          </p:cNvPr>
          <p:cNvSpPr/>
          <p:nvPr/>
        </p:nvSpPr>
        <p:spPr>
          <a:xfrm>
            <a:off x="2891049" y="1435817"/>
            <a:ext cx="1352640" cy="853440"/>
          </a:xfrm>
          <a:prstGeom prst="rect">
            <a:avLst/>
          </a:prstGeom>
          <a:effectLst>
            <a:outerShdw blurRad="50800" dist="38100" algn="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a:t>Beyana Dayalı</a:t>
            </a:r>
          </a:p>
        </p:txBody>
      </p:sp>
      <p:cxnSp>
        <p:nvCxnSpPr>
          <p:cNvPr id="31" name="43 Düz Ok Bağlayıcısı">
            <a:extLst>
              <a:ext uri="{FF2B5EF4-FFF2-40B4-BE49-F238E27FC236}">
                <a16:creationId xmlns:a16="http://schemas.microsoft.com/office/drawing/2014/main" id="{BB0CB5FB-4B96-5DA1-B7F4-D294C0F97D3C}"/>
              </a:ext>
            </a:extLst>
          </p:cNvPr>
          <p:cNvCxnSpPr>
            <a:cxnSpLocks/>
            <a:stCxn id="26" idx="2"/>
            <a:endCxn id="34" idx="0"/>
          </p:cNvCxnSpPr>
          <p:nvPr/>
        </p:nvCxnSpPr>
        <p:spPr>
          <a:xfrm flipH="1">
            <a:off x="1538409" y="971695"/>
            <a:ext cx="986117" cy="493473"/>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
        <p:nvSpPr>
          <p:cNvPr id="34" name="Dikdörtgen 33">
            <a:extLst>
              <a:ext uri="{FF2B5EF4-FFF2-40B4-BE49-F238E27FC236}">
                <a16:creationId xmlns:a16="http://schemas.microsoft.com/office/drawing/2014/main" id="{C7BB60C4-C187-5F8D-838C-AA9003820CFB}"/>
              </a:ext>
            </a:extLst>
          </p:cNvPr>
          <p:cNvSpPr/>
          <p:nvPr/>
        </p:nvSpPr>
        <p:spPr>
          <a:xfrm>
            <a:off x="862089" y="1465168"/>
            <a:ext cx="1352640" cy="853440"/>
          </a:xfrm>
          <a:prstGeom prst="rect">
            <a:avLst/>
          </a:prstGeom>
          <a:effectLst>
            <a:outerShdw blurRad="50800" dist="38100" algn="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b="1" dirty="0"/>
              <a:t>İkmalen/</a:t>
            </a:r>
          </a:p>
          <a:p>
            <a:pPr algn="ctr"/>
            <a:r>
              <a:rPr lang="tr-TR" sz="1600" b="1" dirty="0" err="1"/>
              <a:t>Re’sen</a:t>
            </a:r>
            <a:r>
              <a:rPr lang="tr-TR" sz="1600" b="1" dirty="0"/>
              <a:t>/ İdarece</a:t>
            </a:r>
          </a:p>
        </p:txBody>
      </p:sp>
      <p:cxnSp>
        <p:nvCxnSpPr>
          <p:cNvPr id="38" name="43 Düz Ok Bağlayıcısı">
            <a:extLst>
              <a:ext uri="{FF2B5EF4-FFF2-40B4-BE49-F238E27FC236}">
                <a16:creationId xmlns:a16="http://schemas.microsoft.com/office/drawing/2014/main" id="{5E830465-CEA7-A408-4C25-A3ED3F0E8683}"/>
              </a:ext>
            </a:extLst>
          </p:cNvPr>
          <p:cNvCxnSpPr>
            <a:cxnSpLocks/>
            <a:stCxn id="130" idx="2"/>
            <a:endCxn id="39" idx="0"/>
          </p:cNvCxnSpPr>
          <p:nvPr/>
        </p:nvCxnSpPr>
        <p:spPr>
          <a:xfrm>
            <a:off x="1538409" y="3893342"/>
            <a:ext cx="989464" cy="1120227"/>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
        <p:nvSpPr>
          <p:cNvPr id="39" name="Dikdörtgen 38">
            <a:extLst>
              <a:ext uri="{FF2B5EF4-FFF2-40B4-BE49-F238E27FC236}">
                <a16:creationId xmlns:a16="http://schemas.microsoft.com/office/drawing/2014/main" id="{C3460A15-8DF1-F7FB-4830-C27FEFA5A833}"/>
              </a:ext>
            </a:extLst>
          </p:cNvPr>
          <p:cNvSpPr/>
          <p:nvPr/>
        </p:nvSpPr>
        <p:spPr>
          <a:xfrm>
            <a:off x="1851553" y="5013569"/>
            <a:ext cx="1352640" cy="853440"/>
          </a:xfrm>
          <a:prstGeom prst="rect">
            <a:avLst/>
          </a:prstGeom>
          <a:effectLst>
            <a:outerShdw blurRad="50800" dist="38100" algn="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a:t>Vergi Dairesi</a:t>
            </a:r>
          </a:p>
        </p:txBody>
      </p:sp>
      <p:cxnSp>
        <p:nvCxnSpPr>
          <p:cNvPr id="41" name="43 Düz Ok Bağlayıcısı">
            <a:extLst>
              <a:ext uri="{FF2B5EF4-FFF2-40B4-BE49-F238E27FC236}">
                <a16:creationId xmlns:a16="http://schemas.microsoft.com/office/drawing/2014/main" id="{21F7F257-23BD-E073-D290-502DEB84B96C}"/>
              </a:ext>
            </a:extLst>
          </p:cNvPr>
          <p:cNvCxnSpPr>
            <a:cxnSpLocks/>
            <a:stCxn id="39" idx="3"/>
            <a:endCxn id="42" idx="1"/>
          </p:cNvCxnSpPr>
          <p:nvPr/>
        </p:nvCxnSpPr>
        <p:spPr>
          <a:xfrm>
            <a:off x="3204193" y="5440289"/>
            <a:ext cx="812788" cy="655182"/>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
        <p:nvSpPr>
          <p:cNvPr id="42" name="Dikdörtgen 41">
            <a:extLst>
              <a:ext uri="{FF2B5EF4-FFF2-40B4-BE49-F238E27FC236}">
                <a16:creationId xmlns:a16="http://schemas.microsoft.com/office/drawing/2014/main" id="{3FF9FE4B-7517-6C63-DFF3-AE32061463F4}"/>
              </a:ext>
            </a:extLst>
          </p:cNvPr>
          <p:cNvSpPr/>
          <p:nvPr/>
        </p:nvSpPr>
        <p:spPr>
          <a:xfrm>
            <a:off x="4016981" y="5668751"/>
            <a:ext cx="1352640" cy="853440"/>
          </a:xfrm>
          <a:prstGeom prst="rect">
            <a:avLst/>
          </a:prstGeom>
          <a:effectLst>
            <a:outerShdw blurRad="50800" dist="38100" algn="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dirty="0"/>
              <a:t>TARH</a:t>
            </a:r>
          </a:p>
        </p:txBody>
      </p:sp>
      <p:cxnSp>
        <p:nvCxnSpPr>
          <p:cNvPr id="47" name="43 Düz Ok Bağlayıcısı">
            <a:extLst>
              <a:ext uri="{FF2B5EF4-FFF2-40B4-BE49-F238E27FC236}">
                <a16:creationId xmlns:a16="http://schemas.microsoft.com/office/drawing/2014/main" id="{2437B506-23D7-0BF2-B245-799442BBAB5B}"/>
              </a:ext>
            </a:extLst>
          </p:cNvPr>
          <p:cNvCxnSpPr>
            <a:cxnSpLocks/>
            <a:stCxn id="42" idx="3"/>
            <a:endCxn id="48" idx="1"/>
          </p:cNvCxnSpPr>
          <p:nvPr/>
        </p:nvCxnSpPr>
        <p:spPr>
          <a:xfrm>
            <a:off x="5369621" y="6095471"/>
            <a:ext cx="1078798" cy="0"/>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
        <p:nvSpPr>
          <p:cNvPr id="48" name="Dikdörtgen 47">
            <a:extLst>
              <a:ext uri="{FF2B5EF4-FFF2-40B4-BE49-F238E27FC236}">
                <a16:creationId xmlns:a16="http://schemas.microsoft.com/office/drawing/2014/main" id="{CCDF4359-18EC-B3F8-6B2D-CD2F0FB03227}"/>
              </a:ext>
            </a:extLst>
          </p:cNvPr>
          <p:cNvSpPr/>
          <p:nvPr/>
        </p:nvSpPr>
        <p:spPr>
          <a:xfrm>
            <a:off x="6448419" y="5668751"/>
            <a:ext cx="1352640" cy="853440"/>
          </a:xfrm>
          <a:prstGeom prst="rect">
            <a:avLst/>
          </a:prstGeom>
          <a:effectLst>
            <a:outerShdw blurRad="50800" dist="38100" algn="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dirty="0"/>
              <a:t>TEBLİĞ</a:t>
            </a:r>
          </a:p>
        </p:txBody>
      </p:sp>
      <p:cxnSp>
        <p:nvCxnSpPr>
          <p:cNvPr id="68" name="43 Düz Ok Bağlayıcısı">
            <a:extLst>
              <a:ext uri="{FF2B5EF4-FFF2-40B4-BE49-F238E27FC236}">
                <a16:creationId xmlns:a16="http://schemas.microsoft.com/office/drawing/2014/main" id="{F9FC6959-A73D-5371-3052-70FC487179E6}"/>
              </a:ext>
            </a:extLst>
          </p:cNvPr>
          <p:cNvCxnSpPr>
            <a:cxnSpLocks/>
            <a:stCxn id="48" idx="3"/>
            <a:endCxn id="69" idx="1"/>
          </p:cNvCxnSpPr>
          <p:nvPr/>
        </p:nvCxnSpPr>
        <p:spPr>
          <a:xfrm>
            <a:off x="7801059" y="6095471"/>
            <a:ext cx="1964391" cy="0"/>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
        <p:nvSpPr>
          <p:cNvPr id="69" name="Dikdörtgen 68">
            <a:extLst>
              <a:ext uri="{FF2B5EF4-FFF2-40B4-BE49-F238E27FC236}">
                <a16:creationId xmlns:a16="http://schemas.microsoft.com/office/drawing/2014/main" id="{70FAED3A-D383-20C8-DA99-37B019DF2C67}"/>
              </a:ext>
            </a:extLst>
          </p:cNvPr>
          <p:cNvSpPr/>
          <p:nvPr/>
        </p:nvSpPr>
        <p:spPr>
          <a:xfrm>
            <a:off x="9765450" y="5668751"/>
            <a:ext cx="1352640" cy="853440"/>
          </a:xfrm>
          <a:prstGeom prst="rect">
            <a:avLst/>
          </a:prstGeom>
          <a:effectLst>
            <a:outerShdw blurRad="50800" dist="38100" algn="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a:t>Dava Açma</a:t>
            </a:r>
          </a:p>
        </p:txBody>
      </p:sp>
      <p:cxnSp>
        <p:nvCxnSpPr>
          <p:cNvPr id="73" name="43 Düz Ok Bağlayıcısı">
            <a:extLst>
              <a:ext uri="{FF2B5EF4-FFF2-40B4-BE49-F238E27FC236}">
                <a16:creationId xmlns:a16="http://schemas.microsoft.com/office/drawing/2014/main" id="{9C5BA7C2-DBE0-2BF7-6B57-987B30844758}"/>
              </a:ext>
            </a:extLst>
          </p:cNvPr>
          <p:cNvCxnSpPr>
            <a:cxnSpLocks/>
            <a:stCxn id="48" idx="0"/>
            <a:endCxn id="74" idx="2"/>
          </p:cNvCxnSpPr>
          <p:nvPr/>
        </p:nvCxnSpPr>
        <p:spPr>
          <a:xfrm flipV="1">
            <a:off x="7124739" y="4576555"/>
            <a:ext cx="912075" cy="1092196"/>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
        <p:nvSpPr>
          <p:cNvPr id="74" name="Dikdörtgen 73">
            <a:extLst>
              <a:ext uri="{FF2B5EF4-FFF2-40B4-BE49-F238E27FC236}">
                <a16:creationId xmlns:a16="http://schemas.microsoft.com/office/drawing/2014/main" id="{BCB1E53C-B751-E7B8-148A-FFAD0E42627C}"/>
              </a:ext>
            </a:extLst>
          </p:cNvPr>
          <p:cNvSpPr/>
          <p:nvPr/>
        </p:nvSpPr>
        <p:spPr>
          <a:xfrm>
            <a:off x="7360494" y="3723115"/>
            <a:ext cx="1352640" cy="853440"/>
          </a:xfrm>
          <a:prstGeom prst="rect">
            <a:avLst/>
          </a:prstGeom>
          <a:effectLst>
            <a:outerShdw blurRad="50800" dist="38100" algn="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a:t>Uzlaşma</a:t>
            </a:r>
          </a:p>
        </p:txBody>
      </p:sp>
      <p:cxnSp>
        <p:nvCxnSpPr>
          <p:cNvPr id="77" name="43 Düz Ok Bağlayıcısı">
            <a:extLst>
              <a:ext uri="{FF2B5EF4-FFF2-40B4-BE49-F238E27FC236}">
                <a16:creationId xmlns:a16="http://schemas.microsoft.com/office/drawing/2014/main" id="{75E6B294-64A2-4AB2-9A3A-E7DBC216B35E}"/>
              </a:ext>
            </a:extLst>
          </p:cNvPr>
          <p:cNvCxnSpPr>
            <a:cxnSpLocks/>
            <a:stCxn id="48" idx="0"/>
            <a:endCxn id="78" idx="2"/>
          </p:cNvCxnSpPr>
          <p:nvPr/>
        </p:nvCxnSpPr>
        <p:spPr>
          <a:xfrm flipH="1" flipV="1">
            <a:off x="5978076" y="4576555"/>
            <a:ext cx="1146663" cy="1092196"/>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
        <p:nvSpPr>
          <p:cNvPr id="78" name="Dikdörtgen 77">
            <a:extLst>
              <a:ext uri="{FF2B5EF4-FFF2-40B4-BE49-F238E27FC236}">
                <a16:creationId xmlns:a16="http://schemas.microsoft.com/office/drawing/2014/main" id="{1360948D-0A6C-BDD2-FB46-7D0852B011F8}"/>
              </a:ext>
            </a:extLst>
          </p:cNvPr>
          <p:cNvSpPr/>
          <p:nvPr/>
        </p:nvSpPr>
        <p:spPr>
          <a:xfrm>
            <a:off x="5301756" y="3723115"/>
            <a:ext cx="1352640" cy="853440"/>
          </a:xfrm>
          <a:prstGeom prst="rect">
            <a:avLst/>
          </a:prstGeom>
          <a:effectLst>
            <a:outerShdw blurRad="50800" dist="38100" algn="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a:t>Diğer Yollar/</a:t>
            </a:r>
          </a:p>
          <a:p>
            <a:pPr algn="ctr"/>
            <a:r>
              <a:rPr lang="tr-TR" b="1" dirty="0"/>
              <a:t>Bekleme</a:t>
            </a:r>
          </a:p>
        </p:txBody>
      </p:sp>
      <p:sp>
        <p:nvSpPr>
          <p:cNvPr id="102" name="Dikdörtgen 101">
            <a:extLst>
              <a:ext uri="{FF2B5EF4-FFF2-40B4-BE49-F238E27FC236}">
                <a16:creationId xmlns:a16="http://schemas.microsoft.com/office/drawing/2014/main" id="{49E6A992-B0D7-CAC7-19ED-0E83153772C2}"/>
              </a:ext>
            </a:extLst>
          </p:cNvPr>
          <p:cNvSpPr/>
          <p:nvPr/>
        </p:nvSpPr>
        <p:spPr>
          <a:xfrm>
            <a:off x="6435620" y="1970819"/>
            <a:ext cx="1352640" cy="853440"/>
          </a:xfrm>
          <a:prstGeom prst="rect">
            <a:avLst/>
          </a:prstGeom>
          <a:effectLst>
            <a:outerShdw blurRad="50800" dist="38100" algn="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dirty="0"/>
              <a:t>TAHAKKUK</a:t>
            </a:r>
          </a:p>
        </p:txBody>
      </p:sp>
      <p:cxnSp>
        <p:nvCxnSpPr>
          <p:cNvPr id="104" name="43 Düz Ok Bağlayıcısı">
            <a:extLst>
              <a:ext uri="{FF2B5EF4-FFF2-40B4-BE49-F238E27FC236}">
                <a16:creationId xmlns:a16="http://schemas.microsoft.com/office/drawing/2014/main" id="{735CAB6B-614B-8CC1-B4A1-B7B6A980CEA8}"/>
              </a:ext>
            </a:extLst>
          </p:cNvPr>
          <p:cNvCxnSpPr>
            <a:cxnSpLocks/>
            <a:stCxn id="78" idx="0"/>
            <a:endCxn id="102" idx="2"/>
          </p:cNvCxnSpPr>
          <p:nvPr/>
        </p:nvCxnSpPr>
        <p:spPr>
          <a:xfrm flipV="1">
            <a:off x="5978076" y="2824259"/>
            <a:ext cx="1133864" cy="898856"/>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
        <p:nvSpPr>
          <p:cNvPr id="109" name="Dikdörtgen 108">
            <a:extLst>
              <a:ext uri="{FF2B5EF4-FFF2-40B4-BE49-F238E27FC236}">
                <a16:creationId xmlns:a16="http://schemas.microsoft.com/office/drawing/2014/main" id="{C02C3C51-6EC2-C974-973B-0272FB15C59F}"/>
              </a:ext>
            </a:extLst>
          </p:cNvPr>
          <p:cNvSpPr/>
          <p:nvPr/>
        </p:nvSpPr>
        <p:spPr>
          <a:xfrm>
            <a:off x="6435620" y="187296"/>
            <a:ext cx="1352640" cy="853440"/>
          </a:xfrm>
          <a:prstGeom prst="rect">
            <a:avLst/>
          </a:prstGeom>
          <a:effectLst>
            <a:outerShdw blurRad="50800" dist="38100" algn="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a:t>Vade /Ödeme Süresi Sonu</a:t>
            </a:r>
          </a:p>
        </p:txBody>
      </p:sp>
      <p:cxnSp>
        <p:nvCxnSpPr>
          <p:cNvPr id="110" name="43 Düz Ok Bağlayıcısı">
            <a:extLst>
              <a:ext uri="{FF2B5EF4-FFF2-40B4-BE49-F238E27FC236}">
                <a16:creationId xmlns:a16="http://schemas.microsoft.com/office/drawing/2014/main" id="{4C388030-4068-6179-EDF9-6213FDB34A6C}"/>
              </a:ext>
            </a:extLst>
          </p:cNvPr>
          <p:cNvCxnSpPr>
            <a:cxnSpLocks/>
            <a:stCxn id="102" idx="0"/>
            <a:endCxn id="109" idx="2"/>
          </p:cNvCxnSpPr>
          <p:nvPr/>
        </p:nvCxnSpPr>
        <p:spPr>
          <a:xfrm flipV="1">
            <a:off x="7111940" y="1040736"/>
            <a:ext cx="0" cy="930083"/>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
        <p:nvSpPr>
          <p:cNvPr id="114" name="Dikdörtgen 113">
            <a:extLst>
              <a:ext uri="{FF2B5EF4-FFF2-40B4-BE49-F238E27FC236}">
                <a16:creationId xmlns:a16="http://schemas.microsoft.com/office/drawing/2014/main" id="{D09EDAF8-EDDE-A37D-0F68-E3E1585C7BD3}"/>
              </a:ext>
            </a:extLst>
          </p:cNvPr>
          <p:cNvSpPr/>
          <p:nvPr/>
        </p:nvSpPr>
        <p:spPr>
          <a:xfrm>
            <a:off x="9997217" y="187296"/>
            <a:ext cx="1352640" cy="853440"/>
          </a:xfrm>
          <a:prstGeom prst="rect">
            <a:avLst/>
          </a:prstGeom>
          <a:effectLst>
            <a:outerShdw blurRad="50800" dist="38100" algn="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1400" dirty="0"/>
              <a:t>7440 S.K. Başvuru Süresi</a:t>
            </a:r>
          </a:p>
          <a:p>
            <a:pPr algn="ctr"/>
            <a:r>
              <a:rPr lang="tr-TR" b="1" dirty="0"/>
              <a:t>31/05/2023</a:t>
            </a:r>
          </a:p>
        </p:txBody>
      </p:sp>
      <p:cxnSp>
        <p:nvCxnSpPr>
          <p:cNvPr id="115" name="43 Düz Ok Bağlayıcısı">
            <a:extLst>
              <a:ext uri="{FF2B5EF4-FFF2-40B4-BE49-F238E27FC236}">
                <a16:creationId xmlns:a16="http://schemas.microsoft.com/office/drawing/2014/main" id="{BC948E77-64AD-91E0-163B-CF5670CFADD1}"/>
              </a:ext>
            </a:extLst>
          </p:cNvPr>
          <p:cNvCxnSpPr>
            <a:cxnSpLocks/>
            <a:stCxn id="109" idx="3"/>
            <a:endCxn id="114" idx="1"/>
          </p:cNvCxnSpPr>
          <p:nvPr/>
        </p:nvCxnSpPr>
        <p:spPr>
          <a:xfrm>
            <a:off x="7788260" y="614016"/>
            <a:ext cx="2208957" cy="0"/>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
        <p:nvSpPr>
          <p:cNvPr id="120" name="Dikdörtgen: Köşeleri Yuvarlatılmış 119">
            <a:extLst>
              <a:ext uri="{FF2B5EF4-FFF2-40B4-BE49-F238E27FC236}">
                <a16:creationId xmlns:a16="http://schemas.microsoft.com/office/drawing/2014/main" id="{C94CE2B5-0A41-FA4F-4376-157597ED9E99}"/>
              </a:ext>
            </a:extLst>
          </p:cNvPr>
          <p:cNvSpPr/>
          <p:nvPr/>
        </p:nvSpPr>
        <p:spPr>
          <a:xfrm>
            <a:off x="8475945" y="494508"/>
            <a:ext cx="844952" cy="336905"/>
          </a:xfrm>
          <a:prstGeom prst="roundRect">
            <a:avLst/>
          </a:prstGeom>
          <a:effectLst>
            <a:outerShdw blurRad="50800" dist="38100" algn="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tr-TR" b="1" dirty="0">
                <a:solidFill>
                  <a:srgbClr val="C00000"/>
                </a:solidFill>
              </a:rPr>
              <a:t>Md. 2</a:t>
            </a:r>
          </a:p>
        </p:txBody>
      </p:sp>
      <p:cxnSp>
        <p:nvCxnSpPr>
          <p:cNvPr id="129" name="43 Düz Ok Bağlayıcısı">
            <a:extLst>
              <a:ext uri="{FF2B5EF4-FFF2-40B4-BE49-F238E27FC236}">
                <a16:creationId xmlns:a16="http://schemas.microsoft.com/office/drawing/2014/main" id="{35A95D29-8D79-2488-27B3-72B1AFB5127A}"/>
              </a:ext>
            </a:extLst>
          </p:cNvPr>
          <p:cNvCxnSpPr>
            <a:cxnSpLocks/>
            <a:stCxn id="34" idx="2"/>
            <a:endCxn id="130" idx="0"/>
          </p:cNvCxnSpPr>
          <p:nvPr/>
        </p:nvCxnSpPr>
        <p:spPr>
          <a:xfrm>
            <a:off x="1538409" y="2318608"/>
            <a:ext cx="0" cy="721294"/>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
        <p:nvSpPr>
          <p:cNvPr id="130" name="Dikdörtgen 129">
            <a:extLst>
              <a:ext uri="{FF2B5EF4-FFF2-40B4-BE49-F238E27FC236}">
                <a16:creationId xmlns:a16="http://schemas.microsoft.com/office/drawing/2014/main" id="{9A1B7859-7133-C484-5D7C-F95556BB677F}"/>
              </a:ext>
            </a:extLst>
          </p:cNvPr>
          <p:cNvSpPr/>
          <p:nvPr/>
        </p:nvSpPr>
        <p:spPr>
          <a:xfrm>
            <a:off x="862089" y="3039902"/>
            <a:ext cx="1352640" cy="853440"/>
          </a:xfrm>
          <a:prstGeom prst="rect">
            <a:avLst/>
          </a:prstGeom>
          <a:effectLst>
            <a:outerShdw blurRad="50800" dist="38100" algn="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b="1" dirty="0"/>
              <a:t>İnceleme Raporu/</a:t>
            </a:r>
          </a:p>
          <a:p>
            <a:pPr algn="ctr"/>
            <a:r>
              <a:rPr lang="tr-TR" sz="1400" b="1" dirty="0"/>
              <a:t>Komisyon Kararı</a:t>
            </a:r>
          </a:p>
        </p:txBody>
      </p:sp>
      <p:cxnSp>
        <p:nvCxnSpPr>
          <p:cNvPr id="137" name="43 Düz Ok Bağlayıcısı">
            <a:extLst>
              <a:ext uri="{FF2B5EF4-FFF2-40B4-BE49-F238E27FC236}">
                <a16:creationId xmlns:a16="http://schemas.microsoft.com/office/drawing/2014/main" id="{71EB4AD4-46B9-21AC-CC60-9B225C3AB24A}"/>
              </a:ext>
            </a:extLst>
          </p:cNvPr>
          <p:cNvCxnSpPr>
            <a:cxnSpLocks/>
            <a:stCxn id="30" idx="2"/>
            <a:endCxn id="138" idx="0"/>
          </p:cNvCxnSpPr>
          <p:nvPr/>
        </p:nvCxnSpPr>
        <p:spPr>
          <a:xfrm>
            <a:off x="3567369" y="2289257"/>
            <a:ext cx="31875" cy="753310"/>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
        <p:nvSpPr>
          <p:cNvPr id="138" name="Dikdörtgen 137">
            <a:extLst>
              <a:ext uri="{FF2B5EF4-FFF2-40B4-BE49-F238E27FC236}">
                <a16:creationId xmlns:a16="http://schemas.microsoft.com/office/drawing/2014/main" id="{0EA2F76B-D645-EFAF-4263-D98C38CE9079}"/>
              </a:ext>
            </a:extLst>
          </p:cNvPr>
          <p:cNvSpPr/>
          <p:nvPr/>
        </p:nvSpPr>
        <p:spPr>
          <a:xfrm>
            <a:off x="2922924" y="3042567"/>
            <a:ext cx="1352640" cy="853440"/>
          </a:xfrm>
          <a:prstGeom prst="rect">
            <a:avLst/>
          </a:prstGeom>
          <a:effectLst>
            <a:outerShdw blurRad="50800" dist="38100" algn="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b="1" dirty="0"/>
              <a:t>Beyanname</a:t>
            </a:r>
          </a:p>
        </p:txBody>
      </p:sp>
      <p:cxnSp>
        <p:nvCxnSpPr>
          <p:cNvPr id="148" name="43 Düz Ok Bağlayıcısı">
            <a:extLst>
              <a:ext uri="{FF2B5EF4-FFF2-40B4-BE49-F238E27FC236}">
                <a16:creationId xmlns:a16="http://schemas.microsoft.com/office/drawing/2014/main" id="{88BA88BA-41FC-71A7-C5BE-9203FE184B21}"/>
              </a:ext>
            </a:extLst>
          </p:cNvPr>
          <p:cNvCxnSpPr>
            <a:cxnSpLocks/>
            <a:stCxn id="138" idx="2"/>
            <a:endCxn id="39" idx="0"/>
          </p:cNvCxnSpPr>
          <p:nvPr/>
        </p:nvCxnSpPr>
        <p:spPr>
          <a:xfrm flipH="1">
            <a:off x="2527873" y="3896007"/>
            <a:ext cx="1071371" cy="1117562"/>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cxnSp>
        <p:nvCxnSpPr>
          <p:cNvPr id="12" name="43 Düz Ok Bağlayıcısı">
            <a:extLst>
              <a:ext uri="{FF2B5EF4-FFF2-40B4-BE49-F238E27FC236}">
                <a16:creationId xmlns:a16="http://schemas.microsoft.com/office/drawing/2014/main" id="{D0C3D3F1-475F-D6A7-73A3-E275E45F994D}"/>
              </a:ext>
            </a:extLst>
          </p:cNvPr>
          <p:cNvCxnSpPr>
            <a:cxnSpLocks/>
            <a:stCxn id="74" idx="0"/>
            <a:endCxn id="102" idx="2"/>
          </p:cNvCxnSpPr>
          <p:nvPr/>
        </p:nvCxnSpPr>
        <p:spPr>
          <a:xfrm flipH="1" flipV="1">
            <a:off x="7111940" y="2824259"/>
            <a:ext cx="924874" cy="898856"/>
          </a:xfrm>
          <a:prstGeom prst="straightConnector1">
            <a:avLst/>
          </a:prstGeom>
          <a:noFill/>
          <a:ln w="25400" cap="flat" cmpd="sng" algn="ctr">
            <a:solidFill>
              <a:srgbClr val="C0504D">
                <a:shade val="95000"/>
                <a:satMod val="105000"/>
              </a:srgbClr>
            </a:solidFill>
            <a:prstDash val="solid"/>
            <a:tailEnd type="arrow"/>
          </a:ln>
          <a:effectLst>
            <a:outerShdw blurRad="50800" dist="38100" algn="l" rotWithShape="0">
              <a:prstClr val="black">
                <a:alpha val="40000"/>
              </a:prstClr>
            </a:outerShdw>
          </a:effectLst>
        </p:spPr>
      </p:cxnSp>
      <p:sp>
        <p:nvSpPr>
          <p:cNvPr id="71" name="Dikdörtgen: Köşeleri Yuvarlatılmış 70">
            <a:extLst>
              <a:ext uri="{FF2B5EF4-FFF2-40B4-BE49-F238E27FC236}">
                <a16:creationId xmlns:a16="http://schemas.microsoft.com/office/drawing/2014/main" id="{FBD0508E-0ADF-C5D4-413E-63E1C45A03B7}"/>
              </a:ext>
            </a:extLst>
          </p:cNvPr>
          <p:cNvSpPr/>
          <p:nvPr/>
        </p:nvSpPr>
        <p:spPr>
          <a:xfrm>
            <a:off x="8377830" y="5936458"/>
            <a:ext cx="844952" cy="336905"/>
          </a:xfrm>
          <a:prstGeom prst="roundRect">
            <a:avLst/>
          </a:prstGeom>
          <a:effectLst>
            <a:outerShdw blurRad="50800" dist="38100" algn="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tr-TR" b="1" dirty="0">
                <a:solidFill>
                  <a:srgbClr val="C00000"/>
                </a:solidFill>
              </a:rPr>
              <a:t>Md. 3</a:t>
            </a:r>
          </a:p>
        </p:txBody>
      </p:sp>
      <p:sp>
        <p:nvSpPr>
          <p:cNvPr id="75" name="Dikdörtgen: Köşeleri Yuvarlatılmış 74">
            <a:extLst>
              <a:ext uri="{FF2B5EF4-FFF2-40B4-BE49-F238E27FC236}">
                <a16:creationId xmlns:a16="http://schemas.microsoft.com/office/drawing/2014/main" id="{5F161911-6D9B-E74E-4D7E-36209F1356C4}"/>
              </a:ext>
            </a:extLst>
          </p:cNvPr>
          <p:cNvSpPr/>
          <p:nvPr/>
        </p:nvSpPr>
        <p:spPr>
          <a:xfrm>
            <a:off x="6707471" y="1382232"/>
            <a:ext cx="844952" cy="336905"/>
          </a:xfrm>
          <a:prstGeom prst="roundRect">
            <a:avLst/>
          </a:prstGeom>
          <a:effectLst>
            <a:outerShdw blurRad="50800" dist="38100" algn="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tr-TR" b="1" dirty="0">
                <a:solidFill>
                  <a:srgbClr val="C00000"/>
                </a:solidFill>
              </a:rPr>
              <a:t>Md. 2</a:t>
            </a:r>
          </a:p>
        </p:txBody>
      </p:sp>
      <p:sp>
        <p:nvSpPr>
          <p:cNvPr id="79" name="Dikdörtgen: Köşeleri Yuvarlatılmış 78">
            <a:extLst>
              <a:ext uri="{FF2B5EF4-FFF2-40B4-BE49-F238E27FC236}">
                <a16:creationId xmlns:a16="http://schemas.microsoft.com/office/drawing/2014/main" id="{355BEEA9-1E2E-C94E-4AAD-B636B2FA4D68}"/>
              </a:ext>
            </a:extLst>
          </p:cNvPr>
          <p:cNvSpPr/>
          <p:nvPr/>
        </p:nvSpPr>
        <p:spPr>
          <a:xfrm>
            <a:off x="6707471" y="3706844"/>
            <a:ext cx="735678" cy="365866"/>
          </a:xfrm>
          <a:prstGeom prst="roundRect">
            <a:avLst/>
          </a:prstGeom>
          <a:effectLst>
            <a:outerShdw blurRad="50800" dist="38100" algn="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tr-TR" sz="1600" b="1" dirty="0">
                <a:solidFill>
                  <a:srgbClr val="C00000"/>
                </a:solidFill>
              </a:rPr>
              <a:t>Md. 3</a:t>
            </a:r>
          </a:p>
        </p:txBody>
      </p:sp>
      <p:sp>
        <p:nvSpPr>
          <p:cNvPr id="96" name="Dikdörtgen: Köşeleri Yuvarlatılmış 95">
            <a:extLst>
              <a:ext uri="{FF2B5EF4-FFF2-40B4-BE49-F238E27FC236}">
                <a16:creationId xmlns:a16="http://schemas.microsoft.com/office/drawing/2014/main" id="{0F5E63E9-12D9-0A74-0871-C05FDD4AFC99}"/>
              </a:ext>
            </a:extLst>
          </p:cNvPr>
          <p:cNvSpPr/>
          <p:nvPr/>
        </p:nvSpPr>
        <p:spPr>
          <a:xfrm>
            <a:off x="5511043" y="5778748"/>
            <a:ext cx="838518" cy="256448"/>
          </a:xfrm>
          <a:prstGeom prst="roundRect">
            <a:avLst/>
          </a:prstGeom>
          <a:effectLst>
            <a:outerShdw blurRad="50800" dist="38100" algn="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tr-TR" b="1" dirty="0">
                <a:solidFill>
                  <a:srgbClr val="C00000"/>
                </a:solidFill>
              </a:rPr>
              <a:t>Md. 4</a:t>
            </a:r>
          </a:p>
        </p:txBody>
      </p:sp>
      <p:sp>
        <p:nvSpPr>
          <p:cNvPr id="99" name="Dikdörtgen: Köşeleri Yuvarlatılmış 98">
            <a:extLst>
              <a:ext uri="{FF2B5EF4-FFF2-40B4-BE49-F238E27FC236}">
                <a16:creationId xmlns:a16="http://schemas.microsoft.com/office/drawing/2014/main" id="{E7B5BBD8-45C6-7944-5F60-D0499BE2F7CA}"/>
              </a:ext>
            </a:extLst>
          </p:cNvPr>
          <p:cNvSpPr/>
          <p:nvPr/>
        </p:nvSpPr>
        <p:spPr>
          <a:xfrm>
            <a:off x="2172582" y="4216601"/>
            <a:ext cx="838518" cy="256448"/>
          </a:xfrm>
          <a:prstGeom prst="roundRect">
            <a:avLst/>
          </a:prstGeom>
          <a:effectLst>
            <a:outerShdw blurRad="50800" dist="38100" algn="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tr-TR" b="1" dirty="0">
                <a:solidFill>
                  <a:srgbClr val="C00000"/>
                </a:solidFill>
              </a:rPr>
              <a:t>Md. 4</a:t>
            </a:r>
          </a:p>
        </p:txBody>
      </p:sp>
      <p:sp>
        <p:nvSpPr>
          <p:cNvPr id="100" name="Dikdörtgen: Köşeleri Yuvarlatılmış 99">
            <a:extLst>
              <a:ext uri="{FF2B5EF4-FFF2-40B4-BE49-F238E27FC236}">
                <a16:creationId xmlns:a16="http://schemas.microsoft.com/office/drawing/2014/main" id="{4604F7DF-16ED-691E-2A73-67144F467400}"/>
              </a:ext>
            </a:extLst>
          </p:cNvPr>
          <p:cNvSpPr/>
          <p:nvPr/>
        </p:nvSpPr>
        <p:spPr>
          <a:xfrm>
            <a:off x="2221588" y="2613182"/>
            <a:ext cx="838518" cy="256448"/>
          </a:xfrm>
          <a:prstGeom prst="roundRect">
            <a:avLst/>
          </a:prstGeom>
          <a:effectLst>
            <a:outerShdw blurRad="50800" dist="38100" algn="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tr-TR" b="1" dirty="0">
                <a:solidFill>
                  <a:srgbClr val="C00000"/>
                </a:solidFill>
              </a:rPr>
              <a:t>Md. 4</a:t>
            </a:r>
          </a:p>
        </p:txBody>
      </p:sp>
      <p:sp>
        <p:nvSpPr>
          <p:cNvPr id="157" name="Metin kutusu 156">
            <a:extLst>
              <a:ext uri="{FF2B5EF4-FFF2-40B4-BE49-F238E27FC236}">
                <a16:creationId xmlns:a16="http://schemas.microsoft.com/office/drawing/2014/main" id="{33EAEF28-6863-A930-0D09-F2037B4B76B4}"/>
              </a:ext>
            </a:extLst>
          </p:cNvPr>
          <p:cNvSpPr txBox="1"/>
          <p:nvPr/>
        </p:nvSpPr>
        <p:spPr>
          <a:xfrm>
            <a:off x="4711068" y="187296"/>
            <a:ext cx="4669732" cy="5296835"/>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dirty="0">
                <a:solidFill>
                  <a:srgbClr val="000000"/>
                </a:solidFill>
                <a:ea typeface="Times New Roman" panose="02020603050405020304" pitchFamily="18" charset="0"/>
                <a:cs typeface="Times New Roman" panose="02020603050405020304" pitchFamily="18" charset="0"/>
              </a:rPr>
              <a:t>Kanunun yayımı tarihinden </a:t>
            </a:r>
            <a:r>
              <a:rPr lang="tr-TR" b="1" u="sng" dirty="0">
                <a:solidFill>
                  <a:srgbClr val="000000"/>
                </a:solidFill>
                <a:ea typeface="Times New Roman" panose="02020603050405020304" pitchFamily="18" charset="0"/>
                <a:cs typeface="Times New Roman" panose="02020603050405020304" pitchFamily="18" charset="0"/>
              </a:rPr>
              <a:t>önce başlayan</a:t>
            </a:r>
            <a:r>
              <a:rPr lang="tr-TR" dirty="0">
                <a:solidFill>
                  <a:srgbClr val="000000"/>
                </a:solidFill>
                <a:ea typeface="Times New Roman" panose="02020603050405020304" pitchFamily="18" charset="0"/>
                <a:cs typeface="Times New Roman" panose="02020603050405020304" pitchFamily="18" charset="0"/>
              </a:rPr>
              <a:t> ancak bu tarihe kadar </a:t>
            </a:r>
            <a:r>
              <a:rPr lang="tr-TR" b="1" dirty="0">
                <a:solidFill>
                  <a:srgbClr val="C00000"/>
                </a:solidFill>
                <a:ea typeface="Times New Roman" panose="02020603050405020304" pitchFamily="18" charset="0"/>
                <a:cs typeface="Times New Roman" panose="02020603050405020304" pitchFamily="18" charset="0"/>
              </a:rPr>
              <a:t>tamamlanamamış</a:t>
            </a:r>
            <a:r>
              <a:rPr lang="tr-TR" dirty="0">
                <a:solidFill>
                  <a:srgbClr val="C00000"/>
                </a:solidFill>
                <a:ea typeface="Times New Roman" panose="02020603050405020304" pitchFamily="18" charset="0"/>
                <a:cs typeface="Times New Roman" panose="02020603050405020304" pitchFamily="18" charset="0"/>
              </a:rPr>
              <a:t> </a:t>
            </a:r>
            <a:r>
              <a:rPr lang="tr-TR" dirty="0">
                <a:solidFill>
                  <a:srgbClr val="000000"/>
                </a:solidFill>
                <a:ea typeface="Times New Roman" panose="02020603050405020304" pitchFamily="18" charset="0"/>
                <a:cs typeface="Times New Roman" panose="02020603050405020304" pitchFamily="18" charset="0"/>
              </a:rPr>
              <a:t>bulunan </a:t>
            </a:r>
            <a:r>
              <a:rPr lang="tr-TR" b="1" u="sng" dirty="0">
                <a:solidFill>
                  <a:srgbClr val="000000"/>
                </a:solidFill>
                <a:ea typeface="Times New Roman" panose="02020603050405020304" pitchFamily="18" charset="0"/>
                <a:cs typeface="Times New Roman" panose="02020603050405020304" pitchFamily="18" charset="0"/>
              </a:rPr>
              <a:t>vergi incelemeleri, takdir, tarh ve tahakkuk işlemleri</a:t>
            </a:r>
          </a:p>
          <a:p>
            <a:pPr marL="377190" lvl="1" indent="-285750" algn="just">
              <a:lnSpc>
                <a:spcPct val="90000"/>
              </a:lnSpc>
              <a:spcBef>
                <a:spcPts val="300"/>
              </a:spcBef>
              <a:spcAft>
                <a:spcPts val="300"/>
              </a:spcAft>
              <a:buClr>
                <a:srgbClr val="D34817"/>
              </a:buClr>
              <a:buFont typeface="Wingdings" panose="05000000000000000000" pitchFamily="2" charset="2"/>
              <a:buChar char="§"/>
            </a:pPr>
            <a:endParaRPr lang="tr-TR" b="1" u="sng" dirty="0">
              <a:solidFill>
                <a:srgbClr val="000000"/>
              </a:solidFill>
              <a:ea typeface="Times New Roman" panose="02020603050405020304" pitchFamily="18" charset="0"/>
              <a:cs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dirty="0">
                <a:solidFill>
                  <a:srgbClr val="000000"/>
                </a:solidFill>
                <a:ea typeface="Times New Roman" panose="02020603050405020304" pitchFamily="18" charset="0"/>
              </a:rPr>
              <a:t>371 inci maddesinde düzenlenen </a:t>
            </a:r>
            <a:r>
              <a:rPr lang="tr-TR" b="1" u="sng" dirty="0">
                <a:solidFill>
                  <a:srgbClr val="000000"/>
                </a:solidFill>
                <a:ea typeface="Times New Roman" panose="02020603050405020304" pitchFamily="18" charset="0"/>
              </a:rPr>
              <a:t>pişmanlık ve ıslah hükümleri</a:t>
            </a:r>
            <a:r>
              <a:rPr lang="tr-TR" dirty="0">
                <a:solidFill>
                  <a:srgbClr val="000000"/>
                </a:solidFill>
                <a:ea typeface="Times New Roman" panose="02020603050405020304" pitchFamily="18" charset="0"/>
              </a:rPr>
              <a:t>nden veya </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dirty="0">
                <a:ea typeface="Times New Roman" panose="02020603050405020304" pitchFamily="18" charset="0"/>
              </a:rPr>
              <a:t>370 inci maddesinde düzenlenen </a:t>
            </a:r>
            <a:r>
              <a:rPr lang="tr-TR" b="1" dirty="0">
                <a:solidFill>
                  <a:srgbClr val="C00000"/>
                </a:solidFill>
                <a:ea typeface="Times New Roman" panose="02020603050405020304" pitchFamily="18" charset="0"/>
              </a:rPr>
              <a:t>izaha davet hükümleri</a:t>
            </a:r>
            <a:r>
              <a:rPr lang="tr-TR" dirty="0">
                <a:solidFill>
                  <a:srgbClr val="000000"/>
                </a:solidFill>
                <a:ea typeface="Times New Roman" panose="02020603050405020304" pitchFamily="18" charset="0"/>
              </a:rPr>
              <a:t>nden</a:t>
            </a:r>
            <a:r>
              <a:rPr lang="tr-TR" b="1" dirty="0">
                <a:solidFill>
                  <a:srgbClr val="5B9BD5">
                    <a:lumMod val="75000"/>
                  </a:srgbClr>
                </a:solidFill>
                <a:latin typeface="Calibri" panose="020F0502020204030204" pitchFamily="34" charset="0"/>
                <a:ea typeface="Times New Roman" panose="02020603050405020304" pitchFamily="18" charset="0"/>
              </a:rPr>
              <a:t>*</a:t>
            </a:r>
            <a:r>
              <a:rPr lang="tr-TR" dirty="0">
                <a:solidFill>
                  <a:srgbClr val="000000"/>
                </a:solidFill>
                <a:ea typeface="Times New Roman" panose="02020603050405020304" pitchFamily="18" charset="0"/>
              </a:rPr>
              <a:t> yararlanmak üzere ya da </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dirty="0">
                <a:solidFill>
                  <a:srgbClr val="000000"/>
                </a:solidFill>
                <a:ea typeface="Times New Roman" panose="02020603050405020304" pitchFamily="18" charset="0"/>
              </a:rPr>
              <a:t>30 uncu maddesinin dördüncü fıkrasına göre </a:t>
            </a:r>
            <a:r>
              <a:rPr lang="tr-TR" b="1" u="sng" dirty="0">
                <a:solidFill>
                  <a:srgbClr val="000000"/>
                </a:solidFill>
                <a:ea typeface="Times New Roman" panose="02020603050405020304" pitchFamily="18" charset="0"/>
              </a:rPr>
              <a:t>kanuni süresinden sonra kendiliğinden verilen</a:t>
            </a:r>
            <a:r>
              <a:rPr lang="tr-TR" dirty="0">
                <a:solidFill>
                  <a:srgbClr val="000000"/>
                </a:solidFill>
                <a:ea typeface="Times New Roman" panose="02020603050405020304" pitchFamily="18" charset="0"/>
              </a:rPr>
              <a:t> beyannameler üzerine tahakkuk edecek alacaklar ile </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dirty="0">
                <a:solidFill>
                  <a:srgbClr val="000000"/>
                </a:solidFill>
                <a:ea typeface="Times New Roman" panose="02020603050405020304" pitchFamily="18" charset="0"/>
              </a:rPr>
              <a:t>31/12/2022 tarihinden (bu tarih dâhil) önce </a:t>
            </a:r>
            <a:r>
              <a:rPr lang="tr-TR" b="1" u="sng" dirty="0">
                <a:solidFill>
                  <a:srgbClr val="000000"/>
                </a:solidFill>
                <a:ea typeface="Times New Roman" panose="02020603050405020304" pitchFamily="18" charset="0"/>
              </a:rPr>
              <a:t>verilmesi gerektiği hâlde</a:t>
            </a:r>
            <a:r>
              <a:rPr lang="tr-TR" dirty="0">
                <a:solidFill>
                  <a:srgbClr val="000000"/>
                </a:solidFill>
                <a:ea typeface="Times New Roman" panose="02020603050405020304" pitchFamily="18" charset="0"/>
              </a:rPr>
              <a:t> Kanunun yayımı tarihi itibarıyla </a:t>
            </a:r>
            <a:r>
              <a:rPr lang="tr-TR" b="1" u="sng" dirty="0">
                <a:solidFill>
                  <a:srgbClr val="000000"/>
                </a:solidFill>
                <a:ea typeface="Times New Roman" panose="02020603050405020304" pitchFamily="18" charset="0"/>
              </a:rPr>
              <a:t>bildirilmeyen</a:t>
            </a:r>
            <a:r>
              <a:rPr lang="tr-TR" dirty="0">
                <a:solidFill>
                  <a:srgbClr val="000000"/>
                </a:solidFill>
                <a:ea typeface="Times New Roman" panose="02020603050405020304" pitchFamily="18" charset="0"/>
              </a:rPr>
              <a:t> veya bildirildiği hâlde eksik tahakkuk eden </a:t>
            </a:r>
            <a:r>
              <a:rPr lang="tr-TR" b="1" u="sng" dirty="0">
                <a:solidFill>
                  <a:srgbClr val="000000"/>
                </a:solidFill>
                <a:ea typeface="Times New Roman" panose="02020603050405020304" pitchFamily="18" charset="0"/>
              </a:rPr>
              <a:t>emlak vergisi bildirimleri</a:t>
            </a:r>
            <a:endParaRPr lang="tr-TR" dirty="0">
              <a:ea typeface="Times New Roman" panose="02020603050405020304" pitchFamily="18" charset="0"/>
              <a:cs typeface="Times New Roman" panose="02020603050405020304" pitchFamily="18" charset="0"/>
            </a:endParaRPr>
          </a:p>
        </p:txBody>
      </p:sp>
      <p:graphicFrame>
        <p:nvGraphicFramePr>
          <p:cNvPr id="169" name="Tablo 168">
            <a:extLst>
              <a:ext uri="{FF2B5EF4-FFF2-40B4-BE49-F238E27FC236}">
                <a16:creationId xmlns:a16="http://schemas.microsoft.com/office/drawing/2014/main" id="{4ED4F2DF-2116-D401-91F0-F5C84CDEBFD6}"/>
              </a:ext>
            </a:extLst>
          </p:cNvPr>
          <p:cNvGraphicFramePr>
            <a:graphicFrameLocks noGrp="1"/>
          </p:cNvGraphicFramePr>
          <p:nvPr>
            <p:extLst>
              <p:ext uri="{D42A27DB-BD31-4B8C-83A1-F6EECF244321}">
                <p14:modId xmlns:p14="http://schemas.microsoft.com/office/powerpoint/2010/main" val="3926781098"/>
              </p:ext>
            </p:extLst>
          </p:nvPr>
        </p:nvGraphicFramePr>
        <p:xfrm>
          <a:off x="8441283" y="1131644"/>
          <a:ext cx="3628017" cy="2455538"/>
        </p:xfrm>
        <a:graphic>
          <a:graphicData uri="http://schemas.openxmlformats.org/drawingml/2006/table">
            <a:tbl>
              <a:tblPr/>
              <a:tblGrid>
                <a:gridCol w="673150">
                  <a:extLst>
                    <a:ext uri="{9D8B030D-6E8A-4147-A177-3AD203B41FA5}">
                      <a16:colId xmlns:a16="http://schemas.microsoft.com/office/drawing/2014/main" val="1819900563"/>
                    </a:ext>
                  </a:extLst>
                </a:gridCol>
                <a:gridCol w="602591">
                  <a:extLst>
                    <a:ext uri="{9D8B030D-6E8A-4147-A177-3AD203B41FA5}">
                      <a16:colId xmlns:a16="http://schemas.microsoft.com/office/drawing/2014/main" val="660806487"/>
                    </a:ext>
                  </a:extLst>
                </a:gridCol>
                <a:gridCol w="699998">
                  <a:extLst>
                    <a:ext uri="{9D8B030D-6E8A-4147-A177-3AD203B41FA5}">
                      <a16:colId xmlns:a16="http://schemas.microsoft.com/office/drawing/2014/main" val="1076173580"/>
                    </a:ext>
                  </a:extLst>
                </a:gridCol>
                <a:gridCol w="921538">
                  <a:extLst>
                    <a:ext uri="{9D8B030D-6E8A-4147-A177-3AD203B41FA5}">
                      <a16:colId xmlns:a16="http://schemas.microsoft.com/office/drawing/2014/main" val="2463072937"/>
                    </a:ext>
                  </a:extLst>
                </a:gridCol>
                <a:gridCol w="730740">
                  <a:extLst>
                    <a:ext uri="{9D8B030D-6E8A-4147-A177-3AD203B41FA5}">
                      <a16:colId xmlns:a16="http://schemas.microsoft.com/office/drawing/2014/main" val="2961682293"/>
                    </a:ext>
                  </a:extLst>
                </a:gridCol>
              </a:tblGrid>
              <a:tr h="940557">
                <a:tc>
                  <a:txBody>
                    <a:bodyPr/>
                    <a:lstStyle/>
                    <a:p>
                      <a:pPr algn="ctr" fontAlgn="ctr"/>
                      <a:r>
                        <a:rPr lang="tr-TR" sz="1400" b="1" i="0" u="none" strike="noStrike" dirty="0">
                          <a:solidFill>
                            <a:srgbClr val="3F3F3F"/>
                          </a:solidFill>
                          <a:effectLst/>
                          <a:latin typeface="Calibri" panose="020F0502020204030204" pitchFamily="34" charset="0"/>
                        </a:rPr>
                        <a:t>7440 İlgili Maddesi</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solidFill>
                      <a:srgbClr val="F2F2F2"/>
                    </a:solidFill>
                  </a:tcPr>
                </a:tc>
                <a:tc>
                  <a:txBody>
                    <a:bodyPr/>
                    <a:lstStyle/>
                    <a:p>
                      <a:pPr algn="ctr" fontAlgn="ctr"/>
                      <a:r>
                        <a:rPr lang="tr-TR" sz="1400" b="1" i="0" u="none" strike="noStrike" dirty="0">
                          <a:solidFill>
                            <a:srgbClr val="3F3F3F"/>
                          </a:solidFill>
                          <a:effectLst/>
                          <a:latin typeface="Calibri" panose="020F0502020204030204" pitchFamily="34" charset="0"/>
                        </a:rPr>
                        <a:t>Vergiler</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solidFill>
                      <a:srgbClr val="F2F2F2"/>
                    </a:solidFill>
                  </a:tcPr>
                </a:tc>
                <a:tc>
                  <a:txBody>
                    <a:bodyPr/>
                    <a:lstStyle/>
                    <a:p>
                      <a:pPr algn="ctr" fontAlgn="ctr"/>
                      <a:r>
                        <a:rPr lang="tr-TR" sz="1400" b="1" i="0" u="none" strike="noStrike" dirty="0">
                          <a:solidFill>
                            <a:srgbClr val="9C0006"/>
                          </a:solidFill>
                          <a:effectLst/>
                          <a:latin typeface="Calibri" panose="020F0502020204030204" pitchFamily="34" charset="0"/>
                        </a:rPr>
                        <a:t>Asla Bağlı Cezalar</a:t>
                      </a:r>
                      <a:br>
                        <a:rPr lang="tr-TR" sz="1400" b="1" i="0" u="none" strike="noStrike" dirty="0">
                          <a:solidFill>
                            <a:srgbClr val="9C0006"/>
                          </a:solidFill>
                          <a:effectLst/>
                          <a:latin typeface="Calibri" panose="020F0502020204030204" pitchFamily="34" charset="0"/>
                        </a:rPr>
                      </a:br>
                      <a:r>
                        <a:rPr lang="tr-TR" sz="1400" b="1" i="0" u="none" strike="noStrike" dirty="0">
                          <a:solidFill>
                            <a:srgbClr val="9C0006"/>
                          </a:solidFill>
                          <a:effectLst/>
                          <a:latin typeface="Calibri" panose="020F0502020204030204" pitchFamily="34" charset="0"/>
                        </a:rPr>
                        <a:t>(Vergi </a:t>
                      </a:r>
                      <a:r>
                        <a:rPr lang="tr-TR" sz="1400" b="1" i="0" u="none" strike="noStrike" dirty="0" err="1">
                          <a:solidFill>
                            <a:srgbClr val="9C0006"/>
                          </a:solidFill>
                          <a:effectLst/>
                          <a:latin typeface="Calibri" panose="020F0502020204030204" pitchFamily="34" charset="0"/>
                        </a:rPr>
                        <a:t>Ziyaı</a:t>
                      </a:r>
                      <a:r>
                        <a:rPr lang="tr-TR" sz="1400" b="1" i="0" u="none" strike="noStrike" dirty="0">
                          <a:solidFill>
                            <a:srgbClr val="9C0006"/>
                          </a:solidFill>
                          <a:effectLst/>
                          <a:latin typeface="Calibri" panose="020F0502020204030204" pitchFamily="34" charset="0"/>
                        </a:rPr>
                        <a:t>)</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solidFill>
                      <a:srgbClr val="FFC7CE"/>
                    </a:solidFill>
                  </a:tcPr>
                </a:tc>
                <a:tc>
                  <a:txBody>
                    <a:bodyPr/>
                    <a:lstStyle/>
                    <a:p>
                      <a:pPr algn="ctr" fontAlgn="ctr"/>
                      <a:r>
                        <a:rPr lang="tr-TR" sz="1400" b="1" i="0" u="none" strike="noStrike" dirty="0">
                          <a:solidFill>
                            <a:srgbClr val="9C0006"/>
                          </a:solidFill>
                          <a:effectLst/>
                          <a:latin typeface="Calibri" panose="020F0502020204030204" pitchFamily="34" charset="0"/>
                        </a:rPr>
                        <a:t>Asla Bağlı Olmayan Cezalar</a:t>
                      </a:r>
                      <a:br>
                        <a:rPr lang="tr-TR" sz="1400" b="1" i="0" u="none" strike="noStrike" dirty="0">
                          <a:solidFill>
                            <a:srgbClr val="9C0006"/>
                          </a:solidFill>
                          <a:effectLst/>
                          <a:latin typeface="Calibri" panose="020F0502020204030204" pitchFamily="34" charset="0"/>
                        </a:rPr>
                      </a:br>
                      <a:r>
                        <a:rPr lang="tr-TR" sz="1400" b="1" i="0" u="none" strike="noStrike" dirty="0">
                          <a:solidFill>
                            <a:srgbClr val="9C0006"/>
                          </a:solidFill>
                          <a:effectLst/>
                          <a:latin typeface="Calibri" panose="020F0502020204030204" pitchFamily="34" charset="0"/>
                        </a:rPr>
                        <a:t>(Usulsüzlük ve Ö.U)</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solidFill>
                      <a:srgbClr val="FFC7CE"/>
                    </a:solidFill>
                  </a:tcPr>
                </a:tc>
                <a:tc>
                  <a:txBody>
                    <a:bodyPr/>
                    <a:lstStyle/>
                    <a:p>
                      <a:pPr algn="ctr" fontAlgn="ctr"/>
                      <a:r>
                        <a:rPr lang="tr-TR" sz="1400" b="1" i="0" u="none" strike="noStrike" dirty="0">
                          <a:solidFill>
                            <a:srgbClr val="006100"/>
                          </a:solidFill>
                          <a:effectLst/>
                          <a:latin typeface="Calibri" panose="020F0502020204030204" pitchFamily="34" charset="0"/>
                        </a:rPr>
                        <a:t>Fer'i Alacaklar</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solidFill>
                      <a:srgbClr val="C6EFCE"/>
                    </a:solidFill>
                  </a:tcPr>
                </a:tc>
                <a:extLst>
                  <a:ext uri="{0D108BD9-81ED-4DB2-BD59-A6C34878D82A}">
                    <a16:rowId xmlns:a16="http://schemas.microsoft.com/office/drawing/2014/main" val="2019176664"/>
                  </a:ext>
                </a:extLst>
              </a:tr>
              <a:tr h="387508">
                <a:tc>
                  <a:txBody>
                    <a:bodyPr/>
                    <a:lstStyle/>
                    <a:p>
                      <a:pPr algn="ctr" fontAlgn="ctr"/>
                      <a:r>
                        <a:rPr lang="tr-TR" sz="1200" b="0" i="0" u="none" strike="noStrike" dirty="0">
                          <a:solidFill>
                            <a:srgbClr val="000000"/>
                          </a:solidFill>
                          <a:effectLst/>
                          <a:latin typeface="Calibri" panose="020F0502020204030204" pitchFamily="34" charset="0"/>
                        </a:rPr>
                        <a:t>2. Madde</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1" i="0" u="none" strike="noStrike">
                          <a:solidFill>
                            <a:srgbClr val="000000"/>
                          </a:solidFill>
                          <a:effectLst/>
                          <a:latin typeface="Calibri" panose="020F0502020204030204" pitchFamily="34" charset="0"/>
                        </a:rPr>
                        <a:t>100%</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0%</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50%</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Yİ-ÜFE</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extLst>
                  <a:ext uri="{0D108BD9-81ED-4DB2-BD59-A6C34878D82A}">
                    <a16:rowId xmlns:a16="http://schemas.microsoft.com/office/drawing/2014/main" val="2727644834"/>
                  </a:ext>
                </a:extLst>
              </a:tr>
              <a:tr h="516677">
                <a:tc>
                  <a:txBody>
                    <a:bodyPr/>
                    <a:lstStyle/>
                    <a:p>
                      <a:pPr algn="ctr" fontAlgn="ctr"/>
                      <a:r>
                        <a:rPr lang="tr-TR" sz="1200" b="0" i="0" u="none" strike="noStrike" dirty="0">
                          <a:solidFill>
                            <a:srgbClr val="000000"/>
                          </a:solidFill>
                          <a:effectLst/>
                          <a:latin typeface="Calibri" panose="020F0502020204030204" pitchFamily="34" charset="0"/>
                        </a:rPr>
                        <a:t>3. Madde</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50%</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0%</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25%</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Yİ-ÜFE</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extLst>
                  <a:ext uri="{0D108BD9-81ED-4DB2-BD59-A6C34878D82A}">
                    <a16:rowId xmlns:a16="http://schemas.microsoft.com/office/drawing/2014/main" val="2403178495"/>
                  </a:ext>
                </a:extLst>
              </a:tr>
              <a:tr h="476933">
                <a:tc>
                  <a:txBody>
                    <a:bodyPr/>
                    <a:lstStyle/>
                    <a:p>
                      <a:pPr algn="ctr" fontAlgn="ctr"/>
                      <a:r>
                        <a:rPr lang="tr-TR" sz="1200" b="0" i="0" u="none" strike="noStrike" dirty="0">
                          <a:solidFill>
                            <a:srgbClr val="000000"/>
                          </a:solidFill>
                          <a:effectLst/>
                          <a:latin typeface="Calibri" panose="020F0502020204030204" pitchFamily="34" charset="0"/>
                        </a:rPr>
                        <a:t>4. Madde</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1" i="0" u="none" strike="noStrike">
                          <a:solidFill>
                            <a:srgbClr val="000000"/>
                          </a:solidFill>
                          <a:effectLst/>
                          <a:latin typeface="Calibri" panose="020F0502020204030204" pitchFamily="34" charset="0"/>
                        </a:rPr>
                        <a:t>50%</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1"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1" i="0" u="none" strike="noStrike">
                          <a:solidFill>
                            <a:srgbClr val="000000"/>
                          </a:solidFill>
                          <a:effectLst/>
                          <a:latin typeface="Calibri" panose="020F0502020204030204" pitchFamily="34" charset="0"/>
                        </a:rPr>
                        <a:t>25%</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Yİ-ÜFE</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extLst>
                  <a:ext uri="{0D108BD9-81ED-4DB2-BD59-A6C34878D82A}">
                    <a16:rowId xmlns:a16="http://schemas.microsoft.com/office/drawing/2014/main" val="4148871300"/>
                  </a:ext>
                </a:extLst>
              </a:tr>
            </a:tbl>
          </a:graphicData>
        </a:graphic>
      </p:graphicFrame>
      <p:sp>
        <p:nvSpPr>
          <p:cNvPr id="2" name="Dikdörtgen: Çapraz Köşeleri Kesik 1">
            <a:extLst>
              <a:ext uri="{FF2B5EF4-FFF2-40B4-BE49-F238E27FC236}">
                <a16:creationId xmlns:a16="http://schemas.microsoft.com/office/drawing/2014/main" id="{FC5C8C6C-D984-6BA9-DEA2-DB317B4F1C31}"/>
              </a:ext>
            </a:extLst>
          </p:cNvPr>
          <p:cNvSpPr/>
          <p:nvPr/>
        </p:nvSpPr>
        <p:spPr>
          <a:xfrm>
            <a:off x="982377" y="4344158"/>
            <a:ext cx="896991" cy="556277"/>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sz="1300" dirty="0"/>
              <a:t>Tarhiyat Öncesi Uzlaşma</a:t>
            </a:r>
          </a:p>
        </p:txBody>
      </p:sp>
      <p:sp>
        <p:nvSpPr>
          <p:cNvPr id="10" name="Dikdörtgen 9">
            <a:extLst>
              <a:ext uri="{FF2B5EF4-FFF2-40B4-BE49-F238E27FC236}">
                <a16:creationId xmlns:a16="http://schemas.microsoft.com/office/drawing/2014/main" id="{EF459C5D-1C00-3A88-ACB6-CAC0A139BB62}"/>
              </a:ext>
            </a:extLst>
          </p:cNvPr>
          <p:cNvSpPr/>
          <p:nvPr/>
        </p:nvSpPr>
        <p:spPr>
          <a:xfrm>
            <a:off x="9662730" y="2289257"/>
            <a:ext cx="1455360" cy="769441"/>
          </a:xfrm>
          <a:prstGeom prst="rect">
            <a:avLst/>
          </a:prstGeom>
        </p:spPr>
        <p:txBody>
          <a:bodyPr wrap="square">
            <a:spAutoFit/>
          </a:bodyPr>
          <a:lstStyle/>
          <a:p>
            <a:pPr algn="just">
              <a:spcAft>
                <a:spcPts val="0"/>
              </a:spcAft>
            </a:pPr>
            <a:r>
              <a:rPr lang="tr-TR" sz="1600" b="1" dirty="0">
                <a:solidFill>
                  <a:schemeClr val="accent1">
                    <a:lumMod val="75000"/>
                  </a:schemeClr>
                </a:solidFill>
                <a:latin typeface="Calibri" panose="020F0502020204030204" pitchFamily="34" charset="0"/>
                <a:ea typeface="Times New Roman" panose="02020603050405020304" pitchFamily="18" charset="0"/>
              </a:rPr>
              <a:t>*</a:t>
            </a:r>
            <a:r>
              <a:rPr lang="tr-TR" sz="1400" dirty="0">
                <a:latin typeface="Calibri" panose="020F0502020204030204" pitchFamily="34" charset="0"/>
                <a:ea typeface="Times New Roman" panose="02020603050405020304" pitchFamily="18" charset="0"/>
              </a:rPr>
              <a:t>7326 sayılı Kanunda yer almayan hüküm.</a:t>
            </a:r>
            <a:endParaRPr lang="tr-TR" sz="1400" b="1" dirty="0">
              <a:solidFill>
                <a:srgbClr val="C00000"/>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6591778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48"/>
                                        </p:tgtEl>
                                        <p:attrNameLst>
                                          <p:attrName>style.opacity</p:attrName>
                                        </p:attrNameLst>
                                      </p:cBhvr>
                                      <p:to>
                                        <p:strVal val="0.25"/>
                                      </p:to>
                                    </p:set>
                                    <p:animEffect filter="image" prLst="opacity: 0.25">
                                      <p:cBhvr rctx="IE">
                                        <p:cTn id="7" dur="indefinite"/>
                                        <p:tgtEl>
                                          <p:spTgt spid="48"/>
                                        </p:tgtEl>
                                      </p:cBhvr>
                                    </p:animEffect>
                                  </p:childTnLst>
                                </p:cTn>
                              </p:par>
                              <p:par>
                                <p:cTn id="8" presetID="9" presetClass="emph" presetSubtype="0" nodeType="withEffect">
                                  <p:stCondLst>
                                    <p:cond delay="0"/>
                                  </p:stCondLst>
                                  <p:childTnLst>
                                    <p:set>
                                      <p:cBhvr>
                                        <p:cTn id="9" dur="indefinite"/>
                                        <p:tgtEl>
                                          <p:spTgt spid="68"/>
                                        </p:tgtEl>
                                        <p:attrNameLst>
                                          <p:attrName>style.opacity</p:attrName>
                                        </p:attrNameLst>
                                      </p:cBhvr>
                                      <p:to>
                                        <p:strVal val="0.25"/>
                                      </p:to>
                                    </p:set>
                                    <p:animEffect filter="image" prLst="opacity: 0.25">
                                      <p:cBhvr rctx="IE">
                                        <p:cTn id="10" dur="indefinite"/>
                                        <p:tgtEl>
                                          <p:spTgt spid="68"/>
                                        </p:tgtEl>
                                      </p:cBhvr>
                                    </p:animEffect>
                                  </p:childTnLst>
                                </p:cTn>
                              </p:par>
                              <p:par>
                                <p:cTn id="11" presetID="9" presetClass="emph" presetSubtype="0" grpId="0" nodeType="withEffect">
                                  <p:stCondLst>
                                    <p:cond delay="0"/>
                                  </p:stCondLst>
                                  <p:childTnLst>
                                    <p:set>
                                      <p:cBhvr>
                                        <p:cTn id="12" dur="indefinite"/>
                                        <p:tgtEl>
                                          <p:spTgt spid="69"/>
                                        </p:tgtEl>
                                        <p:attrNameLst>
                                          <p:attrName>style.opacity</p:attrName>
                                        </p:attrNameLst>
                                      </p:cBhvr>
                                      <p:to>
                                        <p:strVal val="0.25"/>
                                      </p:to>
                                    </p:set>
                                    <p:animEffect filter="image" prLst="opacity: 0.25">
                                      <p:cBhvr rctx="IE">
                                        <p:cTn id="13" dur="indefinite"/>
                                        <p:tgtEl>
                                          <p:spTgt spid="69"/>
                                        </p:tgtEl>
                                      </p:cBhvr>
                                    </p:animEffect>
                                  </p:childTnLst>
                                </p:cTn>
                              </p:par>
                              <p:par>
                                <p:cTn id="14" presetID="9" presetClass="emph" presetSubtype="0" nodeType="withEffect">
                                  <p:stCondLst>
                                    <p:cond delay="0"/>
                                  </p:stCondLst>
                                  <p:childTnLst>
                                    <p:set>
                                      <p:cBhvr>
                                        <p:cTn id="15" dur="indefinite"/>
                                        <p:tgtEl>
                                          <p:spTgt spid="73"/>
                                        </p:tgtEl>
                                        <p:attrNameLst>
                                          <p:attrName>style.opacity</p:attrName>
                                        </p:attrNameLst>
                                      </p:cBhvr>
                                      <p:to>
                                        <p:strVal val="0.25"/>
                                      </p:to>
                                    </p:set>
                                    <p:animEffect filter="image" prLst="opacity: 0.25">
                                      <p:cBhvr rctx="IE">
                                        <p:cTn id="16" dur="indefinite"/>
                                        <p:tgtEl>
                                          <p:spTgt spid="73"/>
                                        </p:tgtEl>
                                      </p:cBhvr>
                                    </p:animEffect>
                                  </p:childTnLst>
                                </p:cTn>
                              </p:par>
                              <p:par>
                                <p:cTn id="17" presetID="9" presetClass="emph" presetSubtype="0" grpId="0" nodeType="withEffect">
                                  <p:stCondLst>
                                    <p:cond delay="0"/>
                                  </p:stCondLst>
                                  <p:childTnLst>
                                    <p:set>
                                      <p:cBhvr>
                                        <p:cTn id="18" dur="indefinite"/>
                                        <p:tgtEl>
                                          <p:spTgt spid="74"/>
                                        </p:tgtEl>
                                        <p:attrNameLst>
                                          <p:attrName>style.opacity</p:attrName>
                                        </p:attrNameLst>
                                      </p:cBhvr>
                                      <p:to>
                                        <p:strVal val="0.25"/>
                                      </p:to>
                                    </p:set>
                                    <p:animEffect filter="image" prLst="opacity: 0.25">
                                      <p:cBhvr rctx="IE">
                                        <p:cTn id="19" dur="indefinite"/>
                                        <p:tgtEl>
                                          <p:spTgt spid="74"/>
                                        </p:tgtEl>
                                      </p:cBhvr>
                                    </p:animEffect>
                                  </p:childTnLst>
                                </p:cTn>
                              </p:par>
                              <p:par>
                                <p:cTn id="20" presetID="9" presetClass="emph" presetSubtype="0" nodeType="withEffect">
                                  <p:stCondLst>
                                    <p:cond delay="0"/>
                                  </p:stCondLst>
                                  <p:childTnLst>
                                    <p:set>
                                      <p:cBhvr>
                                        <p:cTn id="21" dur="indefinite"/>
                                        <p:tgtEl>
                                          <p:spTgt spid="77"/>
                                        </p:tgtEl>
                                        <p:attrNameLst>
                                          <p:attrName>style.opacity</p:attrName>
                                        </p:attrNameLst>
                                      </p:cBhvr>
                                      <p:to>
                                        <p:strVal val="0.25"/>
                                      </p:to>
                                    </p:set>
                                    <p:animEffect filter="image" prLst="opacity: 0.25">
                                      <p:cBhvr rctx="IE">
                                        <p:cTn id="22" dur="indefinite"/>
                                        <p:tgtEl>
                                          <p:spTgt spid="77"/>
                                        </p:tgtEl>
                                      </p:cBhvr>
                                    </p:animEffect>
                                  </p:childTnLst>
                                </p:cTn>
                              </p:par>
                              <p:par>
                                <p:cTn id="23" presetID="9" presetClass="emph" presetSubtype="0" grpId="0" nodeType="withEffect">
                                  <p:stCondLst>
                                    <p:cond delay="0"/>
                                  </p:stCondLst>
                                  <p:childTnLst>
                                    <p:set>
                                      <p:cBhvr>
                                        <p:cTn id="24" dur="indefinite"/>
                                        <p:tgtEl>
                                          <p:spTgt spid="78"/>
                                        </p:tgtEl>
                                        <p:attrNameLst>
                                          <p:attrName>style.opacity</p:attrName>
                                        </p:attrNameLst>
                                      </p:cBhvr>
                                      <p:to>
                                        <p:strVal val="0.25"/>
                                      </p:to>
                                    </p:set>
                                    <p:animEffect filter="image" prLst="opacity: 0.25">
                                      <p:cBhvr rctx="IE">
                                        <p:cTn id="25" dur="indefinite"/>
                                        <p:tgtEl>
                                          <p:spTgt spid="78"/>
                                        </p:tgtEl>
                                      </p:cBhvr>
                                    </p:animEffect>
                                  </p:childTnLst>
                                </p:cTn>
                              </p:par>
                              <p:par>
                                <p:cTn id="26" presetID="9" presetClass="emph" presetSubtype="0" grpId="0" nodeType="withEffect">
                                  <p:stCondLst>
                                    <p:cond delay="0"/>
                                  </p:stCondLst>
                                  <p:childTnLst>
                                    <p:set>
                                      <p:cBhvr>
                                        <p:cTn id="27" dur="indefinite"/>
                                        <p:tgtEl>
                                          <p:spTgt spid="102"/>
                                        </p:tgtEl>
                                        <p:attrNameLst>
                                          <p:attrName>style.opacity</p:attrName>
                                        </p:attrNameLst>
                                      </p:cBhvr>
                                      <p:to>
                                        <p:strVal val="0.25"/>
                                      </p:to>
                                    </p:set>
                                    <p:animEffect filter="image" prLst="opacity: 0.25">
                                      <p:cBhvr rctx="IE">
                                        <p:cTn id="28" dur="indefinite"/>
                                        <p:tgtEl>
                                          <p:spTgt spid="102"/>
                                        </p:tgtEl>
                                      </p:cBhvr>
                                    </p:animEffect>
                                  </p:childTnLst>
                                </p:cTn>
                              </p:par>
                              <p:par>
                                <p:cTn id="29" presetID="9" presetClass="emph" presetSubtype="0" nodeType="withEffect">
                                  <p:stCondLst>
                                    <p:cond delay="0"/>
                                  </p:stCondLst>
                                  <p:childTnLst>
                                    <p:set>
                                      <p:cBhvr>
                                        <p:cTn id="30" dur="indefinite"/>
                                        <p:tgtEl>
                                          <p:spTgt spid="104"/>
                                        </p:tgtEl>
                                        <p:attrNameLst>
                                          <p:attrName>style.opacity</p:attrName>
                                        </p:attrNameLst>
                                      </p:cBhvr>
                                      <p:to>
                                        <p:strVal val="0.25"/>
                                      </p:to>
                                    </p:set>
                                    <p:animEffect filter="image" prLst="opacity: 0.25">
                                      <p:cBhvr rctx="IE">
                                        <p:cTn id="31" dur="indefinite"/>
                                        <p:tgtEl>
                                          <p:spTgt spid="104"/>
                                        </p:tgtEl>
                                      </p:cBhvr>
                                    </p:animEffect>
                                  </p:childTnLst>
                                </p:cTn>
                              </p:par>
                              <p:par>
                                <p:cTn id="32" presetID="9" presetClass="emph" presetSubtype="0" grpId="0" nodeType="withEffect">
                                  <p:stCondLst>
                                    <p:cond delay="0"/>
                                  </p:stCondLst>
                                  <p:childTnLst>
                                    <p:set>
                                      <p:cBhvr>
                                        <p:cTn id="33" dur="indefinite"/>
                                        <p:tgtEl>
                                          <p:spTgt spid="109"/>
                                        </p:tgtEl>
                                        <p:attrNameLst>
                                          <p:attrName>style.opacity</p:attrName>
                                        </p:attrNameLst>
                                      </p:cBhvr>
                                      <p:to>
                                        <p:strVal val="0.25"/>
                                      </p:to>
                                    </p:set>
                                    <p:animEffect filter="image" prLst="opacity: 0.25">
                                      <p:cBhvr rctx="IE">
                                        <p:cTn id="34" dur="indefinite"/>
                                        <p:tgtEl>
                                          <p:spTgt spid="109"/>
                                        </p:tgtEl>
                                      </p:cBhvr>
                                    </p:animEffect>
                                  </p:childTnLst>
                                </p:cTn>
                              </p:par>
                              <p:par>
                                <p:cTn id="35" presetID="9" presetClass="emph" presetSubtype="0" nodeType="withEffect">
                                  <p:stCondLst>
                                    <p:cond delay="0"/>
                                  </p:stCondLst>
                                  <p:childTnLst>
                                    <p:set>
                                      <p:cBhvr>
                                        <p:cTn id="36" dur="indefinite"/>
                                        <p:tgtEl>
                                          <p:spTgt spid="110"/>
                                        </p:tgtEl>
                                        <p:attrNameLst>
                                          <p:attrName>style.opacity</p:attrName>
                                        </p:attrNameLst>
                                      </p:cBhvr>
                                      <p:to>
                                        <p:strVal val="0.25"/>
                                      </p:to>
                                    </p:set>
                                    <p:animEffect filter="image" prLst="opacity: 0.25">
                                      <p:cBhvr rctx="IE">
                                        <p:cTn id="37" dur="indefinite"/>
                                        <p:tgtEl>
                                          <p:spTgt spid="110"/>
                                        </p:tgtEl>
                                      </p:cBhvr>
                                    </p:animEffect>
                                  </p:childTnLst>
                                </p:cTn>
                              </p:par>
                              <p:par>
                                <p:cTn id="38" presetID="9" presetClass="emph" presetSubtype="0" grpId="0" nodeType="withEffect">
                                  <p:stCondLst>
                                    <p:cond delay="0"/>
                                  </p:stCondLst>
                                  <p:childTnLst>
                                    <p:set>
                                      <p:cBhvr>
                                        <p:cTn id="39" dur="indefinite"/>
                                        <p:tgtEl>
                                          <p:spTgt spid="114"/>
                                        </p:tgtEl>
                                        <p:attrNameLst>
                                          <p:attrName>style.opacity</p:attrName>
                                        </p:attrNameLst>
                                      </p:cBhvr>
                                      <p:to>
                                        <p:strVal val="0.25"/>
                                      </p:to>
                                    </p:set>
                                    <p:animEffect filter="image" prLst="opacity: 0.25">
                                      <p:cBhvr rctx="IE">
                                        <p:cTn id="40" dur="indefinite"/>
                                        <p:tgtEl>
                                          <p:spTgt spid="114"/>
                                        </p:tgtEl>
                                      </p:cBhvr>
                                    </p:animEffect>
                                  </p:childTnLst>
                                </p:cTn>
                              </p:par>
                              <p:par>
                                <p:cTn id="41" presetID="9" presetClass="emph" presetSubtype="0" nodeType="withEffect">
                                  <p:stCondLst>
                                    <p:cond delay="0"/>
                                  </p:stCondLst>
                                  <p:childTnLst>
                                    <p:set>
                                      <p:cBhvr>
                                        <p:cTn id="42" dur="indefinite"/>
                                        <p:tgtEl>
                                          <p:spTgt spid="115"/>
                                        </p:tgtEl>
                                        <p:attrNameLst>
                                          <p:attrName>style.opacity</p:attrName>
                                        </p:attrNameLst>
                                      </p:cBhvr>
                                      <p:to>
                                        <p:strVal val="0.25"/>
                                      </p:to>
                                    </p:set>
                                    <p:animEffect filter="image" prLst="opacity: 0.25">
                                      <p:cBhvr rctx="IE">
                                        <p:cTn id="43" dur="indefinite"/>
                                        <p:tgtEl>
                                          <p:spTgt spid="115"/>
                                        </p:tgtEl>
                                      </p:cBhvr>
                                    </p:animEffect>
                                  </p:childTnLst>
                                </p:cTn>
                              </p:par>
                              <p:par>
                                <p:cTn id="44" presetID="9" presetClass="emph" presetSubtype="0" grpId="0" nodeType="withEffect">
                                  <p:stCondLst>
                                    <p:cond delay="0"/>
                                  </p:stCondLst>
                                  <p:childTnLst>
                                    <p:set>
                                      <p:cBhvr>
                                        <p:cTn id="45" dur="indefinite"/>
                                        <p:tgtEl>
                                          <p:spTgt spid="120"/>
                                        </p:tgtEl>
                                        <p:attrNameLst>
                                          <p:attrName>style.opacity</p:attrName>
                                        </p:attrNameLst>
                                      </p:cBhvr>
                                      <p:to>
                                        <p:strVal val="0.25"/>
                                      </p:to>
                                    </p:set>
                                    <p:animEffect filter="image" prLst="opacity: 0.25">
                                      <p:cBhvr rctx="IE">
                                        <p:cTn id="46" dur="indefinite"/>
                                        <p:tgtEl>
                                          <p:spTgt spid="120"/>
                                        </p:tgtEl>
                                      </p:cBhvr>
                                    </p:animEffect>
                                  </p:childTnLst>
                                </p:cTn>
                              </p:par>
                              <p:par>
                                <p:cTn id="47" presetID="9" presetClass="emph" presetSubtype="0" nodeType="withEffect">
                                  <p:stCondLst>
                                    <p:cond delay="0"/>
                                  </p:stCondLst>
                                  <p:childTnLst>
                                    <p:set>
                                      <p:cBhvr>
                                        <p:cTn id="48" dur="indefinite"/>
                                        <p:tgtEl>
                                          <p:spTgt spid="12"/>
                                        </p:tgtEl>
                                        <p:attrNameLst>
                                          <p:attrName>style.opacity</p:attrName>
                                        </p:attrNameLst>
                                      </p:cBhvr>
                                      <p:to>
                                        <p:strVal val="0.25"/>
                                      </p:to>
                                    </p:set>
                                    <p:animEffect filter="image" prLst="opacity: 0.25">
                                      <p:cBhvr rctx="IE">
                                        <p:cTn id="49" dur="indefinite"/>
                                        <p:tgtEl>
                                          <p:spTgt spid="12"/>
                                        </p:tgtEl>
                                      </p:cBhvr>
                                    </p:animEffect>
                                  </p:childTnLst>
                                </p:cTn>
                              </p:par>
                              <p:par>
                                <p:cTn id="50" presetID="9" presetClass="emph" presetSubtype="0" grpId="0" nodeType="withEffect">
                                  <p:stCondLst>
                                    <p:cond delay="0"/>
                                  </p:stCondLst>
                                  <p:childTnLst>
                                    <p:set>
                                      <p:cBhvr>
                                        <p:cTn id="51" dur="indefinite"/>
                                        <p:tgtEl>
                                          <p:spTgt spid="71"/>
                                        </p:tgtEl>
                                        <p:attrNameLst>
                                          <p:attrName>style.opacity</p:attrName>
                                        </p:attrNameLst>
                                      </p:cBhvr>
                                      <p:to>
                                        <p:strVal val="0.25"/>
                                      </p:to>
                                    </p:set>
                                    <p:animEffect filter="image" prLst="opacity: 0.25">
                                      <p:cBhvr rctx="IE">
                                        <p:cTn id="52" dur="indefinite"/>
                                        <p:tgtEl>
                                          <p:spTgt spid="71"/>
                                        </p:tgtEl>
                                      </p:cBhvr>
                                    </p:animEffect>
                                  </p:childTnLst>
                                </p:cTn>
                              </p:par>
                              <p:par>
                                <p:cTn id="53" presetID="9" presetClass="emph" presetSubtype="0" grpId="0" nodeType="withEffect">
                                  <p:stCondLst>
                                    <p:cond delay="0"/>
                                  </p:stCondLst>
                                  <p:childTnLst>
                                    <p:set>
                                      <p:cBhvr>
                                        <p:cTn id="54" dur="indefinite"/>
                                        <p:tgtEl>
                                          <p:spTgt spid="75"/>
                                        </p:tgtEl>
                                        <p:attrNameLst>
                                          <p:attrName>style.opacity</p:attrName>
                                        </p:attrNameLst>
                                      </p:cBhvr>
                                      <p:to>
                                        <p:strVal val="0.25"/>
                                      </p:to>
                                    </p:set>
                                    <p:animEffect filter="image" prLst="opacity: 0.25">
                                      <p:cBhvr rctx="IE">
                                        <p:cTn id="55" dur="indefinite"/>
                                        <p:tgtEl>
                                          <p:spTgt spid="75"/>
                                        </p:tgtEl>
                                      </p:cBhvr>
                                    </p:animEffect>
                                  </p:childTnLst>
                                </p:cTn>
                              </p:par>
                              <p:par>
                                <p:cTn id="56" presetID="9" presetClass="emph" presetSubtype="0" grpId="0" nodeType="withEffect">
                                  <p:stCondLst>
                                    <p:cond delay="0"/>
                                  </p:stCondLst>
                                  <p:childTnLst>
                                    <p:set>
                                      <p:cBhvr>
                                        <p:cTn id="57" dur="indefinite"/>
                                        <p:tgtEl>
                                          <p:spTgt spid="79"/>
                                        </p:tgtEl>
                                        <p:attrNameLst>
                                          <p:attrName>style.opacity</p:attrName>
                                        </p:attrNameLst>
                                      </p:cBhvr>
                                      <p:to>
                                        <p:strVal val="0.25"/>
                                      </p:to>
                                    </p:set>
                                    <p:animEffect filter="image" prLst="opacity: 0.25">
                                      <p:cBhvr rctx="IE">
                                        <p:cTn id="58" dur="indefinite"/>
                                        <p:tgtEl>
                                          <p:spTgt spid="79"/>
                                        </p:tgtEl>
                                      </p:cBhvr>
                                    </p:animEffect>
                                  </p:childTnLst>
                                </p:cTn>
                              </p:par>
                              <p:par>
                                <p:cTn id="59" presetID="42" presetClass="exit" presetSubtype="0" fill="hold" nodeType="withEffect">
                                  <p:stCondLst>
                                    <p:cond delay="0"/>
                                  </p:stCondLst>
                                  <p:childTnLst>
                                    <p:animEffect transition="out" filter="fade">
                                      <p:cBhvr>
                                        <p:cTn id="60" dur="1000"/>
                                        <p:tgtEl>
                                          <p:spTgt spid="169"/>
                                        </p:tgtEl>
                                      </p:cBhvr>
                                    </p:animEffect>
                                    <p:anim calcmode="lin" valueType="num">
                                      <p:cBhvr>
                                        <p:cTn id="61" dur="1000"/>
                                        <p:tgtEl>
                                          <p:spTgt spid="169"/>
                                        </p:tgtEl>
                                        <p:attrNameLst>
                                          <p:attrName>ppt_x</p:attrName>
                                        </p:attrNameLst>
                                      </p:cBhvr>
                                      <p:tavLst>
                                        <p:tav tm="0">
                                          <p:val>
                                            <p:strVal val="ppt_x"/>
                                          </p:val>
                                        </p:tav>
                                        <p:tav tm="100000">
                                          <p:val>
                                            <p:strVal val="ppt_x"/>
                                          </p:val>
                                        </p:tav>
                                      </p:tavLst>
                                    </p:anim>
                                    <p:anim calcmode="lin" valueType="num">
                                      <p:cBhvr>
                                        <p:cTn id="62" dur="1000"/>
                                        <p:tgtEl>
                                          <p:spTgt spid="169"/>
                                        </p:tgtEl>
                                        <p:attrNameLst>
                                          <p:attrName>ppt_y</p:attrName>
                                        </p:attrNameLst>
                                      </p:cBhvr>
                                      <p:tavLst>
                                        <p:tav tm="0">
                                          <p:val>
                                            <p:strVal val="ppt_y"/>
                                          </p:val>
                                        </p:tav>
                                        <p:tav tm="100000">
                                          <p:val>
                                            <p:strVal val="ppt_y+.1"/>
                                          </p:val>
                                        </p:tav>
                                      </p:tavLst>
                                    </p:anim>
                                    <p:set>
                                      <p:cBhvr>
                                        <p:cTn id="63" dur="1" fill="hold">
                                          <p:stCondLst>
                                            <p:cond delay="999"/>
                                          </p:stCondLst>
                                        </p:cTn>
                                        <p:tgtEl>
                                          <p:spTgt spid="169"/>
                                        </p:tgtEl>
                                        <p:attrNameLst>
                                          <p:attrName>style.visibility</p:attrName>
                                        </p:attrNameLst>
                                      </p:cBhvr>
                                      <p:to>
                                        <p:strVal val="hidden"/>
                                      </p:to>
                                    </p:set>
                                  </p:childTnLst>
                                </p:cTn>
                              </p:par>
                            </p:childTnLst>
                          </p:cTn>
                        </p:par>
                        <p:par>
                          <p:cTn id="64" fill="hold">
                            <p:stCondLst>
                              <p:cond delay="1000"/>
                            </p:stCondLst>
                            <p:childTnLst>
                              <p:par>
                                <p:cTn id="65" presetID="16" presetClass="entr" presetSubtype="21" fill="hold" grpId="0" nodeType="afterEffect">
                                  <p:stCondLst>
                                    <p:cond delay="0"/>
                                  </p:stCondLst>
                                  <p:childTnLst>
                                    <p:set>
                                      <p:cBhvr>
                                        <p:cTn id="66" dur="1" fill="hold">
                                          <p:stCondLst>
                                            <p:cond delay="0"/>
                                          </p:stCondLst>
                                        </p:cTn>
                                        <p:tgtEl>
                                          <p:spTgt spid="157"/>
                                        </p:tgtEl>
                                        <p:attrNameLst>
                                          <p:attrName>style.visibility</p:attrName>
                                        </p:attrNameLst>
                                      </p:cBhvr>
                                      <p:to>
                                        <p:strVal val="visible"/>
                                      </p:to>
                                    </p:set>
                                    <p:animEffect transition="in" filter="barn(inVertical)">
                                      <p:cBhvr>
                                        <p:cTn id="67" dur="500"/>
                                        <p:tgtEl>
                                          <p:spTgt spid="157"/>
                                        </p:tgtEl>
                                      </p:cBhvr>
                                    </p:animEffect>
                                  </p:childTnLst>
                                </p:cTn>
                              </p:par>
                            </p:childTnLst>
                          </p:cTn>
                        </p:par>
                        <p:par>
                          <p:cTn id="68" fill="hold">
                            <p:stCondLst>
                              <p:cond delay="1500"/>
                            </p:stCondLst>
                            <p:childTnLst>
                              <p:par>
                                <p:cTn id="69" presetID="22" presetClass="entr" presetSubtype="8"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left)">
                                      <p:cBhvr>
                                        <p:cTn id="71" dur="500"/>
                                        <p:tgtEl>
                                          <p:spTgt spid="1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157"/>
                                        </p:tgtEl>
                                      </p:cBhvr>
                                    </p:animEffect>
                                    <p:set>
                                      <p:cBhvr>
                                        <p:cTn id="76" dur="1" fill="hold">
                                          <p:stCondLst>
                                            <p:cond delay="499"/>
                                          </p:stCondLst>
                                        </p:cTn>
                                        <p:tgtEl>
                                          <p:spTgt spid="157"/>
                                        </p:tgtEl>
                                        <p:attrNameLst>
                                          <p:attrName>style.visibility</p:attrName>
                                        </p:attrNameLst>
                                      </p:cBhvr>
                                      <p:to>
                                        <p:strVal val="hidden"/>
                                      </p:to>
                                    </p:set>
                                  </p:childTnLst>
                                </p:cTn>
                              </p:par>
                              <p:par>
                                <p:cTn id="77" presetID="37" presetClass="exit" presetSubtype="0" fill="hold" grpId="1" nodeType="withEffect">
                                  <p:stCondLst>
                                    <p:cond delay="0"/>
                                  </p:stCondLst>
                                  <p:childTnLst>
                                    <p:animEffect transition="out" filter="fade">
                                      <p:cBhvr>
                                        <p:cTn id="78" dur="1000"/>
                                        <p:tgtEl>
                                          <p:spTgt spid="10"/>
                                        </p:tgtEl>
                                      </p:cBhvr>
                                    </p:animEffect>
                                    <p:anim calcmode="lin" valueType="num">
                                      <p:cBhvr>
                                        <p:cTn id="79" dur="1000"/>
                                        <p:tgtEl>
                                          <p:spTgt spid="10"/>
                                        </p:tgtEl>
                                        <p:attrNameLst>
                                          <p:attrName>ppt_x</p:attrName>
                                        </p:attrNameLst>
                                      </p:cBhvr>
                                      <p:tavLst>
                                        <p:tav tm="0">
                                          <p:val>
                                            <p:strVal val="ppt_x"/>
                                          </p:val>
                                        </p:tav>
                                        <p:tav tm="100000">
                                          <p:val>
                                            <p:strVal val="ppt_x"/>
                                          </p:val>
                                        </p:tav>
                                      </p:tavLst>
                                    </p:anim>
                                    <p:anim calcmode="lin" valueType="num">
                                      <p:cBhvr>
                                        <p:cTn id="80" dur="100" decel="100000"/>
                                        <p:tgtEl>
                                          <p:spTgt spid="10"/>
                                        </p:tgtEl>
                                        <p:attrNameLst>
                                          <p:attrName>ppt_y</p:attrName>
                                        </p:attrNameLst>
                                      </p:cBhvr>
                                      <p:tavLst>
                                        <p:tav tm="0">
                                          <p:val>
                                            <p:strVal val="ppt_y"/>
                                          </p:val>
                                        </p:tav>
                                        <p:tav tm="100000">
                                          <p:val>
                                            <p:strVal val="ppt_y-.03"/>
                                          </p:val>
                                        </p:tav>
                                      </p:tavLst>
                                    </p:anim>
                                    <p:anim calcmode="lin" valueType="num">
                                      <p:cBhvr>
                                        <p:cTn id="81" dur="900" accel="100000">
                                          <p:stCondLst>
                                            <p:cond delay="100"/>
                                          </p:stCondLst>
                                        </p:cTn>
                                        <p:tgtEl>
                                          <p:spTgt spid="10"/>
                                        </p:tgtEl>
                                        <p:attrNameLst>
                                          <p:attrName>ppt_y</p:attrName>
                                        </p:attrNameLst>
                                      </p:cBhvr>
                                      <p:tavLst>
                                        <p:tav tm="0">
                                          <p:val>
                                            <p:strVal val="ppt_y"/>
                                          </p:val>
                                        </p:tav>
                                        <p:tav tm="100000">
                                          <p:val>
                                            <p:strVal val="ppt_y+1"/>
                                          </p:val>
                                        </p:tav>
                                      </p:tavLst>
                                    </p:anim>
                                    <p:set>
                                      <p:cBhvr>
                                        <p:cTn id="82"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69" grpId="0" animBg="1"/>
      <p:bldP spid="74" grpId="0" animBg="1"/>
      <p:bldP spid="78" grpId="0" animBg="1"/>
      <p:bldP spid="102" grpId="0" animBg="1"/>
      <p:bldP spid="109" grpId="0" animBg="1"/>
      <p:bldP spid="114" grpId="0" animBg="1"/>
      <p:bldP spid="120" grpId="0" animBg="1"/>
      <p:bldP spid="71" grpId="0" animBg="1"/>
      <p:bldP spid="75" grpId="0" animBg="1"/>
      <p:bldP spid="79" grpId="0" animBg="1"/>
      <p:bldP spid="157" grpId="0" animBg="1"/>
      <p:bldP spid="157" grpId="1" animBg="1"/>
      <p:bldP spid="10" grpId="0"/>
      <p:bldP spid="10" grpId="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İçerik Yer Tutucusu 2"/>
          <p:cNvSpPr txBox="1">
            <a:spLocks/>
          </p:cNvSpPr>
          <p:nvPr/>
        </p:nvSpPr>
        <p:spPr>
          <a:xfrm>
            <a:off x="2143476" y="464729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0" name="Metin kutusu 19"/>
          <p:cNvSpPr txBox="1"/>
          <p:nvPr/>
        </p:nvSpPr>
        <p:spPr>
          <a:xfrm>
            <a:off x="1694688" y="1396532"/>
            <a:ext cx="10143744" cy="3248582"/>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2400" dirty="0">
              <a:latin typeface="+mn-lt"/>
              <a:ea typeface="Segoe UI" panose="020B0502040204020203" pitchFamily="34" charset="0"/>
              <a:cs typeface="Segoe UI" panose="020B0502040204020203" pitchFamily="34" charset="0"/>
            </a:endParaRPr>
          </a:p>
          <a:p>
            <a:pPr algn="just"/>
            <a:endParaRPr lang="tr-TR" sz="2400" dirty="0">
              <a:latin typeface="+mn-lt"/>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400" dirty="0">
                <a:solidFill>
                  <a:srgbClr val="000000"/>
                </a:solidFill>
                <a:ea typeface="Times New Roman" panose="02020603050405020304" pitchFamily="18" charset="0"/>
              </a:rPr>
              <a:t>Kanunun yayımı tarihinden </a:t>
            </a:r>
            <a:r>
              <a:rPr lang="tr-TR" sz="2400" b="1" u="sng" dirty="0">
                <a:solidFill>
                  <a:srgbClr val="000000"/>
                </a:solidFill>
                <a:ea typeface="Times New Roman" panose="02020603050405020304" pitchFamily="18" charset="0"/>
              </a:rPr>
              <a:t>önce başlayan</a:t>
            </a:r>
            <a:r>
              <a:rPr lang="tr-TR" sz="2400" dirty="0">
                <a:solidFill>
                  <a:srgbClr val="000000"/>
                </a:solidFill>
                <a:ea typeface="Times New Roman" panose="02020603050405020304" pitchFamily="18" charset="0"/>
              </a:rPr>
              <a:t> ancak bu tarihe kadar </a:t>
            </a:r>
            <a:r>
              <a:rPr lang="tr-TR" sz="2400" b="1" dirty="0">
                <a:solidFill>
                  <a:srgbClr val="C00000"/>
                </a:solidFill>
                <a:ea typeface="Times New Roman" panose="02020603050405020304" pitchFamily="18" charset="0"/>
              </a:rPr>
              <a:t>tamamlanamamış</a:t>
            </a:r>
            <a:r>
              <a:rPr lang="tr-TR" sz="2400" dirty="0">
                <a:solidFill>
                  <a:srgbClr val="C00000"/>
                </a:solidFill>
                <a:ea typeface="Times New Roman" panose="02020603050405020304" pitchFamily="18" charset="0"/>
              </a:rPr>
              <a:t> </a:t>
            </a:r>
            <a:r>
              <a:rPr lang="tr-TR" sz="2400" dirty="0">
                <a:solidFill>
                  <a:srgbClr val="000000"/>
                </a:solidFill>
                <a:ea typeface="Times New Roman" panose="02020603050405020304" pitchFamily="18" charset="0"/>
              </a:rPr>
              <a:t>bulunan </a:t>
            </a:r>
            <a:r>
              <a:rPr lang="tr-TR" sz="2400" b="1" u="sng" dirty="0">
                <a:solidFill>
                  <a:srgbClr val="000000"/>
                </a:solidFill>
                <a:ea typeface="Times New Roman" panose="02020603050405020304" pitchFamily="18" charset="0"/>
              </a:rPr>
              <a:t>vergi incelemeleri, takdir, tarh ve tahakkuk işlemleri</a:t>
            </a:r>
            <a:r>
              <a:rPr lang="tr-TR" sz="2400" dirty="0">
                <a:solidFill>
                  <a:srgbClr val="000000"/>
                </a:solidFill>
                <a:ea typeface="Times New Roman" panose="02020603050405020304" pitchFamily="18" charset="0"/>
              </a:rPr>
              <a:t>ne </a:t>
            </a:r>
            <a:r>
              <a:rPr lang="tr-TR" sz="2400" b="1" dirty="0">
                <a:solidFill>
                  <a:srgbClr val="C00000"/>
                </a:solidFill>
                <a:ea typeface="Times New Roman" panose="02020603050405020304" pitchFamily="18" charset="0"/>
              </a:rPr>
              <a:t>devam edileceğini</a:t>
            </a:r>
            <a:r>
              <a:rPr lang="tr-TR" sz="2400" dirty="0">
                <a:solidFill>
                  <a:srgbClr val="C00000"/>
                </a:solidFill>
                <a:ea typeface="Times New Roman" panose="02020603050405020304" pitchFamily="18" charset="0"/>
              </a:rPr>
              <a:t> </a:t>
            </a:r>
            <a:r>
              <a:rPr lang="tr-TR" sz="2400" dirty="0">
                <a:solidFill>
                  <a:srgbClr val="000000"/>
                </a:solidFill>
                <a:ea typeface="Times New Roman" panose="02020603050405020304" pitchFamily="18" charset="0"/>
              </a:rPr>
              <a:t>öngördüğünden; </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sz="2400" dirty="0">
                <a:solidFill>
                  <a:srgbClr val="000000"/>
                </a:solidFill>
                <a:ea typeface="Times New Roman" panose="02020603050405020304" pitchFamily="18" charset="0"/>
              </a:rPr>
              <a:t>bu madde hükmünden yararlanmak için </a:t>
            </a:r>
            <a:r>
              <a:rPr lang="tr-TR" sz="2400" b="1" u="sng" dirty="0">
                <a:solidFill>
                  <a:srgbClr val="000000"/>
                </a:solidFill>
                <a:ea typeface="Times New Roman" panose="02020603050405020304" pitchFamily="18" charset="0"/>
              </a:rPr>
              <a:t>başvuru süresi, söz konusu işlemlerin</a:t>
            </a:r>
            <a:r>
              <a:rPr lang="tr-TR" sz="2400" b="1" dirty="0">
                <a:solidFill>
                  <a:srgbClr val="C00000"/>
                </a:solidFill>
                <a:ea typeface="Times New Roman" panose="02020603050405020304" pitchFamily="18" charset="0"/>
              </a:rPr>
              <a:t> tamamlanmasına bağlı </a:t>
            </a:r>
            <a:r>
              <a:rPr lang="tr-TR" sz="2400" b="1" u="sng" dirty="0">
                <a:solidFill>
                  <a:srgbClr val="000000"/>
                </a:solidFill>
                <a:ea typeface="Times New Roman" panose="02020603050405020304" pitchFamily="18" charset="0"/>
              </a:rPr>
              <a:t>olarak düzenlenmiştir</a:t>
            </a:r>
            <a:r>
              <a:rPr lang="tr-TR" sz="2400" dirty="0">
                <a:solidFill>
                  <a:srgbClr val="000000"/>
                </a:solidFill>
                <a:ea typeface="Times New Roman" panose="02020603050405020304" pitchFamily="18" charset="0"/>
              </a:rPr>
              <a:t>.</a:t>
            </a:r>
            <a:r>
              <a:rPr lang="tr-TR" sz="2400" b="1" dirty="0">
                <a:solidFill>
                  <a:srgbClr val="5B9BD5">
                    <a:lumMod val="75000"/>
                  </a:srgbClr>
                </a:solidFill>
                <a:ea typeface="Times New Roman" panose="02020603050405020304" pitchFamily="18" charset="0"/>
              </a:rPr>
              <a:t> </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400" dirty="0">
                <a:solidFill>
                  <a:srgbClr val="000000"/>
                </a:solidFill>
                <a:ea typeface="Times New Roman" panose="02020603050405020304" pitchFamily="18" charset="0"/>
              </a:rPr>
              <a:t>Başvuru süresi, ihbarnamenin </a:t>
            </a:r>
            <a:r>
              <a:rPr lang="en-GB" sz="2400" b="1" dirty="0" err="1">
                <a:solidFill>
                  <a:srgbClr val="C00000"/>
                </a:solidFill>
                <a:ea typeface="Times New Roman" panose="02020603050405020304" pitchFamily="18" charset="0"/>
              </a:rPr>
              <a:t>tebliğ</a:t>
            </a:r>
            <a:r>
              <a:rPr lang="en-GB" sz="2400" b="1" dirty="0">
                <a:solidFill>
                  <a:srgbClr val="C00000"/>
                </a:solidFill>
                <a:ea typeface="Times New Roman" panose="02020603050405020304" pitchFamily="18" charset="0"/>
              </a:rPr>
              <a:t> </a:t>
            </a:r>
            <a:r>
              <a:rPr lang="tr-TR" sz="2400" b="1" dirty="0">
                <a:solidFill>
                  <a:srgbClr val="C00000"/>
                </a:solidFill>
                <a:ea typeface="Times New Roman" panose="02020603050405020304" pitchFamily="18" charset="0"/>
              </a:rPr>
              <a:t>tarihinden</a:t>
            </a:r>
            <a:r>
              <a:rPr lang="en-GB" sz="2400" dirty="0">
                <a:solidFill>
                  <a:srgbClr val="C00000"/>
                </a:solidFill>
                <a:ea typeface="Times New Roman" panose="02020603050405020304" pitchFamily="18" charset="0"/>
              </a:rPr>
              <a:t> </a:t>
            </a:r>
            <a:r>
              <a:rPr lang="en-GB" sz="2400" dirty="0" err="1">
                <a:solidFill>
                  <a:srgbClr val="000000"/>
                </a:solidFill>
                <a:ea typeface="Times New Roman" panose="02020603050405020304" pitchFamily="18" charset="0"/>
              </a:rPr>
              <a:t>i</a:t>
            </a:r>
            <a:r>
              <a:rPr lang="tr-TR" sz="2400" dirty="0" err="1">
                <a:solidFill>
                  <a:srgbClr val="000000"/>
                </a:solidFill>
                <a:ea typeface="Times New Roman" panose="02020603050405020304" pitchFamily="18" charset="0"/>
              </a:rPr>
              <a:t>tibaren</a:t>
            </a:r>
            <a:r>
              <a:rPr lang="tr-TR" sz="2400" dirty="0">
                <a:solidFill>
                  <a:srgbClr val="000000"/>
                </a:solidFill>
                <a:ea typeface="Times New Roman" panose="02020603050405020304" pitchFamily="18" charset="0"/>
              </a:rPr>
              <a:t> </a:t>
            </a:r>
            <a:r>
              <a:rPr lang="tr-TR" sz="2400" b="1" u="sng" dirty="0">
                <a:solidFill>
                  <a:srgbClr val="000000"/>
                </a:solidFill>
                <a:ea typeface="Times New Roman" panose="02020603050405020304" pitchFamily="18" charset="0"/>
              </a:rPr>
              <a:t>30 gün</a:t>
            </a:r>
            <a:r>
              <a:rPr lang="tr-TR" sz="2400" b="1" dirty="0">
                <a:solidFill>
                  <a:srgbClr val="000000"/>
                </a:solidFill>
                <a:ea typeface="Times New Roman" panose="02020603050405020304" pitchFamily="18" charset="0"/>
              </a:rPr>
              <a:t> </a:t>
            </a:r>
            <a:endParaRPr lang="tr-TR" sz="2400" dirty="0">
              <a:ea typeface="Times New Roman" panose="02020603050405020304" pitchFamily="18" charset="0"/>
            </a:endParaRPr>
          </a:p>
        </p:txBody>
      </p:sp>
      <p:sp>
        <p:nvSpPr>
          <p:cNvPr id="21" name="Yuvarlatılmış Dikdörtgen 20"/>
          <p:cNvSpPr/>
          <p:nvPr/>
        </p:nvSpPr>
        <p:spPr>
          <a:xfrm>
            <a:off x="1713161" y="1225669"/>
            <a:ext cx="10121949"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a:latin typeface="Arial" panose="020B0604020202020204" pitchFamily="34" charset="0"/>
                <a:cs typeface="Arial" panose="020B0604020202020204" pitchFamily="34" charset="0"/>
              </a:rPr>
              <a:t>7440 sayılı Kanunun 4 üncü maddesi:</a:t>
            </a:r>
          </a:p>
        </p:txBody>
      </p:sp>
      <p:sp>
        <p:nvSpPr>
          <p:cNvPr id="22" name="Dikdörtgen 21"/>
          <p:cNvSpPr/>
          <p:nvPr/>
        </p:nvSpPr>
        <p:spPr>
          <a:xfrm>
            <a:off x="1260799" y="1441688"/>
            <a:ext cx="8935718"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3" name="TextShape 2">
            <a:extLst>
              <a:ext uri="{FF2B5EF4-FFF2-40B4-BE49-F238E27FC236}">
                <a16:creationId xmlns:a16="http://schemas.microsoft.com/office/drawing/2014/main" id="{4B1CD023-3ABF-FDEC-1665-ECE08150E959}"/>
              </a:ext>
            </a:extLst>
          </p:cNvPr>
          <p:cNvSpPr txBox="1"/>
          <p:nvPr/>
        </p:nvSpPr>
        <p:spPr>
          <a:xfrm>
            <a:off x="1260475" y="234418"/>
            <a:ext cx="10920495" cy="791640"/>
          </a:xfrm>
          <a:prstGeom prst="rect">
            <a:avLst/>
          </a:prstGeom>
          <a:noFill/>
          <a:ln>
            <a:noFill/>
          </a:ln>
        </p:spPr>
        <p:txBody>
          <a:bodyPr anchor="ctr"/>
          <a:lstStyle/>
          <a:p>
            <a:pPr algn="ctr">
              <a:lnSpc>
                <a:spcPct val="100000"/>
              </a:lnSpc>
            </a:pPr>
            <a:r>
              <a:rPr lang="tr-TR" sz="3600" b="1" spc="-1" dirty="0">
                <a:solidFill>
                  <a:srgbClr val="BC1421"/>
                </a:solidFill>
                <a:uFill>
                  <a:solidFill>
                    <a:srgbClr val="FFFFFF"/>
                  </a:solidFill>
                </a:uFill>
              </a:rPr>
              <a:t>İNCELEME VE TARHİYAT SAFHASINDAKİ İŞLEMLER</a:t>
            </a:r>
          </a:p>
          <a:p>
            <a:pPr algn="ctr">
              <a:lnSpc>
                <a:spcPct val="100000"/>
              </a:lnSpc>
            </a:pPr>
            <a:r>
              <a:rPr lang="tr-TR" sz="2400" b="1" spc="-1" dirty="0">
                <a:solidFill>
                  <a:srgbClr val="BC1421"/>
                </a:solidFill>
                <a:uFill>
                  <a:solidFill>
                    <a:srgbClr val="FFFFFF"/>
                  </a:solidFill>
                </a:uFill>
              </a:rPr>
              <a:t>-Kapsam, Başvuru ve Ödeme</a:t>
            </a:r>
            <a:r>
              <a:rPr lang="tr-TR" sz="2400" b="1" strike="noStrike" spc="-1" dirty="0">
                <a:solidFill>
                  <a:srgbClr val="BC1421"/>
                </a:solidFill>
                <a:uFill>
                  <a:solidFill>
                    <a:srgbClr val="FFFFFF"/>
                  </a:solidFill>
                </a:uFill>
                <a:latin typeface="Calibri"/>
              </a:rPr>
              <a:t>-</a:t>
            </a:r>
            <a:endParaRPr lang="tr-TR" sz="2400" b="0" strike="noStrike" spc="-1" dirty="0">
              <a:solidFill>
                <a:srgbClr val="BC1421"/>
              </a:solidFill>
              <a:uFill>
                <a:solidFill>
                  <a:srgbClr val="FFFFFF"/>
                </a:solidFill>
              </a:uFill>
              <a:latin typeface="Calibri"/>
            </a:endParaRPr>
          </a:p>
        </p:txBody>
      </p:sp>
      <p:sp>
        <p:nvSpPr>
          <p:cNvPr id="26" name="Metin kutusu 25"/>
          <p:cNvSpPr txBox="1"/>
          <p:nvPr/>
        </p:nvSpPr>
        <p:spPr>
          <a:xfrm>
            <a:off x="788561" y="2294830"/>
            <a:ext cx="11244943" cy="1785104"/>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742950" lvl="1" indent="-285750">
              <a:spcAft>
                <a:spcPts val="600"/>
              </a:spcAft>
              <a:buFont typeface="Wingdings" panose="05000000000000000000" pitchFamily="2" charset="2"/>
              <a:buChar char="ü"/>
            </a:pPr>
            <a:endParaRPr lang="tr-TR" sz="2000" dirty="0">
              <a:solidFill>
                <a:srgbClr val="000000"/>
              </a:solidFill>
              <a:ea typeface="Times New Roman" panose="02020603050405020304" pitchFamily="18" charset="0"/>
            </a:endParaRPr>
          </a:p>
          <a:p>
            <a:pPr marL="742950" lvl="1" indent="-285750">
              <a:spcAft>
                <a:spcPts val="600"/>
              </a:spcAft>
              <a:buFont typeface="Wingdings" panose="05000000000000000000" pitchFamily="2" charset="2"/>
              <a:buChar char="ü"/>
            </a:pPr>
            <a:r>
              <a:rPr lang="tr-TR" sz="2000" dirty="0">
                <a:solidFill>
                  <a:srgbClr val="000000"/>
                </a:solidFill>
                <a:ea typeface="Times New Roman" panose="02020603050405020304" pitchFamily="18" charset="0"/>
              </a:rPr>
              <a:t>Bu Kanuna ilişkin başvuru süresi içinde</a:t>
            </a:r>
            <a:r>
              <a:rPr lang="en-GB" sz="2000" dirty="0">
                <a:solidFill>
                  <a:srgbClr val="000000"/>
                </a:solidFill>
                <a:ea typeface="Times New Roman" panose="02020603050405020304" pitchFamily="18" charset="0"/>
              </a:rPr>
              <a:t> </a:t>
            </a:r>
            <a:r>
              <a:rPr lang="en-GB" sz="2000" b="1" dirty="0" err="1">
                <a:solidFill>
                  <a:srgbClr val="C00000"/>
                </a:solidFill>
                <a:ea typeface="Times New Roman" panose="02020603050405020304" pitchFamily="18" charset="0"/>
              </a:rPr>
              <a:t>tebliğ</a:t>
            </a:r>
            <a:r>
              <a:rPr lang="en-GB" sz="2000" b="1" dirty="0">
                <a:solidFill>
                  <a:srgbClr val="C00000"/>
                </a:solidFill>
                <a:ea typeface="Times New Roman" panose="02020603050405020304" pitchFamily="18" charset="0"/>
              </a:rPr>
              <a:t> </a:t>
            </a:r>
            <a:r>
              <a:rPr lang="en-GB" sz="2000" b="1" dirty="0" err="1">
                <a:solidFill>
                  <a:srgbClr val="C00000"/>
                </a:solidFill>
                <a:ea typeface="Times New Roman" panose="02020603050405020304" pitchFamily="18" charset="0"/>
              </a:rPr>
              <a:t>edilen</a:t>
            </a:r>
            <a:r>
              <a:rPr lang="en-GB" sz="2000" dirty="0">
                <a:solidFill>
                  <a:srgbClr val="C00000"/>
                </a:solidFill>
                <a:ea typeface="Times New Roman" panose="02020603050405020304" pitchFamily="18" charset="0"/>
              </a:rPr>
              <a:t> </a:t>
            </a:r>
            <a:r>
              <a:rPr lang="en-GB" sz="2000" dirty="0" err="1">
                <a:solidFill>
                  <a:srgbClr val="000000"/>
                </a:solidFill>
                <a:ea typeface="Times New Roman" panose="02020603050405020304" pitchFamily="18" charset="0"/>
              </a:rPr>
              <a:t>ihbarnameler</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için</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bu</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madde</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hükmünden</a:t>
            </a:r>
            <a:r>
              <a:rPr lang="en-GB" sz="2000" dirty="0">
                <a:solidFill>
                  <a:srgbClr val="000000"/>
                </a:solidFill>
                <a:ea typeface="Times New Roman" panose="02020603050405020304" pitchFamily="18" charset="0"/>
              </a:rPr>
              <a:t> </a:t>
            </a:r>
            <a:r>
              <a:rPr lang="en-GB" sz="2000" b="1" u="sng" dirty="0" err="1">
                <a:solidFill>
                  <a:srgbClr val="000000"/>
                </a:solidFill>
                <a:ea typeface="Times New Roman" panose="02020603050405020304" pitchFamily="18" charset="0"/>
              </a:rPr>
              <a:t>yararlanmak</a:t>
            </a:r>
            <a:r>
              <a:rPr lang="en-GB" sz="2000" b="1" u="sng" dirty="0">
                <a:solidFill>
                  <a:srgbClr val="000000"/>
                </a:solidFill>
                <a:ea typeface="Times New Roman" panose="02020603050405020304" pitchFamily="18" charset="0"/>
              </a:rPr>
              <a:t> </a:t>
            </a:r>
            <a:r>
              <a:rPr lang="en-GB" sz="2000" b="1" u="sng" dirty="0" err="1">
                <a:solidFill>
                  <a:srgbClr val="000000"/>
                </a:solidFill>
                <a:ea typeface="Times New Roman" panose="02020603050405020304" pitchFamily="18" charset="0"/>
              </a:rPr>
              <a:t>isteyen</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mükelleflerin</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anılan</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bentte</a:t>
            </a:r>
            <a:r>
              <a:rPr lang="en-GB" sz="2000" dirty="0">
                <a:solidFill>
                  <a:srgbClr val="000000"/>
                </a:solidFill>
                <a:ea typeface="Times New Roman" panose="02020603050405020304" pitchFamily="18" charset="0"/>
              </a:rPr>
              <a:t> </a:t>
            </a:r>
            <a:r>
              <a:rPr lang="tr-TR" sz="2000" b="1" dirty="0">
                <a:solidFill>
                  <a:srgbClr val="C00000"/>
                </a:solidFill>
                <a:ea typeface="Times New Roman" panose="02020603050405020304" pitchFamily="18" charset="0"/>
              </a:rPr>
              <a:t>başvuru süresi sonuna kadar</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başvuru</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süresi</a:t>
            </a:r>
            <a:r>
              <a:rPr lang="en-GB" sz="2000" dirty="0">
                <a:solidFill>
                  <a:srgbClr val="000000"/>
                </a:solidFill>
                <a:ea typeface="Times New Roman" panose="02020603050405020304" pitchFamily="18" charset="0"/>
              </a:rPr>
              <a:t> </a:t>
            </a:r>
            <a:r>
              <a:rPr lang="en-GB" sz="2000" b="1" dirty="0" err="1">
                <a:solidFill>
                  <a:srgbClr val="C00000"/>
                </a:solidFill>
                <a:ea typeface="Times New Roman" panose="02020603050405020304" pitchFamily="18" charset="0"/>
              </a:rPr>
              <a:t>otuz</a:t>
            </a:r>
            <a:r>
              <a:rPr lang="en-GB" sz="2000" b="1" dirty="0">
                <a:solidFill>
                  <a:srgbClr val="C00000"/>
                </a:solidFill>
                <a:ea typeface="Times New Roman" panose="02020603050405020304" pitchFamily="18" charset="0"/>
              </a:rPr>
              <a:t> </a:t>
            </a:r>
            <a:r>
              <a:rPr lang="en-GB" sz="2000" b="1" dirty="0" err="1">
                <a:solidFill>
                  <a:srgbClr val="C00000"/>
                </a:solidFill>
                <a:ea typeface="Times New Roman" panose="02020603050405020304" pitchFamily="18" charset="0"/>
              </a:rPr>
              <a:t>günden</a:t>
            </a:r>
            <a:r>
              <a:rPr lang="en-GB" sz="2000" b="1" dirty="0">
                <a:solidFill>
                  <a:srgbClr val="C00000"/>
                </a:solidFill>
                <a:ea typeface="Times New Roman" panose="02020603050405020304" pitchFamily="18" charset="0"/>
              </a:rPr>
              <a:t> </a:t>
            </a:r>
            <a:r>
              <a:rPr lang="en-GB" sz="2000" b="1" dirty="0" err="1">
                <a:solidFill>
                  <a:srgbClr val="C00000"/>
                </a:solidFill>
                <a:ea typeface="Times New Roman" panose="02020603050405020304" pitchFamily="18" charset="0"/>
              </a:rPr>
              <a:t>az</a:t>
            </a:r>
            <a:r>
              <a:rPr lang="en-GB" sz="2000" b="1" dirty="0">
                <a:solidFill>
                  <a:srgbClr val="C00000"/>
                </a:solidFill>
                <a:ea typeface="Times New Roman" panose="02020603050405020304" pitchFamily="18" charset="0"/>
              </a:rPr>
              <a:t> </a:t>
            </a:r>
            <a:r>
              <a:rPr lang="en-GB" sz="2000" b="1" dirty="0" err="1">
                <a:solidFill>
                  <a:srgbClr val="C00000"/>
                </a:solidFill>
                <a:ea typeface="Times New Roman" panose="02020603050405020304" pitchFamily="18" charset="0"/>
              </a:rPr>
              <a:t>kalmış</a:t>
            </a:r>
            <a:r>
              <a:rPr lang="en-GB" sz="2000" dirty="0">
                <a:solidFill>
                  <a:srgbClr val="C00000"/>
                </a:solidFill>
                <a:ea typeface="Times New Roman" panose="02020603050405020304" pitchFamily="18" charset="0"/>
              </a:rPr>
              <a:t> </a:t>
            </a:r>
            <a:r>
              <a:rPr lang="en-GB" sz="2000" dirty="0" err="1">
                <a:solidFill>
                  <a:srgbClr val="000000"/>
                </a:solidFill>
                <a:ea typeface="Times New Roman" panose="02020603050405020304" pitchFamily="18" charset="0"/>
              </a:rPr>
              <a:t>ise</a:t>
            </a:r>
            <a:r>
              <a:rPr lang="en-GB" sz="2000" dirty="0">
                <a:solidFill>
                  <a:srgbClr val="000000"/>
                </a:solidFill>
                <a:ea typeface="Times New Roman" panose="02020603050405020304" pitchFamily="18" charset="0"/>
              </a:rPr>
              <a:t> </a:t>
            </a:r>
            <a:r>
              <a:rPr lang="en-GB" sz="2000" b="1" u="sng" dirty="0" err="1">
                <a:solidFill>
                  <a:srgbClr val="000000"/>
                </a:solidFill>
                <a:ea typeface="Times New Roman" panose="02020603050405020304" pitchFamily="18" charset="0"/>
              </a:rPr>
              <a:t>otuz</a:t>
            </a:r>
            <a:r>
              <a:rPr lang="en-GB" sz="2000" b="1" u="sng" dirty="0">
                <a:solidFill>
                  <a:srgbClr val="000000"/>
                </a:solidFill>
                <a:ea typeface="Times New Roman" panose="02020603050405020304" pitchFamily="18" charset="0"/>
              </a:rPr>
              <a:t> </a:t>
            </a:r>
            <a:r>
              <a:rPr lang="en-GB" sz="2000" b="1" u="sng" dirty="0" err="1">
                <a:solidFill>
                  <a:srgbClr val="000000"/>
                </a:solidFill>
                <a:ea typeface="Times New Roman" panose="02020603050405020304" pitchFamily="18" charset="0"/>
              </a:rPr>
              <a:t>gün</a:t>
            </a:r>
            <a:r>
              <a:rPr lang="en-GB" sz="2000" b="1" u="sng" dirty="0">
                <a:solidFill>
                  <a:srgbClr val="000000"/>
                </a:solidFill>
                <a:ea typeface="Times New Roman" panose="02020603050405020304" pitchFamily="18" charset="0"/>
              </a:rPr>
              <a:t> </a:t>
            </a:r>
            <a:r>
              <a:rPr lang="en-GB" sz="2000" b="1" u="sng" dirty="0" err="1">
                <a:solidFill>
                  <a:srgbClr val="000000"/>
                </a:solidFill>
                <a:ea typeface="Times New Roman" panose="02020603050405020304" pitchFamily="18" charset="0"/>
              </a:rPr>
              <a:t>içinde</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başvuruda</a:t>
            </a:r>
            <a:r>
              <a:rPr lang="en-GB" sz="2000" dirty="0">
                <a:solidFill>
                  <a:srgbClr val="000000"/>
                </a:solidFill>
                <a:ea typeface="Times New Roman" panose="02020603050405020304" pitchFamily="18" charset="0"/>
              </a:rPr>
              <a:t> </a:t>
            </a:r>
            <a:r>
              <a:rPr lang="tr-TR" sz="2000" dirty="0">
                <a:solidFill>
                  <a:srgbClr val="000000"/>
                </a:solidFill>
                <a:ea typeface="Times New Roman" panose="02020603050405020304" pitchFamily="18" charset="0"/>
              </a:rPr>
              <a:t>bulabileceklerdir.</a:t>
            </a:r>
          </a:p>
          <a:p>
            <a:pPr marL="742950" lvl="1" indent="-285750">
              <a:spcAft>
                <a:spcPts val="600"/>
              </a:spcAft>
              <a:buFont typeface="Wingdings" panose="05000000000000000000" pitchFamily="2" charset="2"/>
              <a:buChar char="ü"/>
            </a:pPr>
            <a:endParaRPr lang="tr-TR" sz="2000" dirty="0">
              <a:solidFill>
                <a:srgbClr val="000000"/>
              </a:solidFill>
              <a:ea typeface="Times New Roman" panose="02020603050405020304" pitchFamily="18" charset="0"/>
            </a:endParaRPr>
          </a:p>
        </p:txBody>
      </p:sp>
      <p:sp>
        <p:nvSpPr>
          <p:cNvPr id="5" name="Metin kutusu 4">
            <a:extLst>
              <a:ext uri="{FF2B5EF4-FFF2-40B4-BE49-F238E27FC236}">
                <a16:creationId xmlns:a16="http://schemas.microsoft.com/office/drawing/2014/main" id="{1BC0209C-4350-B4CF-305F-61E53E066E00}"/>
              </a:ext>
            </a:extLst>
          </p:cNvPr>
          <p:cNvSpPr txBox="1"/>
          <p:nvPr/>
        </p:nvSpPr>
        <p:spPr>
          <a:xfrm>
            <a:off x="889489" y="5059777"/>
            <a:ext cx="11244943" cy="1184170"/>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742950" lvl="1" indent="-285750">
              <a:spcAft>
                <a:spcPts val="600"/>
              </a:spcAft>
              <a:buFont typeface="Wingdings" panose="05000000000000000000" pitchFamily="2" charset="2"/>
              <a:buChar char="ü"/>
            </a:pPr>
            <a:r>
              <a:rPr lang="en-GB" dirty="0">
                <a:solidFill>
                  <a:srgbClr val="000000"/>
                </a:solidFill>
                <a:ea typeface="Times New Roman" panose="02020603050405020304" pitchFamily="18" charset="0"/>
              </a:rPr>
              <a:t>Bu </a:t>
            </a:r>
            <a:r>
              <a:rPr lang="en-GB" dirty="0" err="1">
                <a:solidFill>
                  <a:srgbClr val="000000"/>
                </a:solidFill>
                <a:ea typeface="Times New Roman" panose="02020603050405020304" pitchFamily="18" charset="0"/>
              </a:rPr>
              <a:t>Kanunun</a:t>
            </a:r>
            <a:r>
              <a:rPr lang="en-GB" dirty="0">
                <a:solidFill>
                  <a:srgbClr val="000000"/>
                </a:solidFill>
                <a:ea typeface="Times New Roman" panose="02020603050405020304" pitchFamily="18" charset="0"/>
              </a:rPr>
              <a:t> </a:t>
            </a:r>
            <a:r>
              <a:rPr lang="en-GB" b="1" u="sng" dirty="0" err="1">
                <a:solidFill>
                  <a:srgbClr val="000000"/>
                </a:solidFill>
                <a:ea typeface="Times New Roman" panose="02020603050405020304" pitchFamily="18" charset="0"/>
              </a:rPr>
              <a:t>kapsadığı</a:t>
            </a:r>
            <a:r>
              <a:rPr lang="en-GB" b="1" u="sng" dirty="0">
                <a:solidFill>
                  <a:srgbClr val="000000"/>
                </a:solidFill>
                <a:ea typeface="Times New Roman" panose="02020603050405020304" pitchFamily="18" charset="0"/>
              </a:rPr>
              <a:t> </a:t>
            </a:r>
            <a:r>
              <a:rPr lang="en-GB" b="1" u="sng" dirty="0" err="1">
                <a:solidFill>
                  <a:srgbClr val="000000"/>
                </a:solidFill>
                <a:ea typeface="Times New Roman" panose="02020603050405020304" pitchFamily="18" charset="0"/>
              </a:rPr>
              <a:t>dönemlere</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ilişkin</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olarak</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bu</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Kanunun</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yayımı</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tarihinden</a:t>
            </a:r>
            <a:r>
              <a:rPr lang="en-GB" dirty="0">
                <a:solidFill>
                  <a:srgbClr val="000000"/>
                </a:solidFill>
                <a:ea typeface="Times New Roman" panose="02020603050405020304" pitchFamily="18" charset="0"/>
              </a:rPr>
              <a:t> </a:t>
            </a:r>
            <a:r>
              <a:rPr lang="en-GB" b="1" dirty="0" err="1">
                <a:solidFill>
                  <a:srgbClr val="C00000"/>
                </a:solidFill>
                <a:ea typeface="Times New Roman" panose="02020603050405020304" pitchFamily="18" charset="0"/>
              </a:rPr>
              <a:t>önce</a:t>
            </a:r>
            <a:r>
              <a:rPr lang="en-GB" dirty="0">
                <a:solidFill>
                  <a:srgbClr val="C00000"/>
                </a:solidFill>
                <a:ea typeface="Times New Roman" panose="02020603050405020304" pitchFamily="18" charset="0"/>
              </a:rPr>
              <a:t> </a:t>
            </a:r>
            <a:r>
              <a:rPr lang="en-GB" b="1" u="sng" dirty="0" err="1">
                <a:solidFill>
                  <a:srgbClr val="000000"/>
                </a:solidFill>
                <a:ea typeface="Times New Roman" panose="02020603050405020304" pitchFamily="18" charset="0"/>
              </a:rPr>
              <a:t>başlanıldığı</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hâlde</a:t>
            </a:r>
            <a:r>
              <a:rPr lang="en-GB" dirty="0">
                <a:solidFill>
                  <a:srgbClr val="000000"/>
                </a:solidFill>
                <a:ea typeface="Times New Roman" panose="02020603050405020304" pitchFamily="18" charset="0"/>
              </a:rPr>
              <a:t>, </a:t>
            </a:r>
            <a:r>
              <a:rPr lang="en-GB" b="1" dirty="0" err="1">
                <a:solidFill>
                  <a:srgbClr val="C00000"/>
                </a:solidFill>
                <a:ea typeface="Times New Roman" panose="02020603050405020304" pitchFamily="18" charset="0"/>
              </a:rPr>
              <a:t>tamamlanamamış</a:t>
            </a:r>
            <a:r>
              <a:rPr lang="en-GB" dirty="0">
                <a:solidFill>
                  <a:srgbClr val="C00000"/>
                </a:solidFill>
                <a:ea typeface="Times New Roman" panose="02020603050405020304" pitchFamily="18" charset="0"/>
              </a:rPr>
              <a:t> </a:t>
            </a:r>
            <a:r>
              <a:rPr lang="en-GB" dirty="0" err="1">
                <a:solidFill>
                  <a:srgbClr val="000000"/>
                </a:solidFill>
                <a:ea typeface="Times New Roman" panose="02020603050405020304" pitchFamily="18" charset="0"/>
              </a:rPr>
              <a:t>olan</a:t>
            </a:r>
            <a:r>
              <a:rPr lang="en-GB" dirty="0">
                <a:solidFill>
                  <a:srgbClr val="000000"/>
                </a:solidFill>
                <a:ea typeface="Times New Roman" panose="02020603050405020304" pitchFamily="18" charset="0"/>
              </a:rPr>
              <a:t> 4458 </a:t>
            </a:r>
            <a:r>
              <a:rPr lang="en-GB" dirty="0" err="1">
                <a:solidFill>
                  <a:srgbClr val="000000"/>
                </a:solidFill>
                <a:ea typeface="Times New Roman" panose="02020603050405020304" pitchFamily="18" charset="0"/>
              </a:rPr>
              <a:t>sayılı</a:t>
            </a:r>
            <a:r>
              <a:rPr lang="en-GB" dirty="0">
                <a:solidFill>
                  <a:srgbClr val="000000"/>
                </a:solidFill>
                <a:ea typeface="Times New Roman" panose="02020603050405020304" pitchFamily="18" charset="0"/>
              </a:rPr>
              <a:t> Kanun </a:t>
            </a:r>
            <a:r>
              <a:rPr lang="en-GB" dirty="0" err="1">
                <a:solidFill>
                  <a:srgbClr val="000000"/>
                </a:solidFill>
                <a:ea typeface="Times New Roman" panose="02020603050405020304" pitchFamily="18" charset="0"/>
              </a:rPr>
              <a:t>kapsamında</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yapılan</a:t>
            </a:r>
            <a:r>
              <a:rPr lang="en-GB" dirty="0">
                <a:solidFill>
                  <a:srgbClr val="000000"/>
                </a:solidFill>
                <a:ea typeface="Times New Roman" panose="02020603050405020304" pitchFamily="18" charset="0"/>
              </a:rPr>
              <a:t> </a:t>
            </a:r>
            <a:r>
              <a:rPr lang="en-GB" b="1" dirty="0" err="1">
                <a:solidFill>
                  <a:srgbClr val="C00000"/>
                </a:solidFill>
                <a:ea typeface="Times New Roman" panose="02020603050405020304" pitchFamily="18" charset="0"/>
              </a:rPr>
              <a:t>gümrük</a:t>
            </a:r>
            <a:r>
              <a:rPr lang="en-GB" b="1" dirty="0">
                <a:solidFill>
                  <a:srgbClr val="C00000"/>
                </a:solidFill>
                <a:ea typeface="Times New Roman" panose="02020603050405020304" pitchFamily="18" charset="0"/>
              </a:rPr>
              <a:t> </a:t>
            </a:r>
            <a:r>
              <a:rPr lang="en-GB" b="1" dirty="0" err="1">
                <a:solidFill>
                  <a:srgbClr val="C00000"/>
                </a:solidFill>
                <a:ea typeface="Times New Roman" panose="02020603050405020304" pitchFamily="18" charset="0"/>
              </a:rPr>
              <a:t>incelemeleri</a:t>
            </a:r>
            <a:r>
              <a:rPr lang="en-GB" dirty="0">
                <a:solidFill>
                  <a:srgbClr val="C00000"/>
                </a:solidFill>
                <a:ea typeface="Times New Roman" panose="02020603050405020304" pitchFamily="18" charset="0"/>
              </a:rPr>
              <a:t> </a:t>
            </a:r>
            <a:r>
              <a:rPr lang="en-GB" dirty="0" err="1">
                <a:solidFill>
                  <a:srgbClr val="000000"/>
                </a:solidFill>
                <a:ea typeface="Times New Roman" panose="02020603050405020304" pitchFamily="18" charset="0"/>
              </a:rPr>
              <a:t>ile</a:t>
            </a:r>
            <a:r>
              <a:rPr lang="en-GB" dirty="0">
                <a:solidFill>
                  <a:srgbClr val="000000"/>
                </a:solidFill>
                <a:ea typeface="Times New Roman" panose="02020603050405020304" pitchFamily="18" charset="0"/>
              </a:rPr>
              <a:t> </a:t>
            </a:r>
            <a:r>
              <a:rPr lang="en-GB" b="1" u="sng" dirty="0">
                <a:solidFill>
                  <a:srgbClr val="000000"/>
                </a:solidFill>
                <a:ea typeface="Times New Roman" panose="02020603050405020304" pitchFamily="18" charset="0"/>
              </a:rPr>
              <a:t>ek </a:t>
            </a:r>
            <a:r>
              <a:rPr lang="en-GB" b="1" u="sng" dirty="0" err="1">
                <a:solidFill>
                  <a:srgbClr val="000000"/>
                </a:solidFill>
                <a:ea typeface="Times New Roman" panose="02020603050405020304" pitchFamily="18" charset="0"/>
              </a:rPr>
              <a:t>tahakkuk</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işlemleri</a:t>
            </a:r>
            <a:r>
              <a:rPr lang="tr-TR" dirty="0">
                <a:solidFill>
                  <a:srgbClr val="000000"/>
                </a:solidFill>
                <a:ea typeface="Times New Roman" panose="02020603050405020304" pitchFamily="18" charset="0"/>
              </a:rPr>
              <a:t> de düzenleme kapsamındadır.</a:t>
            </a:r>
          </a:p>
          <a:p>
            <a:pPr marL="1120140" lvl="2">
              <a:spcAft>
                <a:spcPts val="600"/>
              </a:spcAft>
              <a:buFont typeface="Wingdings" panose="05000000000000000000" pitchFamily="2" charset="2"/>
              <a:buChar char="ü"/>
            </a:pPr>
            <a:r>
              <a:rPr lang="tr-TR" sz="1100" dirty="0">
                <a:solidFill>
                  <a:srgbClr val="000000"/>
                </a:solidFill>
                <a:ea typeface="Times New Roman" panose="02020603050405020304" pitchFamily="18" charset="0"/>
              </a:rPr>
              <a:t>Yayım tarihinden önce tamamlandığı halde bu tarihten sonra gümrük idaresine intikal eden müfettiş raporları dahil.</a:t>
            </a:r>
            <a:endParaRPr lang="tr-TR" sz="1100" dirty="0">
              <a:ea typeface="Times New Roman" panose="02020603050405020304" pitchFamily="18" charset="0"/>
            </a:endParaRPr>
          </a:p>
        </p:txBody>
      </p:sp>
    </p:spTree>
    <p:extLst>
      <p:ext uri="{BB962C8B-B14F-4D97-AF65-F5344CB8AC3E}">
        <p14:creationId xmlns:p14="http://schemas.microsoft.com/office/powerpoint/2010/main" val="19848372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6">
                                            <p:bg/>
                                          </p:spTgt>
                                        </p:tgtEl>
                                        <p:attrNameLst>
                                          <p:attrName>style.visibility</p:attrName>
                                        </p:attrNameLst>
                                      </p:cBhvr>
                                      <p:to>
                                        <p:strVal val="visible"/>
                                      </p:to>
                                    </p:set>
                                    <p:animEffect transition="in" filter="wipe(left)">
                                      <p:cBhvr>
                                        <p:cTn id="19" dur="500"/>
                                        <p:tgtEl>
                                          <p:spTgt spid="26">
                                            <p:bg/>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6">
                                            <p:txEl>
                                              <p:pRg st="1" end="1"/>
                                            </p:txEl>
                                          </p:spTgt>
                                        </p:tgtEl>
                                        <p:attrNameLst>
                                          <p:attrName>style.visibility</p:attrName>
                                        </p:attrNameLst>
                                      </p:cBhvr>
                                      <p:to>
                                        <p:strVal val="visible"/>
                                      </p:to>
                                    </p:set>
                                    <p:animEffect transition="in" filter="wipe(left)">
                                      <p:cBhvr>
                                        <p:cTn id="22" dur="500"/>
                                        <p:tgtEl>
                                          <p:spTgt spid="2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bg/>
                                          </p:spTgt>
                                        </p:tgtEl>
                                        <p:attrNameLst>
                                          <p:attrName>style.visibility</p:attrName>
                                        </p:attrNameLst>
                                      </p:cBhvr>
                                      <p:to>
                                        <p:strVal val="visible"/>
                                      </p:to>
                                    </p:set>
                                    <p:animEffect transition="in" filter="wipe(left)">
                                      <p:cBhvr>
                                        <p:cTn id="27" dur="500"/>
                                        <p:tgtEl>
                                          <p:spTgt spid="5">
                                            <p:bg/>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wipe(left)">
                                      <p:cBhvr>
                                        <p:cTn id="32" dur="500"/>
                                        <p:tgtEl>
                                          <p:spTgt spid="5">
                                            <p:txEl>
                                              <p:pRg st="0" end="0"/>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wipe(left)">
                                      <p:cBhvr>
                                        <p:cTn id="3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6" grpId="0" uiExpand="1" build="p" bldLvl="2" animBg="1"/>
      <p:bldP spid="5" grpId="0" uiExpand="1" build="p" bldLvl="2"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extShape 2">
            <a:extLst>
              <a:ext uri="{FF2B5EF4-FFF2-40B4-BE49-F238E27FC236}">
                <a16:creationId xmlns:a16="http://schemas.microsoft.com/office/drawing/2014/main" id="{FAC5CF15-A888-5822-06EF-B6C637E2E6B9}"/>
              </a:ext>
            </a:extLst>
          </p:cNvPr>
          <p:cNvSpPr txBox="1"/>
          <p:nvPr/>
        </p:nvSpPr>
        <p:spPr>
          <a:xfrm>
            <a:off x="1108075" y="82018"/>
            <a:ext cx="10920495" cy="791640"/>
          </a:xfrm>
          <a:prstGeom prst="rect">
            <a:avLst/>
          </a:prstGeom>
          <a:noFill/>
          <a:ln>
            <a:noFill/>
          </a:ln>
        </p:spPr>
        <p:txBody>
          <a:bodyPr anchor="ctr"/>
          <a:lstStyle/>
          <a:p>
            <a:pPr algn="ctr">
              <a:lnSpc>
                <a:spcPct val="100000"/>
              </a:lnSpc>
            </a:pPr>
            <a:r>
              <a:rPr lang="tr-TR" sz="3200" b="1" spc="-1" dirty="0">
                <a:solidFill>
                  <a:srgbClr val="BC1421"/>
                </a:solidFill>
                <a:uFill>
                  <a:solidFill>
                    <a:srgbClr val="FFFFFF"/>
                  </a:solidFill>
                </a:uFill>
              </a:rPr>
              <a:t>7440 Sayılı Kanun  </a:t>
            </a:r>
          </a:p>
          <a:p>
            <a:pPr algn="ctr">
              <a:lnSpc>
                <a:spcPct val="100000"/>
              </a:lnSpc>
            </a:pPr>
            <a:r>
              <a:rPr lang="tr-TR" sz="2000" b="1" spc="-1" dirty="0">
                <a:solidFill>
                  <a:srgbClr val="BC1421"/>
                </a:solidFill>
                <a:uFill>
                  <a:solidFill>
                    <a:srgbClr val="FFFFFF"/>
                  </a:solidFill>
                </a:uFill>
              </a:rPr>
              <a:t>-Genel Çerçeve</a:t>
            </a:r>
            <a:r>
              <a:rPr lang="tr-TR" sz="2000" b="1" strike="noStrike" spc="-1" dirty="0">
                <a:solidFill>
                  <a:srgbClr val="BC1421"/>
                </a:solidFill>
                <a:uFill>
                  <a:solidFill>
                    <a:srgbClr val="FFFFFF"/>
                  </a:solidFill>
                </a:uFill>
                <a:latin typeface="Calibri"/>
              </a:rPr>
              <a:t>-</a:t>
            </a:r>
            <a:endParaRPr lang="tr-TR" sz="2000" b="0" strike="noStrike" spc="-1" dirty="0">
              <a:solidFill>
                <a:srgbClr val="BC1421"/>
              </a:solidFill>
              <a:uFill>
                <a:solidFill>
                  <a:srgbClr val="FFFFFF"/>
                </a:solidFill>
              </a:uFill>
              <a:latin typeface="Calibri"/>
            </a:endParaRPr>
          </a:p>
        </p:txBody>
      </p:sp>
      <p:graphicFrame>
        <p:nvGraphicFramePr>
          <p:cNvPr id="4" name="Diyagram 3">
            <a:extLst>
              <a:ext uri="{FF2B5EF4-FFF2-40B4-BE49-F238E27FC236}">
                <a16:creationId xmlns:a16="http://schemas.microsoft.com/office/drawing/2014/main" id="{9EFE13E9-D8B2-67D9-7B63-202C116D2369}"/>
              </a:ext>
            </a:extLst>
          </p:cNvPr>
          <p:cNvGraphicFramePr/>
          <p:nvPr>
            <p:extLst>
              <p:ext uri="{D42A27DB-BD31-4B8C-83A1-F6EECF244321}">
                <p14:modId xmlns:p14="http://schemas.microsoft.com/office/powerpoint/2010/main" val="3437955333"/>
              </p:ext>
            </p:extLst>
          </p:nvPr>
        </p:nvGraphicFramePr>
        <p:xfrm>
          <a:off x="2504322" y="873658"/>
          <a:ext cx="8128000" cy="61666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5115436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İçerik Yer Tutucusu 2"/>
          <p:cNvSpPr txBox="1">
            <a:spLocks/>
          </p:cNvSpPr>
          <p:nvPr/>
        </p:nvSpPr>
        <p:spPr>
          <a:xfrm>
            <a:off x="2143476" y="464729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0" name="Metin kutusu 19"/>
          <p:cNvSpPr txBox="1"/>
          <p:nvPr/>
        </p:nvSpPr>
        <p:spPr>
          <a:xfrm>
            <a:off x="1548384" y="1396532"/>
            <a:ext cx="10098023" cy="2762295"/>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400" dirty="0">
              <a:latin typeface="+mn-lt"/>
              <a:ea typeface="Segoe UI" panose="020B0502040204020203" pitchFamily="34" charset="0"/>
              <a:cs typeface="Segoe UI" panose="020B0502040204020203" pitchFamily="34" charset="0"/>
            </a:endParaRPr>
          </a:p>
          <a:p>
            <a:pPr algn="just"/>
            <a:endParaRPr lang="tr-TR" sz="1400" dirty="0">
              <a:latin typeface="+mn-lt"/>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en-GB" sz="2000" dirty="0">
                <a:solidFill>
                  <a:srgbClr val="000000"/>
                </a:solidFill>
                <a:ea typeface="Times New Roman" panose="02020603050405020304" pitchFamily="18" charset="0"/>
              </a:rPr>
              <a:t>Bu </a:t>
            </a:r>
            <a:r>
              <a:rPr lang="en-GB" sz="2000" dirty="0" err="1">
                <a:solidFill>
                  <a:srgbClr val="000000"/>
                </a:solidFill>
                <a:ea typeface="Times New Roman" panose="02020603050405020304" pitchFamily="18" charset="0"/>
              </a:rPr>
              <a:t>işlemlerin</a:t>
            </a:r>
            <a:r>
              <a:rPr lang="en-GB" sz="2000" dirty="0">
                <a:solidFill>
                  <a:srgbClr val="000000"/>
                </a:solidFill>
                <a:ea typeface="Times New Roman" panose="02020603050405020304" pitchFamily="18" charset="0"/>
              </a:rPr>
              <a:t> </a:t>
            </a:r>
            <a:r>
              <a:rPr lang="en-GB" sz="2000" b="1" dirty="0" err="1">
                <a:solidFill>
                  <a:srgbClr val="C00000"/>
                </a:solidFill>
                <a:ea typeface="Times New Roman" panose="02020603050405020304" pitchFamily="18" charset="0"/>
              </a:rPr>
              <a:t>tamamlanmasından</a:t>
            </a:r>
            <a:r>
              <a:rPr lang="en-GB" sz="2000" b="1" dirty="0">
                <a:solidFill>
                  <a:srgbClr val="C00000"/>
                </a:solidFill>
                <a:ea typeface="Times New Roman" panose="02020603050405020304" pitchFamily="18" charset="0"/>
              </a:rPr>
              <a:t> </a:t>
            </a:r>
            <a:r>
              <a:rPr lang="en-GB" sz="2000" b="1" dirty="0" err="1">
                <a:solidFill>
                  <a:srgbClr val="C00000"/>
                </a:solidFill>
                <a:ea typeface="Times New Roman" panose="02020603050405020304" pitchFamily="18" charset="0"/>
              </a:rPr>
              <a:t>sonra</a:t>
            </a:r>
            <a:r>
              <a:rPr lang="en-GB" sz="2000" dirty="0">
                <a:solidFill>
                  <a:srgbClr val="C00000"/>
                </a:solidFill>
                <a:ea typeface="Times New Roman" panose="02020603050405020304" pitchFamily="18" charset="0"/>
              </a:rPr>
              <a:t> </a:t>
            </a:r>
            <a:r>
              <a:rPr lang="en-GB" sz="2000" dirty="0" err="1">
                <a:solidFill>
                  <a:srgbClr val="000000"/>
                </a:solidFill>
                <a:ea typeface="Times New Roman" panose="02020603050405020304" pitchFamily="18" charset="0"/>
              </a:rPr>
              <a:t>tarh</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edilen</a:t>
            </a:r>
            <a:r>
              <a:rPr lang="en-GB" sz="2000" dirty="0">
                <a:solidFill>
                  <a:srgbClr val="000000"/>
                </a:solidFill>
                <a:ea typeface="Times New Roman" panose="02020603050405020304" pitchFamily="18" charset="0"/>
              </a:rPr>
              <a:t> </a:t>
            </a:r>
            <a:r>
              <a:rPr lang="en-GB" sz="2000" b="1" dirty="0" err="1">
                <a:solidFill>
                  <a:srgbClr val="C00000"/>
                </a:solidFill>
                <a:ea typeface="Times New Roman" panose="02020603050405020304" pitchFamily="18" charset="0"/>
              </a:rPr>
              <a:t>vergilerin</a:t>
            </a:r>
            <a:r>
              <a:rPr lang="en-GB" sz="2000" b="1" dirty="0">
                <a:solidFill>
                  <a:srgbClr val="C00000"/>
                </a:solidFill>
                <a:ea typeface="Times New Roman" panose="02020603050405020304" pitchFamily="18" charset="0"/>
              </a:rPr>
              <a:t> %50’si</a:t>
            </a:r>
            <a:r>
              <a:rPr lang="tr-TR" sz="2000" b="1" dirty="0">
                <a:solidFill>
                  <a:srgbClr val="C00000"/>
                </a:solidFill>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en-GB" sz="2000" dirty="0">
                <a:solidFill>
                  <a:srgbClr val="000000"/>
                </a:solidFill>
                <a:ea typeface="Times New Roman" panose="02020603050405020304" pitchFamily="18" charset="0"/>
              </a:rPr>
              <a:t>Bu </a:t>
            </a:r>
            <a:r>
              <a:rPr lang="en-GB" sz="2000" dirty="0" err="1">
                <a:solidFill>
                  <a:srgbClr val="000000"/>
                </a:solidFill>
                <a:ea typeface="Times New Roman" panose="02020603050405020304" pitchFamily="18" charset="0"/>
              </a:rPr>
              <a:t>tutara</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gecikme</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faizi</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yerine</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bu</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Kanunun</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yayımı</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tarihine</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kadar</a:t>
            </a:r>
            <a:r>
              <a:rPr lang="en-GB" sz="2000" dirty="0">
                <a:solidFill>
                  <a:srgbClr val="000000"/>
                </a:solidFill>
                <a:ea typeface="Times New Roman" panose="02020603050405020304" pitchFamily="18" charset="0"/>
              </a:rPr>
              <a:t> </a:t>
            </a:r>
            <a:r>
              <a:rPr lang="en-GB" sz="2000" b="1" dirty="0">
                <a:solidFill>
                  <a:srgbClr val="C00000"/>
                </a:solidFill>
                <a:ea typeface="Times New Roman" panose="02020603050405020304" pitchFamily="18" charset="0"/>
              </a:rPr>
              <a:t>Yİ-ÜFE</a:t>
            </a:r>
            <a:r>
              <a:rPr lang="tr-TR" sz="2000" dirty="0">
                <a:solidFill>
                  <a:srgbClr val="C00000"/>
                </a:solidFill>
                <a:ea typeface="Times New Roman" panose="02020603050405020304" pitchFamily="18" charset="0"/>
              </a:rPr>
              <a:t>,</a:t>
            </a:r>
            <a:r>
              <a:rPr lang="en-GB" sz="2000" dirty="0">
                <a:solidFill>
                  <a:srgbClr val="000000"/>
                </a:solidFill>
                <a:ea typeface="Times New Roman" panose="02020603050405020304" pitchFamily="18" charset="0"/>
              </a:rPr>
              <a:t> </a:t>
            </a:r>
            <a:endParaRPr lang="tr-TR" sz="2000" dirty="0">
              <a:solidFill>
                <a:srgbClr val="000000"/>
              </a:solidFill>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000" b="1" u="sng" dirty="0">
                <a:solidFill>
                  <a:srgbClr val="000000"/>
                </a:solidFill>
                <a:ea typeface="Times New Roman" panose="02020603050405020304" pitchFamily="18" charset="0"/>
              </a:rPr>
              <a:t>İ</a:t>
            </a:r>
            <a:r>
              <a:rPr lang="en-GB" sz="2000" b="1" u="sng" dirty="0" err="1">
                <a:solidFill>
                  <a:srgbClr val="000000"/>
                </a:solidFill>
                <a:ea typeface="Times New Roman" panose="02020603050405020304" pitchFamily="18" charset="0"/>
              </a:rPr>
              <a:t>hbarnamenin</a:t>
            </a:r>
            <a:r>
              <a:rPr lang="en-GB" sz="2000" b="1" u="sng" dirty="0">
                <a:solidFill>
                  <a:srgbClr val="000000"/>
                </a:solidFill>
                <a:ea typeface="Times New Roman" panose="02020603050405020304" pitchFamily="18" charset="0"/>
              </a:rPr>
              <a:t> </a:t>
            </a:r>
            <a:r>
              <a:rPr lang="en-GB" sz="2000" b="1" u="sng" dirty="0" err="1">
                <a:solidFill>
                  <a:srgbClr val="000000"/>
                </a:solidFill>
                <a:ea typeface="Times New Roman" panose="02020603050405020304" pitchFamily="18" charset="0"/>
              </a:rPr>
              <a:t>tebliği</a:t>
            </a:r>
            <a:r>
              <a:rPr lang="en-GB" sz="2000" b="1" u="sng" dirty="0">
                <a:solidFill>
                  <a:srgbClr val="000000"/>
                </a:solidFill>
                <a:ea typeface="Times New Roman" panose="02020603050405020304" pitchFamily="18" charset="0"/>
              </a:rPr>
              <a:t> </a:t>
            </a:r>
            <a:r>
              <a:rPr lang="en-GB" sz="2000" b="1" u="sng" dirty="0" err="1">
                <a:solidFill>
                  <a:srgbClr val="000000"/>
                </a:solidFill>
                <a:ea typeface="Times New Roman" panose="02020603050405020304" pitchFamily="18" charset="0"/>
              </a:rPr>
              <a:t>üzerine</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belirlenen</a:t>
            </a:r>
            <a:r>
              <a:rPr lang="en-GB" sz="2000" dirty="0">
                <a:solidFill>
                  <a:srgbClr val="000000"/>
                </a:solidFill>
                <a:ea typeface="Times New Roman" panose="02020603050405020304" pitchFamily="18" charset="0"/>
              </a:rPr>
              <a:t> </a:t>
            </a:r>
            <a:r>
              <a:rPr lang="en-GB" sz="2000" b="1" dirty="0" err="1">
                <a:solidFill>
                  <a:srgbClr val="C00000"/>
                </a:solidFill>
                <a:ea typeface="Times New Roman" panose="02020603050405020304" pitchFamily="18" charset="0"/>
              </a:rPr>
              <a:t>dava</a:t>
            </a:r>
            <a:r>
              <a:rPr lang="en-GB" sz="2000" b="1" dirty="0">
                <a:solidFill>
                  <a:srgbClr val="C00000"/>
                </a:solidFill>
                <a:ea typeface="Times New Roman" panose="02020603050405020304" pitchFamily="18" charset="0"/>
              </a:rPr>
              <a:t> </a:t>
            </a:r>
            <a:r>
              <a:rPr lang="en-GB" sz="2000" b="1" dirty="0" err="1">
                <a:solidFill>
                  <a:srgbClr val="C00000"/>
                </a:solidFill>
                <a:ea typeface="Times New Roman" panose="02020603050405020304" pitchFamily="18" charset="0"/>
              </a:rPr>
              <a:t>açma</a:t>
            </a:r>
            <a:r>
              <a:rPr lang="en-GB" sz="2000" b="1" dirty="0">
                <a:solidFill>
                  <a:srgbClr val="C00000"/>
                </a:solidFill>
                <a:ea typeface="Times New Roman" panose="02020603050405020304" pitchFamily="18" charset="0"/>
              </a:rPr>
              <a:t> </a:t>
            </a:r>
            <a:r>
              <a:rPr lang="en-GB" sz="2000" b="1" dirty="0" err="1">
                <a:solidFill>
                  <a:srgbClr val="C00000"/>
                </a:solidFill>
                <a:ea typeface="Times New Roman" panose="02020603050405020304" pitchFamily="18" charset="0"/>
              </a:rPr>
              <a:t>süresinin</a:t>
            </a:r>
            <a:r>
              <a:rPr lang="en-GB" sz="2000" b="1" dirty="0">
                <a:solidFill>
                  <a:srgbClr val="C00000"/>
                </a:solidFill>
                <a:ea typeface="Times New Roman" panose="02020603050405020304" pitchFamily="18" charset="0"/>
              </a:rPr>
              <a:t> </a:t>
            </a:r>
            <a:r>
              <a:rPr lang="en-GB" sz="2000" b="1" dirty="0" err="1">
                <a:solidFill>
                  <a:srgbClr val="C00000"/>
                </a:solidFill>
                <a:ea typeface="Times New Roman" panose="02020603050405020304" pitchFamily="18" charset="0"/>
              </a:rPr>
              <a:t>bitim</a:t>
            </a:r>
            <a:r>
              <a:rPr lang="en-GB" sz="2000" dirty="0">
                <a:solidFill>
                  <a:srgbClr val="C00000"/>
                </a:solidFill>
                <a:ea typeface="Times New Roman" panose="02020603050405020304" pitchFamily="18" charset="0"/>
              </a:rPr>
              <a:t> </a:t>
            </a:r>
            <a:r>
              <a:rPr lang="en-GB" sz="2000" dirty="0" err="1">
                <a:solidFill>
                  <a:srgbClr val="000000"/>
                </a:solidFill>
                <a:ea typeface="Times New Roman" panose="02020603050405020304" pitchFamily="18" charset="0"/>
              </a:rPr>
              <a:t>tarihine</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kadar</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hesaplanacak</a:t>
            </a:r>
            <a:r>
              <a:rPr lang="en-GB" sz="2000" dirty="0">
                <a:solidFill>
                  <a:srgbClr val="000000"/>
                </a:solidFill>
                <a:ea typeface="Times New Roman" panose="02020603050405020304" pitchFamily="18" charset="0"/>
              </a:rPr>
              <a:t> </a:t>
            </a:r>
            <a:r>
              <a:rPr lang="en-GB" sz="2000" b="1" dirty="0" err="1">
                <a:solidFill>
                  <a:srgbClr val="C00000"/>
                </a:solidFill>
                <a:ea typeface="Times New Roman" panose="02020603050405020304" pitchFamily="18" charset="0"/>
              </a:rPr>
              <a:t>gecikme</a:t>
            </a:r>
            <a:r>
              <a:rPr lang="en-GB" sz="2000" b="1" dirty="0">
                <a:solidFill>
                  <a:srgbClr val="C00000"/>
                </a:solidFill>
                <a:ea typeface="Times New Roman" panose="02020603050405020304" pitchFamily="18" charset="0"/>
              </a:rPr>
              <a:t> </a:t>
            </a:r>
            <a:r>
              <a:rPr lang="en-GB" sz="2000" b="1" dirty="0" err="1">
                <a:solidFill>
                  <a:srgbClr val="C00000"/>
                </a:solidFill>
                <a:ea typeface="Times New Roman" panose="02020603050405020304" pitchFamily="18" charset="0"/>
              </a:rPr>
              <a:t>faizinin</a:t>
            </a:r>
            <a:r>
              <a:rPr lang="en-GB" sz="2000" dirty="0">
                <a:solidFill>
                  <a:srgbClr val="C00000"/>
                </a:solidFill>
                <a:ea typeface="Times New Roman" panose="02020603050405020304" pitchFamily="18" charset="0"/>
              </a:rPr>
              <a:t> </a:t>
            </a:r>
            <a:r>
              <a:rPr lang="en-GB" sz="2000" b="1" u="sng" dirty="0" err="1">
                <a:solidFill>
                  <a:srgbClr val="000000"/>
                </a:solidFill>
                <a:ea typeface="Times New Roman" panose="02020603050405020304" pitchFamily="18" charset="0"/>
              </a:rPr>
              <a:t>tamamı</a:t>
            </a:r>
            <a:endParaRPr lang="tr-TR" sz="2000" b="1" u="sng" dirty="0">
              <a:solidFill>
                <a:srgbClr val="000000"/>
              </a:solidFill>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en-GB" sz="2000" b="1" dirty="0" err="1">
                <a:solidFill>
                  <a:srgbClr val="C00000"/>
                </a:solidFill>
                <a:ea typeface="Times New Roman" panose="02020603050405020304" pitchFamily="18" charset="0"/>
              </a:rPr>
              <a:t>Vergi</a:t>
            </a:r>
            <a:r>
              <a:rPr lang="en-GB" sz="2000" b="1" dirty="0">
                <a:solidFill>
                  <a:srgbClr val="C00000"/>
                </a:solidFill>
                <a:ea typeface="Times New Roman" panose="02020603050405020304" pitchFamily="18" charset="0"/>
              </a:rPr>
              <a:t> </a:t>
            </a:r>
            <a:r>
              <a:rPr lang="en-GB" sz="2000" b="1" dirty="0" err="1">
                <a:solidFill>
                  <a:srgbClr val="C00000"/>
                </a:solidFill>
                <a:ea typeface="Times New Roman" panose="02020603050405020304" pitchFamily="18" charset="0"/>
              </a:rPr>
              <a:t>aslına</a:t>
            </a:r>
            <a:r>
              <a:rPr lang="en-GB" sz="2000" b="1" dirty="0">
                <a:solidFill>
                  <a:srgbClr val="C00000"/>
                </a:solidFill>
                <a:ea typeface="Times New Roman" panose="02020603050405020304" pitchFamily="18" charset="0"/>
              </a:rPr>
              <a:t> </a:t>
            </a:r>
            <a:r>
              <a:rPr lang="en-GB" sz="2000" b="1" dirty="0" err="1">
                <a:solidFill>
                  <a:srgbClr val="C00000"/>
                </a:solidFill>
                <a:ea typeface="Times New Roman" panose="02020603050405020304" pitchFamily="18" charset="0"/>
              </a:rPr>
              <a:t>bağlı</a:t>
            </a:r>
            <a:r>
              <a:rPr lang="en-GB" sz="2000" b="1" dirty="0">
                <a:solidFill>
                  <a:srgbClr val="C00000"/>
                </a:solidFill>
                <a:ea typeface="Times New Roman" panose="02020603050405020304" pitchFamily="18" charset="0"/>
              </a:rPr>
              <a:t> </a:t>
            </a:r>
            <a:r>
              <a:rPr lang="en-GB" sz="2000" b="1" dirty="0" err="1">
                <a:solidFill>
                  <a:srgbClr val="C00000"/>
                </a:solidFill>
                <a:ea typeface="Times New Roman" panose="02020603050405020304" pitchFamily="18" charset="0"/>
              </a:rPr>
              <a:t>olmayan</a:t>
            </a:r>
            <a:r>
              <a:rPr lang="en-GB" sz="2000" dirty="0">
                <a:solidFill>
                  <a:srgbClr val="C00000"/>
                </a:solidFill>
                <a:ea typeface="Times New Roman" panose="02020603050405020304" pitchFamily="18" charset="0"/>
              </a:rPr>
              <a:t> </a:t>
            </a:r>
            <a:r>
              <a:rPr lang="en-GB" sz="2000" dirty="0" err="1">
                <a:solidFill>
                  <a:srgbClr val="000000"/>
                </a:solidFill>
                <a:ea typeface="Times New Roman" panose="02020603050405020304" pitchFamily="18" charset="0"/>
              </a:rPr>
              <a:t>cezalarda</a:t>
            </a:r>
            <a:r>
              <a:rPr lang="en-GB" sz="2000" dirty="0">
                <a:solidFill>
                  <a:srgbClr val="000000"/>
                </a:solidFill>
                <a:ea typeface="Times New Roman" panose="02020603050405020304" pitchFamily="18" charset="0"/>
              </a:rPr>
              <a:t> </a:t>
            </a:r>
            <a:r>
              <a:rPr lang="en-GB" sz="2000" b="1" u="sng" dirty="0" err="1">
                <a:solidFill>
                  <a:srgbClr val="000000"/>
                </a:solidFill>
                <a:ea typeface="Times New Roman" panose="02020603050405020304" pitchFamily="18" charset="0"/>
              </a:rPr>
              <a:t>cezanın</a:t>
            </a:r>
            <a:r>
              <a:rPr lang="en-GB" sz="2000" b="1" u="sng" dirty="0">
                <a:solidFill>
                  <a:srgbClr val="000000"/>
                </a:solidFill>
                <a:ea typeface="Times New Roman" panose="02020603050405020304" pitchFamily="18" charset="0"/>
              </a:rPr>
              <a:t> %25’i</a:t>
            </a:r>
            <a:r>
              <a:rPr lang="tr-TR" sz="2000" b="1" u="sng" dirty="0">
                <a:solidFill>
                  <a:srgbClr val="000000"/>
                </a:solidFill>
                <a:ea typeface="Times New Roman" panose="02020603050405020304" pitchFamily="18" charset="0"/>
              </a:rPr>
              <a:t>,</a:t>
            </a:r>
          </a:p>
          <a:p>
            <a:pPr marL="91440" lvl="1" algn="just">
              <a:lnSpc>
                <a:spcPct val="90000"/>
              </a:lnSpc>
              <a:spcBef>
                <a:spcPts val="300"/>
              </a:spcBef>
              <a:spcAft>
                <a:spcPts val="300"/>
              </a:spcAft>
              <a:buClr>
                <a:srgbClr val="D34817"/>
              </a:buClr>
            </a:pPr>
            <a:r>
              <a:rPr lang="tr-TR" sz="2000" dirty="0">
                <a:solidFill>
                  <a:srgbClr val="000000"/>
                </a:solidFill>
                <a:ea typeface="Times New Roman" panose="02020603050405020304" pitchFamily="18" charset="0"/>
              </a:rPr>
              <a:t>      İzleyen aydan itibaren 12 eşit taksitte ödenecektir.</a:t>
            </a:r>
          </a:p>
        </p:txBody>
      </p:sp>
      <p:sp>
        <p:nvSpPr>
          <p:cNvPr id="21" name="Yuvarlatılmış Dikdörtgen 20"/>
          <p:cNvSpPr/>
          <p:nvPr/>
        </p:nvSpPr>
        <p:spPr>
          <a:xfrm>
            <a:off x="1567172" y="1225669"/>
            <a:ext cx="10076326"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400" dirty="0">
                <a:latin typeface="Arial" panose="020B0604020202020204" pitchFamily="34" charset="0"/>
                <a:cs typeface="Arial" panose="020B0604020202020204" pitchFamily="34" charset="0"/>
              </a:rPr>
              <a:t>Devam Eden İnceleme ve Takdir İşlemleri</a:t>
            </a:r>
          </a:p>
        </p:txBody>
      </p:sp>
      <p:pic>
        <p:nvPicPr>
          <p:cNvPr id="8" name="Resim 7">
            <a:extLst>
              <a:ext uri="{FF2B5EF4-FFF2-40B4-BE49-F238E27FC236}">
                <a16:creationId xmlns:a16="http://schemas.microsoft.com/office/drawing/2014/main" id="{3BB95F29-C054-75B0-8A7F-DA15DBAB0F80}"/>
              </a:ext>
            </a:extLst>
          </p:cNvPr>
          <p:cNvPicPr>
            <a:picLocks noChangeAspect="1"/>
          </p:cNvPicPr>
          <p:nvPr/>
        </p:nvPicPr>
        <p:blipFill>
          <a:blip r:embed="rId4"/>
          <a:stretch>
            <a:fillRect/>
          </a:stretch>
        </p:blipFill>
        <p:spPr>
          <a:xfrm>
            <a:off x="12285110" y="1945669"/>
            <a:ext cx="2019300" cy="563880"/>
          </a:xfrm>
          <a:prstGeom prst="rect">
            <a:avLst/>
          </a:prstGeom>
        </p:spPr>
      </p:pic>
      <p:sp>
        <p:nvSpPr>
          <p:cNvPr id="6" name="TextShape 2">
            <a:extLst>
              <a:ext uri="{FF2B5EF4-FFF2-40B4-BE49-F238E27FC236}">
                <a16:creationId xmlns:a16="http://schemas.microsoft.com/office/drawing/2014/main" id="{C353C0D0-2942-6683-C2FC-CD8182CC8D21}"/>
              </a:ext>
            </a:extLst>
          </p:cNvPr>
          <p:cNvSpPr txBox="1"/>
          <p:nvPr/>
        </p:nvSpPr>
        <p:spPr>
          <a:xfrm>
            <a:off x="1260475" y="234418"/>
            <a:ext cx="10920495" cy="791640"/>
          </a:xfrm>
          <a:prstGeom prst="rect">
            <a:avLst/>
          </a:prstGeom>
          <a:noFill/>
          <a:ln>
            <a:noFill/>
          </a:ln>
        </p:spPr>
        <p:txBody>
          <a:bodyPr anchor="ctr"/>
          <a:lstStyle/>
          <a:p>
            <a:pPr algn="ctr">
              <a:lnSpc>
                <a:spcPct val="100000"/>
              </a:lnSpc>
            </a:pPr>
            <a:r>
              <a:rPr lang="tr-TR" sz="3600" b="1" spc="-1" dirty="0">
                <a:solidFill>
                  <a:srgbClr val="BC1421"/>
                </a:solidFill>
                <a:uFill>
                  <a:solidFill>
                    <a:srgbClr val="FFFFFF"/>
                  </a:solidFill>
                </a:uFill>
              </a:rPr>
              <a:t>İNCELEME VE TARHİYAT SAFHASINDAKİ İŞLEMLER</a:t>
            </a:r>
          </a:p>
          <a:p>
            <a:pPr algn="ctr">
              <a:lnSpc>
                <a:spcPct val="100000"/>
              </a:lnSpc>
            </a:pPr>
            <a:r>
              <a:rPr lang="tr-TR" sz="2400" b="1" spc="-1" dirty="0">
                <a:solidFill>
                  <a:srgbClr val="BC1421"/>
                </a:solidFill>
                <a:uFill>
                  <a:solidFill>
                    <a:srgbClr val="FFFFFF"/>
                  </a:solidFill>
                </a:uFill>
              </a:rPr>
              <a:t>-Kapsam, Başvuru ve Ödeme</a:t>
            </a:r>
            <a:r>
              <a:rPr lang="tr-TR" sz="2400" b="1" strike="noStrike" spc="-1" dirty="0">
                <a:solidFill>
                  <a:srgbClr val="BC1421"/>
                </a:solidFill>
                <a:uFill>
                  <a:solidFill>
                    <a:srgbClr val="FFFFFF"/>
                  </a:solidFill>
                </a:uFill>
                <a:latin typeface="Calibri"/>
              </a:rPr>
              <a:t>-</a:t>
            </a:r>
            <a:endParaRPr lang="tr-TR" sz="2400" b="0" strike="noStrike" spc="-1" dirty="0">
              <a:solidFill>
                <a:srgbClr val="BC1421"/>
              </a:solidFill>
              <a:uFill>
                <a:solidFill>
                  <a:srgbClr val="FFFFFF"/>
                </a:solidFill>
              </a:uFill>
              <a:latin typeface="Calibri"/>
            </a:endParaRPr>
          </a:p>
        </p:txBody>
      </p:sp>
      <p:graphicFrame>
        <p:nvGraphicFramePr>
          <p:cNvPr id="9" name="Tablo 8">
            <a:extLst>
              <a:ext uri="{FF2B5EF4-FFF2-40B4-BE49-F238E27FC236}">
                <a16:creationId xmlns:a16="http://schemas.microsoft.com/office/drawing/2014/main" id="{A75AAE00-449C-6F64-8D21-3CE8CE5EBA8C}"/>
              </a:ext>
            </a:extLst>
          </p:cNvPr>
          <p:cNvGraphicFramePr>
            <a:graphicFrameLocks noGrp="1"/>
          </p:cNvGraphicFramePr>
          <p:nvPr>
            <p:extLst>
              <p:ext uri="{D42A27DB-BD31-4B8C-83A1-F6EECF244321}">
                <p14:modId xmlns:p14="http://schemas.microsoft.com/office/powerpoint/2010/main" val="1453705921"/>
              </p:ext>
            </p:extLst>
          </p:nvPr>
        </p:nvGraphicFramePr>
        <p:xfrm>
          <a:off x="1207738" y="4292741"/>
          <a:ext cx="10608448" cy="2558817"/>
        </p:xfrm>
        <a:graphic>
          <a:graphicData uri="http://schemas.openxmlformats.org/drawingml/2006/table">
            <a:tbl>
              <a:tblPr/>
              <a:tblGrid>
                <a:gridCol w="3953211">
                  <a:extLst>
                    <a:ext uri="{9D8B030D-6E8A-4147-A177-3AD203B41FA5}">
                      <a16:colId xmlns:a16="http://schemas.microsoft.com/office/drawing/2014/main" val="3772189149"/>
                    </a:ext>
                  </a:extLst>
                </a:gridCol>
                <a:gridCol w="1104769">
                  <a:extLst>
                    <a:ext uri="{9D8B030D-6E8A-4147-A177-3AD203B41FA5}">
                      <a16:colId xmlns:a16="http://schemas.microsoft.com/office/drawing/2014/main" val="749941367"/>
                    </a:ext>
                  </a:extLst>
                </a:gridCol>
                <a:gridCol w="1477463">
                  <a:extLst>
                    <a:ext uri="{9D8B030D-6E8A-4147-A177-3AD203B41FA5}">
                      <a16:colId xmlns:a16="http://schemas.microsoft.com/office/drawing/2014/main" val="1553332550"/>
                    </a:ext>
                  </a:extLst>
                </a:gridCol>
                <a:gridCol w="865181">
                  <a:extLst>
                    <a:ext uri="{9D8B030D-6E8A-4147-A177-3AD203B41FA5}">
                      <a16:colId xmlns:a16="http://schemas.microsoft.com/office/drawing/2014/main" val="4052415283"/>
                    </a:ext>
                  </a:extLst>
                </a:gridCol>
                <a:gridCol w="1118080">
                  <a:extLst>
                    <a:ext uri="{9D8B030D-6E8A-4147-A177-3AD203B41FA5}">
                      <a16:colId xmlns:a16="http://schemas.microsoft.com/office/drawing/2014/main" val="2039749987"/>
                    </a:ext>
                  </a:extLst>
                </a:gridCol>
                <a:gridCol w="1158011">
                  <a:extLst>
                    <a:ext uri="{9D8B030D-6E8A-4147-A177-3AD203B41FA5}">
                      <a16:colId xmlns:a16="http://schemas.microsoft.com/office/drawing/2014/main" val="2459584335"/>
                    </a:ext>
                  </a:extLst>
                </a:gridCol>
                <a:gridCol w="931733">
                  <a:extLst>
                    <a:ext uri="{9D8B030D-6E8A-4147-A177-3AD203B41FA5}">
                      <a16:colId xmlns:a16="http://schemas.microsoft.com/office/drawing/2014/main" val="4229529009"/>
                    </a:ext>
                  </a:extLst>
                </a:gridCol>
              </a:tblGrid>
              <a:tr h="1421565">
                <a:tc>
                  <a:txBody>
                    <a:bodyPr/>
                    <a:lstStyle/>
                    <a:p>
                      <a:pPr algn="ctr" fontAlgn="ctr"/>
                      <a:r>
                        <a:rPr lang="tr-TR" sz="1600" b="1" i="0" u="none" strike="noStrike" dirty="0">
                          <a:solidFill>
                            <a:srgbClr val="3F3F3F"/>
                          </a:solidFill>
                          <a:effectLst/>
                          <a:latin typeface="Calibri" panose="020F0502020204030204" pitchFamily="34" charset="0"/>
                        </a:rPr>
                        <a:t>Alacak Türü</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solidFill>
                      <a:srgbClr val="F2F2F2"/>
                    </a:solidFill>
                  </a:tcPr>
                </a:tc>
                <a:tc>
                  <a:txBody>
                    <a:bodyPr/>
                    <a:lstStyle/>
                    <a:p>
                      <a:pPr algn="ctr" fontAlgn="ctr"/>
                      <a:r>
                        <a:rPr lang="tr-TR" sz="1600" b="1" i="0" u="none" strike="noStrike" dirty="0">
                          <a:solidFill>
                            <a:srgbClr val="3F3F3F"/>
                          </a:solidFill>
                          <a:effectLst/>
                          <a:latin typeface="Calibri" panose="020F0502020204030204" pitchFamily="34" charset="0"/>
                        </a:rPr>
                        <a:t>Başvuru Tarihi</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solidFill>
                      <a:srgbClr val="F2F2F2"/>
                    </a:solidFill>
                  </a:tcPr>
                </a:tc>
                <a:tc>
                  <a:txBody>
                    <a:bodyPr/>
                    <a:lstStyle/>
                    <a:p>
                      <a:pPr algn="ctr" fontAlgn="ctr"/>
                      <a:r>
                        <a:rPr lang="tr-TR" sz="1600" b="1" i="0" u="none" strike="noStrike">
                          <a:solidFill>
                            <a:srgbClr val="3F3F3F"/>
                          </a:solidFill>
                          <a:effectLst/>
                          <a:latin typeface="Calibri" panose="020F0502020204030204" pitchFamily="34" charset="0"/>
                        </a:rPr>
                        <a:t>Ödeme/</a:t>
                      </a:r>
                      <a:br>
                        <a:rPr lang="tr-TR" sz="1600" b="1" i="0" u="none" strike="noStrike">
                          <a:solidFill>
                            <a:srgbClr val="3F3F3F"/>
                          </a:solidFill>
                          <a:effectLst/>
                          <a:latin typeface="Calibri" panose="020F0502020204030204" pitchFamily="34" charset="0"/>
                        </a:rPr>
                      </a:br>
                      <a:r>
                        <a:rPr lang="tr-TR" sz="1600" b="1" i="0" u="none" strike="noStrike">
                          <a:solidFill>
                            <a:srgbClr val="3F3F3F"/>
                          </a:solidFill>
                          <a:effectLst/>
                          <a:latin typeface="Calibri" panose="020F0502020204030204" pitchFamily="34" charset="0"/>
                        </a:rPr>
                        <a:t>Taksitlendirme</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solidFill>
                      <a:srgbClr val="F2F2F2"/>
                    </a:solidFill>
                  </a:tcPr>
                </a:tc>
                <a:tc>
                  <a:txBody>
                    <a:bodyPr/>
                    <a:lstStyle/>
                    <a:p>
                      <a:pPr algn="ctr" fontAlgn="ctr"/>
                      <a:r>
                        <a:rPr lang="tr-TR" sz="1800" b="1" i="0" u="none" strike="noStrike">
                          <a:solidFill>
                            <a:srgbClr val="3F3F76"/>
                          </a:solidFill>
                          <a:effectLst/>
                          <a:latin typeface="Calibri" panose="020F0502020204030204" pitchFamily="34" charset="0"/>
                        </a:rPr>
                        <a:t>Vergiler</a:t>
                      </a:r>
                    </a:p>
                  </a:txBody>
                  <a:tcPr marL="7620" marR="7620" marT="7620" marB="0" anchor="ctr">
                    <a:lnL w="6350" cap="flat" cmpd="sng" algn="ctr">
                      <a:solidFill>
                        <a:srgbClr val="B2B2B2"/>
                      </a:solidFill>
                      <a:prstDash val="solid"/>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3F3F3F"/>
                      </a:solidFill>
                      <a:prstDash val="dot"/>
                      <a:round/>
                      <a:headEnd type="none" w="med" len="med"/>
                      <a:tailEnd type="none" w="med" len="med"/>
                    </a:lnB>
                    <a:solidFill>
                      <a:srgbClr val="FFFFCC"/>
                    </a:solidFill>
                  </a:tcPr>
                </a:tc>
                <a:tc>
                  <a:txBody>
                    <a:bodyPr/>
                    <a:lstStyle/>
                    <a:p>
                      <a:pPr algn="ctr" fontAlgn="ctr"/>
                      <a:r>
                        <a:rPr lang="tr-TR" sz="1600" b="1" i="0" u="none" strike="noStrike">
                          <a:solidFill>
                            <a:srgbClr val="9C0006"/>
                          </a:solidFill>
                          <a:effectLst/>
                          <a:latin typeface="Calibri" panose="020F0502020204030204" pitchFamily="34" charset="0"/>
                        </a:rPr>
                        <a:t>Asla Bağlı Cezalar</a:t>
                      </a:r>
                      <a:br>
                        <a:rPr lang="tr-TR" sz="1600" b="1" i="0" u="none" strike="noStrike">
                          <a:solidFill>
                            <a:srgbClr val="9C0006"/>
                          </a:solidFill>
                          <a:effectLst/>
                          <a:latin typeface="Calibri" panose="020F0502020204030204" pitchFamily="34" charset="0"/>
                        </a:rPr>
                      </a:br>
                      <a:r>
                        <a:rPr lang="tr-TR" sz="1600" b="1" i="0" u="none" strike="noStrike">
                          <a:solidFill>
                            <a:srgbClr val="9C0006"/>
                          </a:solidFill>
                          <a:effectLst/>
                          <a:latin typeface="Calibri" panose="020F0502020204030204" pitchFamily="34" charset="0"/>
                        </a:rPr>
                        <a:t>(Vergi Ziyaı)</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solidFill>
                      <a:srgbClr val="FFC7CE"/>
                    </a:solidFill>
                  </a:tcPr>
                </a:tc>
                <a:tc>
                  <a:txBody>
                    <a:bodyPr/>
                    <a:lstStyle/>
                    <a:p>
                      <a:pPr algn="ctr" fontAlgn="ctr"/>
                      <a:r>
                        <a:rPr lang="tr-TR" sz="1600" b="1" i="0" u="none" strike="noStrike">
                          <a:solidFill>
                            <a:srgbClr val="9C0006"/>
                          </a:solidFill>
                          <a:effectLst/>
                          <a:latin typeface="Calibri" panose="020F0502020204030204" pitchFamily="34" charset="0"/>
                        </a:rPr>
                        <a:t>Asla Bağlı Olmayan Cezalar</a:t>
                      </a:r>
                      <a:br>
                        <a:rPr lang="tr-TR" sz="1600" b="1" i="0" u="none" strike="noStrike">
                          <a:solidFill>
                            <a:srgbClr val="9C0006"/>
                          </a:solidFill>
                          <a:effectLst/>
                          <a:latin typeface="Calibri" panose="020F0502020204030204" pitchFamily="34" charset="0"/>
                        </a:rPr>
                      </a:br>
                      <a:r>
                        <a:rPr lang="tr-TR" sz="1600" b="1" i="0" u="none" strike="noStrike">
                          <a:solidFill>
                            <a:srgbClr val="9C0006"/>
                          </a:solidFill>
                          <a:effectLst/>
                          <a:latin typeface="Calibri" panose="020F0502020204030204" pitchFamily="34" charset="0"/>
                        </a:rPr>
                        <a:t>(Usulsüzlük ve Ö.U)</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solidFill>
                      <a:srgbClr val="FFC7CE"/>
                    </a:solidFill>
                  </a:tcPr>
                </a:tc>
                <a:tc>
                  <a:txBody>
                    <a:bodyPr/>
                    <a:lstStyle/>
                    <a:p>
                      <a:pPr algn="ctr" fontAlgn="ctr"/>
                      <a:r>
                        <a:rPr lang="tr-TR" sz="1600" b="1" i="0" u="none" strike="noStrike">
                          <a:solidFill>
                            <a:srgbClr val="006100"/>
                          </a:solidFill>
                          <a:effectLst/>
                          <a:latin typeface="Calibri" panose="020F0502020204030204" pitchFamily="34" charset="0"/>
                        </a:rPr>
                        <a:t>Fer'i Alacaklar</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solidFill>
                      <a:srgbClr val="C6EFCE"/>
                    </a:solidFill>
                  </a:tcPr>
                </a:tc>
                <a:extLst>
                  <a:ext uri="{0D108BD9-81ED-4DB2-BD59-A6C34878D82A}">
                    <a16:rowId xmlns:a16="http://schemas.microsoft.com/office/drawing/2014/main" val="2935466919"/>
                  </a:ext>
                </a:extLst>
              </a:tr>
              <a:tr h="1137252">
                <a:tc>
                  <a:txBody>
                    <a:bodyPr/>
                    <a:lstStyle/>
                    <a:p>
                      <a:pPr algn="just" rtl="0" fontAlgn="ctr">
                        <a:buClr>
                          <a:srgbClr val="D34817"/>
                        </a:buClr>
                        <a:buSzPts val="1600"/>
                        <a:buFont typeface="Wingdings" panose="05000000000000000000" pitchFamily="2" charset="2"/>
                        <a:buChar char="§"/>
                      </a:pPr>
                      <a:r>
                        <a:rPr lang="tr-TR" sz="1600" b="0" i="0" u="none" strike="noStrike">
                          <a:solidFill>
                            <a:srgbClr val="000000"/>
                          </a:solidFill>
                          <a:effectLst/>
                          <a:latin typeface="Calibri" panose="020F0502020204030204" pitchFamily="34" charset="0"/>
                        </a:rPr>
                        <a:t>Kanunun yayımı tarihinden </a:t>
                      </a:r>
                      <a:r>
                        <a:rPr lang="tr-TR" sz="1600" b="1" i="0" u="sng" strike="noStrike">
                          <a:solidFill>
                            <a:srgbClr val="000000"/>
                          </a:solidFill>
                          <a:effectLst/>
                          <a:latin typeface="Calibri" panose="020F0502020204030204" pitchFamily="34" charset="0"/>
                        </a:rPr>
                        <a:t>önce başlayan</a:t>
                      </a:r>
                      <a:r>
                        <a:rPr lang="tr-TR" sz="1600" b="0" i="0" u="none" strike="noStrike">
                          <a:solidFill>
                            <a:srgbClr val="000000"/>
                          </a:solidFill>
                          <a:effectLst/>
                          <a:latin typeface="Calibri" panose="020F0502020204030204" pitchFamily="34" charset="0"/>
                        </a:rPr>
                        <a:t> ancak bu tarihe kadar </a:t>
                      </a:r>
                      <a:r>
                        <a:rPr lang="tr-TR" sz="1600" b="1" i="0" u="none" strike="noStrike">
                          <a:solidFill>
                            <a:srgbClr val="C00000"/>
                          </a:solidFill>
                          <a:effectLst/>
                          <a:latin typeface="Calibri" panose="020F0502020204030204" pitchFamily="34" charset="0"/>
                        </a:rPr>
                        <a:t>tamamlanamamış</a:t>
                      </a:r>
                      <a:r>
                        <a:rPr lang="tr-TR" sz="1600" b="0" i="0" u="none" strike="noStrike">
                          <a:solidFill>
                            <a:srgbClr val="C00000"/>
                          </a:solidFill>
                          <a:effectLst/>
                          <a:latin typeface="Calibri" panose="020F0502020204030204" pitchFamily="34" charset="0"/>
                        </a:rPr>
                        <a:t> </a:t>
                      </a:r>
                      <a:r>
                        <a:rPr lang="tr-TR" sz="1600" b="0" i="0" u="none" strike="noStrike">
                          <a:solidFill>
                            <a:srgbClr val="000000"/>
                          </a:solidFill>
                          <a:effectLst/>
                          <a:latin typeface="Calibri" panose="020F0502020204030204" pitchFamily="34" charset="0"/>
                        </a:rPr>
                        <a:t>bulunan </a:t>
                      </a:r>
                      <a:r>
                        <a:rPr lang="tr-TR" sz="1600" b="1" i="0" u="sng" strike="noStrike">
                          <a:solidFill>
                            <a:srgbClr val="000000"/>
                          </a:solidFill>
                          <a:effectLst/>
                          <a:latin typeface="Calibri" panose="020F0502020204030204" pitchFamily="34" charset="0"/>
                        </a:rPr>
                        <a:t>vergi incelemeleri, takdir, tarh ve tahakkuk işlemleri</a:t>
                      </a:r>
                      <a:endParaRPr lang="tr-TR" sz="1600" b="0" i="0" u="none" strike="noStrike">
                        <a:solidFill>
                          <a:srgbClr val="D34817"/>
                        </a:solidFill>
                        <a:effectLst/>
                        <a:latin typeface="Wingdings" panose="05000000000000000000" pitchFamily="2" charset="2"/>
                      </a:endParaRPr>
                    </a:p>
                  </a:txBody>
                  <a:tcPr marL="7620" marR="7620" marT="7620" marB="0" anchor="ctr">
                    <a:lnL>
                      <a:noFill/>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a:noFill/>
                    </a:lnB>
                  </a:tcPr>
                </a:tc>
                <a:tc>
                  <a:txBody>
                    <a:bodyPr/>
                    <a:lstStyle/>
                    <a:p>
                      <a:pPr algn="ctr" fontAlgn="ctr"/>
                      <a:r>
                        <a:rPr lang="tr-TR" sz="1600" b="1" i="0" u="none" strike="noStrike">
                          <a:solidFill>
                            <a:srgbClr val="000000"/>
                          </a:solidFill>
                          <a:effectLst/>
                          <a:latin typeface="Calibri" panose="020F0502020204030204" pitchFamily="34" charset="0"/>
                        </a:rPr>
                        <a:t>İhbarname-</a:t>
                      </a:r>
                      <a:br>
                        <a:rPr lang="tr-TR" sz="1600" b="1" i="0" u="none" strike="noStrike">
                          <a:solidFill>
                            <a:srgbClr val="000000"/>
                          </a:solidFill>
                          <a:effectLst/>
                          <a:latin typeface="Calibri" panose="020F0502020204030204" pitchFamily="34" charset="0"/>
                        </a:rPr>
                      </a:br>
                      <a:r>
                        <a:rPr lang="tr-TR" sz="1600" b="1" i="0" u="none" strike="noStrike">
                          <a:solidFill>
                            <a:srgbClr val="000000"/>
                          </a:solidFill>
                          <a:effectLst/>
                          <a:latin typeface="Calibri" panose="020F0502020204030204" pitchFamily="34" charset="0"/>
                        </a:rPr>
                        <a:t>30 gün</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600" b="1" i="0" u="none" strike="noStrike">
                          <a:solidFill>
                            <a:srgbClr val="000000"/>
                          </a:solidFill>
                          <a:effectLst/>
                          <a:latin typeface="Calibri" panose="020F0502020204030204" pitchFamily="34" charset="0"/>
                        </a:rPr>
                        <a:t>İzleyen ay</a:t>
                      </a:r>
                      <a:br>
                        <a:rPr lang="tr-TR" sz="1600" b="1" i="0" u="none" strike="noStrike">
                          <a:solidFill>
                            <a:srgbClr val="000000"/>
                          </a:solidFill>
                          <a:effectLst/>
                          <a:latin typeface="Calibri" panose="020F0502020204030204" pitchFamily="34" charset="0"/>
                        </a:rPr>
                      </a:br>
                      <a:r>
                        <a:rPr lang="tr-TR" sz="1600" b="1" i="0" u="none" strike="noStrike">
                          <a:solidFill>
                            <a:srgbClr val="000000"/>
                          </a:solidFill>
                          <a:effectLst/>
                          <a:latin typeface="Calibri" panose="020F0502020204030204" pitchFamily="34" charset="0"/>
                        </a:rPr>
                        <a:t>12 eşit taksit </a:t>
                      </a:r>
                      <a:br>
                        <a:rPr lang="tr-TR" sz="1600" b="1" i="0" u="none" strike="noStrike">
                          <a:solidFill>
                            <a:srgbClr val="000000"/>
                          </a:solidFill>
                          <a:effectLst/>
                          <a:latin typeface="Calibri" panose="020F0502020204030204" pitchFamily="34" charset="0"/>
                        </a:rPr>
                      </a:br>
                      <a:r>
                        <a:rPr lang="tr-TR" sz="1600" b="1" i="0" u="none" strike="noStrike">
                          <a:solidFill>
                            <a:srgbClr val="000000"/>
                          </a:solidFill>
                          <a:effectLst/>
                          <a:latin typeface="Calibri" panose="020F0502020204030204" pitchFamily="34" charset="0"/>
                        </a:rPr>
                        <a:t>aylık ödeme</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600" b="1" i="0" u="none" strike="noStrike">
                          <a:solidFill>
                            <a:srgbClr val="000000"/>
                          </a:solidFill>
                          <a:effectLst/>
                          <a:latin typeface="Calibri" panose="020F0502020204030204" pitchFamily="34" charset="0"/>
                        </a:rPr>
                        <a:t>50%</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600" b="1"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600" b="1" i="0" u="none" strike="noStrike">
                          <a:solidFill>
                            <a:srgbClr val="000000"/>
                          </a:solidFill>
                          <a:effectLst/>
                          <a:latin typeface="Calibri" panose="020F0502020204030204" pitchFamily="34" charset="0"/>
                        </a:rPr>
                        <a:t>25%</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600" b="1" i="0" u="none" strike="noStrike" dirty="0">
                          <a:solidFill>
                            <a:srgbClr val="000000"/>
                          </a:solidFill>
                          <a:effectLst/>
                          <a:latin typeface="Calibri" panose="020F0502020204030204" pitchFamily="34" charset="0"/>
                        </a:rPr>
                        <a:t>Yİ-ÜFE</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extLst>
                  <a:ext uri="{0D108BD9-81ED-4DB2-BD59-A6C34878D82A}">
                    <a16:rowId xmlns:a16="http://schemas.microsoft.com/office/drawing/2014/main" val="1457269192"/>
                  </a:ext>
                </a:extLst>
              </a:tr>
            </a:tbl>
          </a:graphicData>
        </a:graphic>
      </p:graphicFrame>
      <p:sp>
        <p:nvSpPr>
          <p:cNvPr id="11" name="Dikdörtgen 10">
            <a:extLst>
              <a:ext uri="{FF2B5EF4-FFF2-40B4-BE49-F238E27FC236}">
                <a16:creationId xmlns:a16="http://schemas.microsoft.com/office/drawing/2014/main" id="{2D3480F1-F682-A305-19C9-C4010660D7C6}"/>
              </a:ext>
            </a:extLst>
          </p:cNvPr>
          <p:cNvSpPr/>
          <p:nvPr/>
        </p:nvSpPr>
        <p:spPr>
          <a:xfrm>
            <a:off x="8597586" y="3486626"/>
            <a:ext cx="6096000" cy="830997"/>
          </a:xfrm>
          <a:prstGeom prst="rect">
            <a:avLst/>
          </a:prstGeom>
        </p:spPr>
        <p:txBody>
          <a:bodyPr>
            <a:spAutoFit/>
          </a:bodyPr>
          <a:lstStyle/>
          <a:p>
            <a:pPr marL="342900" indent="-342900">
              <a:buFont typeface="Wingdings" panose="05000000000000000000" pitchFamily="2" charset="2"/>
              <a:buChar char="q"/>
            </a:pPr>
            <a:r>
              <a:rPr lang="tr-TR" sz="2400" dirty="0">
                <a:latin typeface="Calibri" panose="020F0502020204030204" pitchFamily="34" charset="0"/>
                <a:ea typeface="Times New Roman" panose="02020603050405020304" pitchFamily="18" charset="0"/>
              </a:rPr>
              <a:t>Defaten ödeme?</a:t>
            </a:r>
          </a:p>
          <a:p>
            <a:pPr marL="285750" indent="-285750">
              <a:buFont typeface="Arial" panose="020B0604020202020204" pitchFamily="34" charset="0"/>
              <a:buChar char="•"/>
            </a:pPr>
            <a:endParaRPr lang="tr-TR" sz="2400" dirty="0">
              <a:latin typeface="Calibri" panose="020F0502020204030204" pitchFamily="34" charset="0"/>
              <a:ea typeface="Times New Roman" panose="02020603050405020304" pitchFamily="18" charset="0"/>
            </a:endParaRPr>
          </a:p>
        </p:txBody>
      </p:sp>
      <p:pic>
        <p:nvPicPr>
          <p:cNvPr id="12" name="Resim 11">
            <a:extLst>
              <a:ext uri="{FF2B5EF4-FFF2-40B4-BE49-F238E27FC236}">
                <a16:creationId xmlns:a16="http://schemas.microsoft.com/office/drawing/2014/main" id="{D728F499-2E34-67E3-CCF7-22EF67C089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6788" y="3273612"/>
            <a:ext cx="840572" cy="1626358"/>
          </a:xfrm>
          <a:prstGeom prst="rect">
            <a:avLst/>
          </a:prstGeom>
        </p:spPr>
      </p:pic>
    </p:spTree>
    <p:extLst>
      <p:ext uri="{BB962C8B-B14F-4D97-AF65-F5344CB8AC3E}">
        <p14:creationId xmlns:p14="http://schemas.microsoft.com/office/powerpoint/2010/main" val="32341131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Shape 2">
            <a:extLst>
              <a:ext uri="{FF2B5EF4-FFF2-40B4-BE49-F238E27FC236}">
                <a16:creationId xmlns:a16="http://schemas.microsoft.com/office/drawing/2014/main" id="{866D8E6F-CA92-515C-8BEC-84DF9D54CA88}"/>
              </a:ext>
            </a:extLst>
          </p:cNvPr>
          <p:cNvSpPr txBox="1"/>
          <p:nvPr/>
        </p:nvSpPr>
        <p:spPr>
          <a:xfrm>
            <a:off x="1260475" y="234418"/>
            <a:ext cx="10920495" cy="791640"/>
          </a:xfrm>
          <a:prstGeom prst="rect">
            <a:avLst/>
          </a:prstGeom>
          <a:noFill/>
          <a:ln>
            <a:noFill/>
          </a:ln>
        </p:spPr>
        <p:txBody>
          <a:bodyPr anchor="ctr"/>
          <a:lstStyle/>
          <a:p>
            <a:pPr algn="ctr">
              <a:lnSpc>
                <a:spcPct val="100000"/>
              </a:lnSpc>
            </a:pPr>
            <a:r>
              <a:rPr lang="tr-TR" sz="2500" b="1" spc="-1" dirty="0">
                <a:solidFill>
                  <a:srgbClr val="BC1421"/>
                </a:solidFill>
                <a:uFill>
                  <a:solidFill>
                    <a:srgbClr val="FFFFFF"/>
                  </a:solidFill>
                </a:uFill>
              </a:rPr>
              <a:t>İNCELEME VE TARHİYAT SAFHASINDAKİ İŞLEMLER</a:t>
            </a:r>
          </a:p>
          <a:p>
            <a:pPr algn="ctr">
              <a:lnSpc>
                <a:spcPct val="100000"/>
              </a:lnSpc>
            </a:pPr>
            <a:r>
              <a:rPr lang="tr-TR" b="1" spc="-1" dirty="0">
                <a:solidFill>
                  <a:srgbClr val="BC1421"/>
                </a:solidFill>
                <a:uFill>
                  <a:solidFill>
                    <a:srgbClr val="FFFFFF"/>
                  </a:solidFill>
                </a:uFill>
              </a:rPr>
              <a:t>-Koşullar</a:t>
            </a:r>
            <a:r>
              <a:rPr lang="tr-TR" b="1" strike="noStrike" spc="-1" dirty="0">
                <a:solidFill>
                  <a:srgbClr val="BC1421"/>
                </a:solidFill>
                <a:uFill>
                  <a:solidFill>
                    <a:srgbClr val="FFFFFF"/>
                  </a:solidFill>
                </a:uFill>
                <a:latin typeface="Calibri"/>
              </a:rPr>
              <a:t>-</a:t>
            </a:r>
            <a:endParaRPr lang="tr-TR" b="0" strike="noStrike" spc="-1" dirty="0">
              <a:solidFill>
                <a:srgbClr val="BC1421"/>
              </a:solidFill>
              <a:uFill>
                <a:solidFill>
                  <a:srgbClr val="FFFFFF"/>
                </a:solidFill>
              </a:uFill>
              <a:latin typeface="Calibri"/>
            </a:endParaRPr>
          </a:p>
        </p:txBody>
      </p:sp>
      <p:sp>
        <p:nvSpPr>
          <p:cNvPr id="2" name="Dikdörtgen 1">
            <a:extLst>
              <a:ext uri="{FF2B5EF4-FFF2-40B4-BE49-F238E27FC236}">
                <a16:creationId xmlns:a16="http://schemas.microsoft.com/office/drawing/2014/main" id="{3FDD8D0A-3285-F8FD-C5C6-4649FF91CE5A}"/>
              </a:ext>
            </a:extLst>
          </p:cNvPr>
          <p:cNvSpPr/>
          <p:nvPr/>
        </p:nvSpPr>
        <p:spPr>
          <a:xfrm>
            <a:off x="1260474" y="6124898"/>
            <a:ext cx="9468485" cy="369332"/>
          </a:xfrm>
          <a:prstGeom prst="rect">
            <a:avLst/>
          </a:prstGeom>
        </p:spPr>
        <p:txBody>
          <a:bodyPr wrap="square">
            <a:spAutoFit/>
          </a:bodyPr>
          <a:lstStyle/>
          <a:p>
            <a:pPr algn="just">
              <a:spcAft>
                <a:spcPts val="0"/>
              </a:spcAft>
            </a:pPr>
            <a:r>
              <a:rPr lang="tr-TR" b="1" dirty="0">
                <a:solidFill>
                  <a:schemeClr val="accent1">
                    <a:lumMod val="75000"/>
                  </a:schemeClr>
                </a:solidFill>
                <a:latin typeface="Calibri" panose="020F0502020204030204" pitchFamily="34" charset="0"/>
                <a:ea typeface="Times New Roman" panose="02020603050405020304" pitchFamily="18" charset="0"/>
              </a:rPr>
              <a:t>*</a:t>
            </a:r>
            <a:r>
              <a:rPr lang="tr-TR" sz="1400" dirty="0">
                <a:latin typeface="Calibri" panose="020F0502020204030204" pitchFamily="34" charset="0"/>
                <a:ea typeface="Times New Roman" panose="02020603050405020304" pitchFamily="18" charset="0"/>
              </a:rPr>
              <a:t>İhlal halinde kısmen pişmanlık söz konusu olmayacağından yalnızca mahsup yapılabilir </a:t>
            </a:r>
            <a:endParaRPr lang="tr-TR" sz="1400" b="1" dirty="0">
              <a:solidFill>
                <a:srgbClr val="C00000"/>
              </a:solidFill>
              <a:latin typeface="Calibri" panose="020F0502020204030204" pitchFamily="34" charset="0"/>
              <a:ea typeface="Times New Roman" panose="02020603050405020304" pitchFamily="18" charset="0"/>
            </a:endParaRPr>
          </a:p>
        </p:txBody>
      </p:sp>
      <p:graphicFrame>
        <p:nvGraphicFramePr>
          <p:cNvPr id="5" name="Tablo 4">
            <a:extLst>
              <a:ext uri="{FF2B5EF4-FFF2-40B4-BE49-F238E27FC236}">
                <a16:creationId xmlns:a16="http://schemas.microsoft.com/office/drawing/2014/main" id="{0BC22D2D-377B-E938-634D-E7A6FFE4842B}"/>
              </a:ext>
            </a:extLst>
          </p:cNvPr>
          <p:cNvGraphicFramePr>
            <a:graphicFrameLocks noGrp="1"/>
          </p:cNvGraphicFramePr>
          <p:nvPr>
            <p:extLst>
              <p:ext uri="{D42A27DB-BD31-4B8C-83A1-F6EECF244321}">
                <p14:modId xmlns:p14="http://schemas.microsoft.com/office/powerpoint/2010/main" val="1925994620"/>
              </p:ext>
            </p:extLst>
          </p:nvPr>
        </p:nvGraphicFramePr>
        <p:xfrm>
          <a:off x="928940" y="2200517"/>
          <a:ext cx="11019219" cy="3825240"/>
        </p:xfrm>
        <a:graphic>
          <a:graphicData uri="http://schemas.openxmlformats.org/drawingml/2006/table">
            <a:tbl>
              <a:tblPr/>
              <a:tblGrid>
                <a:gridCol w="4886644">
                  <a:extLst>
                    <a:ext uri="{9D8B030D-6E8A-4147-A177-3AD203B41FA5}">
                      <a16:colId xmlns:a16="http://schemas.microsoft.com/office/drawing/2014/main" val="3164294072"/>
                    </a:ext>
                  </a:extLst>
                </a:gridCol>
                <a:gridCol w="1109472">
                  <a:extLst>
                    <a:ext uri="{9D8B030D-6E8A-4147-A177-3AD203B41FA5}">
                      <a16:colId xmlns:a16="http://schemas.microsoft.com/office/drawing/2014/main" val="405713622"/>
                    </a:ext>
                  </a:extLst>
                </a:gridCol>
                <a:gridCol w="1158240">
                  <a:extLst>
                    <a:ext uri="{9D8B030D-6E8A-4147-A177-3AD203B41FA5}">
                      <a16:colId xmlns:a16="http://schemas.microsoft.com/office/drawing/2014/main" val="422864386"/>
                    </a:ext>
                  </a:extLst>
                </a:gridCol>
                <a:gridCol w="1194816">
                  <a:extLst>
                    <a:ext uri="{9D8B030D-6E8A-4147-A177-3AD203B41FA5}">
                      <a16:colId xmlns:a16="http://schemas.microsoft.com/office/drawing/2014/main" val="260054438"/>
                    </a:ext>
                  </a:extLst>
                </a:gridCol>
                <a:gridCol w="2670047">
                  <a:extLst>
                    <a:ext uri="{9D8B030D-6E8A-4147-A177-3AD203B41FA5}">
                      <a16:colId xmlns:a16="http://schemas.microsoft.com/office/drawing/2014/main" val="1428746241"/>
                    </a:ext>
                  </a:extLst>
                </a:gridCol>
              </a:tblGrid>
              <a:tr h="1066800">
                <a:tc>
                  <a:txBody>
                    <a:bodyPr/>
                    <a:lstStyle/>
                    <a:p>
                      <a:pPr algn="ctr" fontAlgn="ctr"/>
                      <a:r>
                        <a:rPr lang="tr-TR" sz="2200" b="1" i="0" u="none" strike="noStrike" dirty="0">
                          <a:solidFill>
                            <a:srgbClr val="3F3F3F"/>
                          </a:solidFill>
                          <a:effectLst/>
                          <a:latin typeface="+mn-lt"/>
                        </a:rPr>
                        <a:t>Alacak Türü</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solidFill>
                      <a:srgbClr val="F2F2F2"/>
                    </a:solidFill>
                  </a:tcPr>
                </a:tc>
                <a:tc>
                  <a:txBody>
                    <a:bodyPr/>
                    <a:lstStyle/>
                    <a:p>
                      <a:pPr algn="ctr" fontAlgn="ctr"/>
                      <a:r>
                        <a:rPr lang="tr-TR" sz="2200" b="1" i="0" u="none" strike="noStrike" dirty="0">
                          <a:solidFill>
                            <a:srgbClr val="3F3F3F"/>
                          </a:solidFill>
                          <a:effectLst/>
                          <a:latin typeface="+mn-lt"/>
                        </a:rPr>
                        <a:t>Başvuru Tarihi</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solidFill>
                      <a:srgbClr val="F2F2F2"/>
                    </a:solidFill>
                  </a:tcPr>
                </a:tc>
                <a:tc>
                  <a:txBody>
                    <a:bodyPr/>
                    <a:lstStyle/>
                    <a:p>
                      <a:pPr algn="ctr" fontAlgn="ctr"/>
                      <a:r>
                        <a:rPr lang="tr-TR" sz="2200" b="1" i="0" u="none" strike="noStrike" dirty="0">
                          <a:solidFill>
                            <a:srgbClr val="3F3F3F"/>
                          </a:solidFill>
                          <a:effectLst/>
                          <a:latin typeface="+mn-lt"/>
                        </a:rPr>
                        <a:t>Ödeme/</a:t>
                      </a:r>
                    </a:p>
                    <a:p>
                      <a:pPr algn="ctr" fontAlgn="ctr"/>
                      <a:r>
                        <a:rPr lang="tr-TR" sz="2200" b="1" i="0" u="none" strike="noStrike" dirty="0">
                          <a:solidFill>
                            <a:srgbClr val="3F3F3F"/>
                          </a:solidFill>
                          <a:effectLst/>
                          <a:latin typeface="+mn-lt"/>
                        </a:rPr>
                        <a:t>İlk Taksit Tarihi</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solidFill>
                      <a:srgbClr val="F2F2F2"/>
                    </a:solidFill>
                  </a:tcPr>
                </a:tc>
                <a:tc>
                  <a:txBody>
                    <a:bodyPr/>
                    <a:lstStyle/>
                    <a:p>
                      <a:pPr algn="ctr" fontAlgn="ctr"/>
                      <a:r>
                        <a:rPr lang="tr-TR" sz="2200" b="1" i="0" u="none" strike="noStrike" dirty="0">
                          <a:solidFill>
                            <a:srgbClr val="9C0006"/>
                          </a:solidFill>
                          <a:effectLst/>
                          <a:latin typeface="+mn-lt"/>
                        </a:rPr>
                        <a:t>Ödenecek Tutar</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solidFill>
                      <a:srgbClr val="FFC7CE"/>
                    </a:solidFill>
                  </a:tcPr>
                </a:tc>
                <a:tc>
                  <a:txBody>
                    <a:bodyPr/>
                    <a:lstStyle/>
                    <a:p>
                      <a:pPr algn="ctr" fontAlgn="ctr"/>
                      <a:r>
                        <a:rPr lang="tr-TR" sz="2200" b="1" i="0" u="none" strike="noStrike" dirty="0">
                          <a:solidFill>
                            <a:srgbClr val="006100"/>
                          </a:solidFill>
                          <a:effectLst/>
                          <a:latin typeface="+mn-lt"/>
                        </a:rPr>
                        <a:t>Tahsilinden Vazgeçilen Alacak</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solidFill>
                      <a:srgbClr val="C6EFCE"/>
                    </a:solidFill>
                  </a:tcPr>
                </a:tc>
                <a:extLst>
                  <a:ext uri="{0D108BD9-81ED-4DB2-BD59-A6C34878D82A}">
                    <a16:rowId xmlns:a16="http://schemas.microsoft.com/office/drawing/2014/main" val="2811727532"/>
                  </a:ext>
                </a:extLst>
              </a:tr>
              <a:tr h="800100">
                <a:tc>
                  <a:txBody>
                    <a:bodyPr/>
                    <a:lstStyle/>
                    <a:p>
                      <a:pPr algn="l" fontAlgn="ctr"/>
                      <a:r>
                        <a:rPr lang="tr-TR" sz="1800" b="0" i="0" u="none" strike="noStrike" dirty="0">
                          <a:solidFill>
                            <a:srgbClr val="000000"/>
                          </a:solidFill>
                          <a:effectLst/>
                          <a:latin typeface="+mn-lt"/>
                        </a:rPr>
                        <a:t>VUK </a:t>
                      </a:r>
                      <a:r>
                        <a:rPr lang="tr-TR" sz="1800" b="1" i="0" u="none" strike="noStrike" dirty="0">
                          <a:solidFill>
                            <a:srgbClr val="C00000"/>
                          </a:solidFill>
                          <a:effectLst/>
                          <a:latin typeface="+mn-lt"/>
                        </a:rPr>
                        <a:t>371 inci</a:t>
                      </a:r>
                      <a:r>
                        <a:rPr lang="tr-TR" sz="1800" b="0" i="0" u="none" strike="noStrike" dirty="0">
                          <a:solidFill>
                            <a:srgbClr val="C00000"/>
                          </a:solidFill>
                          <a:effectLst/>
                          <a:latin typeface="+mn-lt"/>
                        </a:rPr>
                        <a:t> </a:t>
                      </a:r>
                      <a:r>
                        <a:rPr lang="tr-TR" sz="1800" b="0" i="0" u="none" strike="noStrike" dirty="0" err="1">
                          <a:solidFill>
                            <a:srgbClr val="000000"/>
                          </a:solidFill>
                          <a:effectLst/>
                          <a:latin typeface="+mn-lt"/>
                        </a:rPr>
                        <a:t>maddeya</a:t>
                      </a:r>
                      <a:r>
                        <a:rPr lang="tr-TR" sz="1800" b="0" i="0" u="none" strike="noStrike" dirty="0">
                          <a:solidFill>
                            <a:srgbClr val="000000"/>
                          </a:solidFill>
                          <a:effectLst/>
                          <a:latin typeface="+mn-lt"/>
                        </a:rPr>
                        <a:t> göre beyan edilip tahakkuk ettirilen</a:t>
                      </a:r>
                      <a:r>
                        <a:rPr lang="tr-TR" b="1" dirty="0">
                          <a:solidFill>
                            <a:schemeClr val="accent1">
                              <a:lumMod val="75000"/>
                            </a:schemeClr>
                          </a:solidFill>
                          <a:latin typeface="Calibri" panose="020F0502020204030204" pitchFamily="34" charset="0"/>
                          <a:ea typeface="Times New Roman" panose="02020603050405020304" pitchFamily="18" charset="0"/>
                        </a:rPr>
                        <a:t>*</a:t>
                      </a:r>
                      <a:endParaRPr lang="tr-TR" sz="1800" b="0" i="0" u="none" strike="noStrike" dirty="0">
                        <a:solidFill>
                          <a:srgbClr val="000000"/>
                        </a:solidFill>
                        <a:effectLst/>
                        <a:latin typeface="+mn-lt"/>
                      </a:endParaRP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800" b="0" i="0" u="none" strike="noStrike" dirty="0">
                          <a:solidFill>
                            <a:srgbClr val="000000"/>
                          </a:solidFill>
                          <a:effectLst/>
                          <a:latin typeface="+mn-lt"/>
                        </a:rPr>
                        <a:t>31.05.2023</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800" b="0" i="0" u="none" strike="noStrike">
                          <a:solidFill>
                            <a:srgbClr val="000000"/>
                          </a:solidFill>
                          <a:effectLst/>
                          <a:latin typeface="+mn-lt"/>
                        </a:rPr>
                        <a:t>30.06.2023</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800" b="0" i="0" u="none" strike="noStrike">
                          <a:solidFill>
                            <a:srgbClr val="000000"/>
                          </a:solidFill>
                          <a:effectLst/>
                          <a:latin typeface="+mn-lt"/>
                        </a:rPr>
                        <a:t>Verginin tamamı</a:t>
                      </a:r>
                      <a:br>
                        <a:rPr lang="tr-TR" sz="1800" b="0" i="0" u="none" strike="noStrike">
                          <a:solidFill>
                            <a:srgbClr val="000000"/>
                          </a:solidFill>
                          <a:effectLst/>
                          <a:latin typeface="+mn-lt"/>
                        </a:rPr>
                      </a:br>
                      <a:r>
                        <a:rPr lang="tr-TR" sz="1800" b="0" i="0" u="none" strike="noStrike">
                          <a:solidFill>
                            <a:srgbClr val="000000"/>
                          </a:solidFill>
                          <a:effectLst/>
                          <a:latin typeface="+mn-lt"/>
                        </a:rPr>
                        <a:t>+</a:t>
                      </a:r>
                      <a:br>
                        <a:rPr lang="tr-TR" sz="1800" b="0" i="0" u="none" strike="noStrike">
                          <a:solidFill>
                            <a:srgbClr val="000000"/>
                          </a:solidFill>
                          <a:effectLst/>
                          <a:latin typeface="+mn-lt"/>
                        </a:rPr>
                      </a:br>
                      <a:r>
                        <a:rPr lang="tr-TR" sz="1800" b="0" i="0" u="none" strike="noStrike">
                          <a:solidFill>
                            <a:srgbClr val="000000"/>
                          </a:solidFill>
                          <a:effectLst/>
                          <a:latin typeface="+mn-lt"/>
                        </a:rPr>
                        <a:t>Yİ-ÜFE</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800" b="0" i="0" u="none" strike="noStrike" dirty="0">
                          <a:solidFill>
                            <a:srgbClr val="000000"/>
                          </a:solidFill>
                          <a:effectLst/>
                          <a:latin typeface="+mn-lt"/>
                        </a:rPr>
                        <a:t>pişmanlık zammı</a:t>
                      </a:r>
                      <a:br>
                        <a:rPr lang="tr-TR" sz="1800" b="0" i="0" u="none" strike="noStrike" dirty="0">
                          <a:solidFill>
                            <a:srgbClr val="000000"/>
                          </a:solidFill>
                          <a:effectLst/>
                          <a:latin typeface="+mn-lt"/>
                        </a:rPr>
                      </a:br>
                      <a:r>
                        <a:rPr lang="tr-TR" sz="1800" b="0" i="0" u="none" strike="noStrike" dirty="0">
                          <a:solidFill>
                            <a:srgbClr val="000000"/>
                          </a:solidFill>
                          <a:effectLst/>
                          <a:latin typeface="+mn-lt"/>
                        </a:rPr>
                        <a:t>ve</a:t>
                      </a:r>
                      <a:br>
                        <a:rPr lang="tr-TR" sz="1800" b="0" i="0" u="none" strike="noStrike" dirty="0">
                          <a:solidFill>
                            <a:srgbClr val="000000"/>
                          </a:solidFill>
                          <a:effectLst/>
                          <a:latin typeface="+mn-lt"/>
                        </a:rPr>
                      </a:br>
                      <a:r>
                        <a:rPr lang="tr-TR" sz="1800" b="0" i="0" u="none" strike="noStrike" dirty="0">
                          <a:solidFill>
                            <a:srgbClr val="000000"/>
                          </a:solidFill>
                          <a:effectLst/>
                          <a:latin typeface="+mn-lt"/>
                        </a:rPr>
                        <a:t>vergi cezalarının tamamı</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extLst>
                  <a:ext uri="{0D108BD9-81ED-4DB2-BD59-A6C34878D82A}">
                    <a16:rowId xmlns:a16="http://schemas.microsoft.com/office/drawing/2014/main" val="2049911825"/>
                  </a:ext>
                </a:extLst>
              </a:tr>
              <a:tr h="800100">
                <a:tc>
                  <a:txBody>
                    <a:bodyPr/>
                    <a:lstStyle/>
                    <a:p>
                      <a:pPr algn="l" fontAlgn="ctr"/>
                      <a:r>
                        <a:rPr lang="tr-TR" sz="1800" b="0" i="0" u="none" strike="noStrike" dirty="0">
                          <a:solidFill>
                            <a:srgbClr val="000000"/>
                          </a:solidFill>
                          <a:effectLst/>
                          <a:latin typeface="+mn-lt"/>
                        </a:rPr>
                        <a:t>30 uncu maddesinin dördüncü fıkrasına göre </a:t>
                      </a:r>
                      <a:r>
                        <a:rPr lang="tr-TR" sz="1800" b="1" i="0" u="none" strike="noStrike" dirty="0">
                          <a:solidFill>
                            <a:srgbClr val="C00000"/>
                          </a:solidFill>
                          <a:effectLst/>
                          <a:latin typeface="+mn-lt"/>
                        </a:rPr>
                        <a:t>kendiliğinden</a:t>
                      </a:r>
                      <a:r>
                        <a:rPr lang="tr-TR" sz="1800" b="0" i="0" u="none" strike="noStrike" dirty="0">
                          <a:solidFill>
                            <a:srgbClr val="C00000"/>
                          </a:solidFill>
                          <a:effectLst/>
                          <a:latin typeface="+mn-lt"/>
                        </a:rPr>
                        <a:t> </a:t>
                      </a:r>
                      <a:r>
                        <a:rPr lang="tr-TR" sz="1800" b="0" i="0" u="none" strike="noStrike" dirty="0">
                          <a:solidFill>
                            <a:srgbClr val="000000"/>
                          </a:solidFill>
                          <a:effectLst/>
                          <a:latin typeface="+mn-lt"/>
                        </a:rPr>
                        <a:t>veya </a:t>
                      </a:r>
                      <a:r>
                        <a:rPr lang="tr-TR" sz="1800" b="1" i="0" u="sng" strike="noStrike" dirty="0">
                          <a:solidFill>
                            <a:srgbClr val="000000"/>
                          </a:solidFill>
                          <a:effectLst/>
                          <a:latin typeface="+mn-lt"/>
                        </a:rPr>
                        <a:t>370 inci maddesi kapsamında</a:t>
                      </a:r>
                      <a:r>
                        <a:rPr lang="tr-TR" b="1" dirty="0">
                          <a:solidFill>
                            <a:schemeClr val="accent1">
                              <a:lumMod val="75000"/>
                            </a:schemeClr>
                          </a:solidFill>
                          <a:latin typeface="Calibri" panose="020F0502020204030204" pitchFamily="34" charset="0"/>
                          <a:ea typeface="Times New Roman" panose="02020603050405020304" pitchFamily="18" charset="0"/>
                        </a:rPr>
                        <a:t>*</a:t>
                      </a:r>
                      <a:r>
                        <a:rPr lang="tr-TR" sz="1800" b="0" i="0" u="none" strike="noStrike" dirty="0">
                          <a:solidFill>
                            <a:srgbClr val="000000"/>
                          </a:solidFill>
                          <a:effectLst/>
                          <a:latin typeface="+mn-lt"/>
                        </a:rPr>
                        <a:t> verilen beyannameler</a:t>
                      </a:r>
                      <a:br>
                        <a:rPr lang="tr-TR" sz="1800" b="0" i="0" u="none" strike="noStrike" dirty="0">
                          <a:solidFill>
                            <a:srgbClr val="000000"/>
                          </a:solidFill>
                          <a:effectLst/>
                          <a:latin typeface="+mn-lt"/>
                        </a:rPr>
                      </a:br>
                      <a:r>
                        <a:rPr lang="tr-TR" sz="1800" b="0" i="0" u="none" strike="noStrike" dirty="0">
                          <a:solidFill>
                            <a:srgbClr val="000000"/>
                          </a:solidFill>
                          <a:effectLst/>
                          <a:latin typeface="+mn-lt"/>
                        </a:rPr>
                        <a:t>(Yayım </a:t>
                      </a:r>
                      <a:r>
                        <a:rPr lang="tr-TR" sz="1800" b="0" i="0" u="none" strike="noStrike" dirty="0" err="1">
                          <a:solidFill>
                            <a:srgbClr val="000000"/>
                          </a:solidFill>
                          <a:effectLst/>
                          <a:latin typeface="+mn-lt"/>
                        </a:rPr>
                        <a:t>tarhi</a:t>
                      </a:r>
                      <a:r>
                        <a:rPr lang="tr-TR" sz="1800" b="0" i="0" u="none" strike="noStrike" dirty="0">
                          <a:solidFill>
                            <a:srgbClr val="000000"/>
                          </a:solidFill>
                          <a:effectLst/>
                          <a:latin typeface="+mn-lt"/>
                        </a:rPr>
                        <a:t> itibarıyla otuz günlük süre geçmemiş olanlar ve başvuru süresi boyunca yapılacak tebligatlar dahil)</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800" b="0" i="0" u="none" strike="noStrike" dirty="0">
                          <a:solidFill>
                            <a:srgbClr val="000000"/>
                          </a:solidFill>
                          <a:effectLst/>
                          <a:latin typeface="+mn-lt"/>
                        </a:rPr>
                        <a:t>31.05.2023</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800" b="0" i="0" u="none" strike="noStrike" dirty="0">
                          <a:solidFill>
                            <a:srgbClr val="000000"/>
                          </a:solidFill>
                          <a:effectLst/>
                          <a:latin typeface="+mn-lt"/>
                        </a:rPr>
                        <a:t>30.06.2023</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800" b="0" i="0" u="none" strike="noStrike" dirty="0">
                          <a:solidFill>
                            <a:srgbClr val="000000"/>
                          </a:solidFill>
                          <a:effectLst/>
                          <a:latin typeface="+mn-lt"/>
                        </a:rPr>
                        <a:t>Verginin tamamı</a:t>
                      </a:r>
                      <a:br>
                        <a:rPr lang="tr-TR" sz="1800" b="0" i="0" u="none" strike="noStrike" dirty="0">
                          <a:solidFill>
                            <a:srgbClr val="000000"/>
                          </a:solidFill>
                          <a:effectLst/>
                          <a:latin typeface="+mn-lt"/>
                        </a:rPr>
                      </a:br>
                      <a:r>
                        <a:rPr lang="tr-TR" sz="1800" b="0" i="0" u="none" strike="noStrike" dirty="0">
                          <a:solidFill>
                            <a:srgbClr val="000000"/>
                          </a:solidFill>
                          <a:effectLst/>
                          <a:latin typeface="+mn-lt"/>
                        </a:rPr>
                        <a:t>+</a:t>
                      </a:r>
                      <a:br>
                        <a:rPr lang="tr-TR" sz="1800" b="0" i="0" u="none" strike="noStrike" dirty="0">
                          <a:solidFill>
                            <a:srgbClr val="000000"/>
                          </a:solidFill>
                          <a:effectLst/>
                          <a:latin typeface="+mn-lt"/>
                        </a:rPr>
                      </a:br>
                      <a:r>
                        <a:rPr lang="tr-TR" sz="1800" b="0" i="0" u="none" strike="noStrike" dirty="0">
                          <a:solidFill>
                            <a:srgbClr val="000000"/>
                          </a:solidFill>
                          <a:effectLst/>
                          <a:latin typeface="+mn-lt"/>
                        </a:rPr>
                        <a:t>Yİ-ÜFE</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tc>
                  <a:txBody>
                    <a:bodyPr/>
                    <a:lstStyle/>
                    <a:p>
                      <a:pPr algn="ctr" fontAlgn="ctr"/>
                      <a:r>
                        <a:rPr lang="tr-TR" sz="1800" b="0" i="0" u="none" strike="noStrike" dirty="0">
                          <a:solidFill>
                            <a:srgbClr val="000000"/>
                          </a:solidFill>
                          <a:effectLst/>
                          <a:latin typeface="+mn-lt"/>
                        </a:rPr>
                        <a:t>Gecikme faizi, zam ve vergi cezalarının tamamı</a:t>
                      </a:r>
                    </a:p>
                  </a:txBody>
                  <a:tcPr marL="7620" marR="7620" marT="7620" marB="0" anchor="ctr">
                    <a:lnL w="6350" cap="flat" cmpd="sng" algn="ctr">
                      <a:solidFill>
                        <a:srgbClr val="3F3F3F"/>
                      </a:solidFill>
                      <a:prstDash val="dot"/>
                      <a:round/>
                      <a:headEnd type="none" w="med" len="med"/>
                      <a:tailEnd type="none" w="med" len="med"/>
                    </a:lnL>
                    <a:lnR w="6350" cap="flat" cmpd="sng" algn="ctr">
                      <a:solidFill>
                        <a:srgbClr val="3F3F3F"/>
                      </a:solidFill>
                      <a:prstDash val="dot"/>
                      <a:round/>
                      <a:headEnd type="none" w="med" len="med"/>
                      <a:tailEnd type="none" w="med" len="med"/>
                    </a:lnR>
                    <a:lnT w="6350" cap="flat" cmpd="sng" algn="ctr">
                      <a:solidFill>
                        <a:srgbClr val="3F3F3F"/>
                      </a:solidFill>
                      <a:prstDash val="dot"/>
                      <a:round/>
                      <a:headEnd type="none" w="med" len="med"/>
                      <a:tailEnd type="none" w="med" len="med"/>
                    </a:lnT>
                    <a:lnB w="6350" cap="flat" cmpd="sng" algn="ctr">
                      <a:solidFill>
                        <a:srgbClr val="3F3F3F"/>
                      </a:solidFill>
                      <a:prstDash val="dot"/>
                      <a:round/>
                      <a:headEnd type="none" w="med" len="med"/>
                      <a:tailEnd type="none" w="med" len="med"/>
                    </a:lnB>
                  </a:tcPr>
                </a:tc>
                <a:extLst>
                  <a:ext uri="{0D108BD9-81ED-4DB2-BD59-A6C34878D82A}">
                    <a16:rowId xmlns:a16="http://schemas.microsoft.com/office/drawing/2014/main" val="3807479966"/>
                  </a:ext>
                </a:extLst>
              </a:tr>
            </a:tbl>
          </a:graphicData>
        </a:graphic>
      </p:graphicFrame>
      <p:sp>
        <p:nvSpPr>
          <p:cNvPr id="7" name="Yuvarlatılmış Dikdörtgen 20">
            <a:extLst>
              <a:ext uri="{FF2B5EF4-FFF2-40B4-BE49-F238E27FC236}">
                <a16:creationId xmlns:a16="http://schemas.microsoft.com/office/drawing/2014/main" id="{D6699703-9B14-4336-2207-1D9B3F6292C4}"/>
              </a:ext>
            </a:extLst>
          </p:cNvPr>
          <p:cNvSpPr/>
          <p:nvPr/>
        </p:nvSpPr>
        <p:spPr>
          <a:xfrm>
            <a:off x="1567172" y="1225669"/>
            <a:ext cx="10076326"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400" dirty="0">
                <a:latin typeface="Arial" panose="020B0604020202020204" pitchFamily="34" charset="0"/>
                <a:cs typeface="Arial" panose="020B0604020202020204" pitchFamily="34" charset="0"/>
              </a:rPr>
              <a:t>Pişmanlık-İzaha Davet-Düzeltme</a:t>
            </a:r>
          </a:p>
        </p:txBody>
      </p:sp>
    </p:spTree>
    <p:extLst>
      <p:ext uri="{BB962C8B-B14F-4D97-AF65-F5344CB8AC3E}">
        <p14:creationId xmlns:p14="http://schemas.microsoft.com/office/powerpoint/2010/main" val="14025586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Shape 1"/>
          <p:cNvSpPr txBox="1"/>
          <p:nvPr/>
        </p:nvSpPr>
        <p:spPr>
          <a:xfrm>
            <a:off x="1913291" y="2171717"/>
            <a:ext cx="8640720" cy="2852568"/>
          </a:xfrm>
          <a:prstGeom prst="rect">
            <a:avLst/>
          </a:prstGeom>
          <a:solidFill>
            <a:schemeClr val="accent3">
              <a:lumMod val="20000"/>
              <a:lumOff val="80000"/>
            </a:schemeClr>
          </a:solidFill>
          <a:ln w="63360">
            <a:solidFill>
              <a:srgbClr val="C1D1EC"/>
            </a:solidFill>
            <a:custDash>
              <a:ds d="100000" sp="100000"/>
            </a:custDash>
            <a:bevel/>
          </a:ln>
        </p:spPr>
        <p:txBody>
          <a:bodyPr/>
          <a:lstStyle/>
          <a:p>
            <a:pPr algn="ctr">
              <a:lnSpc>
                <a:spcPct val="100000"/>
              </a:lnSpc>
            </a:pPr>
            <a:endParaRPr lang="tr-TR" sz="3200" b="1" i="1" cap="all" spc="-1" dirty="0">
              <a:solidFill>
                <a:srgbClr val="002060"/>
              </a:solidFill>
              <a:uFill>
                <a:solidFill>
                  <a:srgbClr val="FFFFFF"/>
                </a:solidFill>
              </a:uFill>
              <a:latin typeface="Calibri"/>
            </a:endParaRPr>
          </a:p>
          <a:p>
            <a:pPr algn="ctr">
              <a:lnSpc>
                <a:spcPct val="100000"/>
              </a:lnSpc>
            </a:pPr>
            <a:endParaRPr lang="tr-TR" sz="3200" b="1" i="1" cap="all" spc="-1" dirty="0">
              <a:solidFill>
                <a:srgbClr val="002060"/>
              </a:solidFill>
              <a:uFill>
                <a:solidFill>
                  <a:srgbClr val="FFFFFF"/>
                </a:solidFill>
              </a:uFill>
              <a:latin typeface="Calibri"/>
            </a:endParaRPr>
          </a:p>
          <a:p>
            <a:pPr algn="ctr">
              <a:lnSpc>
                <a:spcPct val="100000"/>
              </a:lnSpc>
            </a:pPr>
            <a:r>
              <a:rPr lang="tr-TR" sz="3200" b="1" i="1" cap="all" spc="-1" dirty="0">
                <a:solidFill>
                  <a:srgbClr val="002060"/>
                </a:solidFill>
                <a:uFill>
                  <a:solidFill>
                    <a:srgbClr val="FFFFFF"/>
                  </a:solidFill>
                </a:uFill>
                <a:latin typeface="Calibri"/>
              </a:rPr>
              <a:t>Matrah ve vergi artırımı</a:t>
            </a:r>
          </a:p>
          <a:p>
            <a:pPr algn="ctr">
              <a:lnSpc>
                <a:spcPct val="100000"/>
              </a:lnSpc>
            </a:pPr>
            <a:endParaRPr lang="tr-TR" sz="3200" b="1" i="1" strike="noStrike" cap="all" spc="-1" dirty="0">
              <a:solidFill>
                <a:srgbClr val="002060"/>
              </a:solidFill>
              <a:uFill>
                <a:solidFill>
                  <a:srgbClr val="FFFFFF"/>
                </a:solidFill>
              </a:uFill>
              <a:latin typeface="Calibri"/>
            </a:endParaRPr>
          </a:p>
        </p:txBody>
      </p:sp>
      <p:sp>
        <p:nvSpPr>
          <p:cNvPr id="2" name="Metin kutusu 1"/>
          <p:cNvSpPr txBox="1"/>
          <p:nvPr/>
        </p:nvSpPr>
        <p:spPr>
          <a:xfrm>
            <a:off x="7167276" y="4423300"/>
            <a:ext cx="5903089" cy="1015663"/>
          </a:xfrm>
          <a:prstGeom prst="rect">
            <a:avLst/>
          </a:prstGeom>
          <a:noFill/>
        </p:spPr>
        <p:txBody>
          <a:bodyPr wrap="square" rtlCol="0">
            <a:spAutoFit/>
          </a:bodyPr>
          <a:lstStyle/>
          <a:p>
            <a:r>
              <a:rPr lang="tr-TR" sz="2000" b="1" dirty="0">
                <a:solidFill>
                  <a:schemeClr val="accent1"/>
                </a:solidFill>
              </a:rPr>
              <a:t>7440 Sayılı Kanun-Madde 5</a:t>
            </a:r>
          </a:p>
          <a:p>
            <a:endParaRPr lang="tr-TR" sz="2000" b="1" dirty="0">
              <a:solidFill>
                <a:schemeClr val="tx2">
                  <a:lumMod val="50000"/>
                </a:schemeClr>
              </a:solidFill>
            </a:endParaRPr>
          </a:p>
          <a:p>
            <a:endParaRPr lang="tr-TR" sz="2000" b="1" dirty="0">
              <a:solidFill>
                <a:schemeClr val="tx2">
                  <a:lumMod val="50000"/>
                </a:schemeClr>
              </a:solidFill>
            </a:endParaRPr>
          </a:p>
        </p:txBody>
      </p:sp>
    </p:spTree>
    <p:extLst>
      <p:ext uri="{BB962C8B-B14F-4D97-AF65-F5344CB8AC3E}">
        <p14:creationId xmlns:p14="http://schemas.microsoft.com/office/powerpoint/2010/main" val="3394968646"/>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araştırmak ile ilgili görsel sonucu">
            <a:extLst>
              <a:ext uri="{FF2B5EF4-FFF2-40B4-BE49-F238E27FC236}">
                <a16:creationId xmlns:a16="http://schemas.microsoft.com/office/drawing/2014/main" id="{5D5C7259-0DE8-2989-42CE-A946680DEA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036" y="477838"/>
            <a:ext cx="3611296" cy="4451550"/>
          </a:xfrm>
          <a:prstGeom prst="ellipse">
            <a:avLst/>
          </a:prstGeom>
          <a:ln>
            <a:noFill/>
          </a:ln>
          <a:effectLst>
            <a:softEdge rad="112500"/>
          </a:effectLst>
          <a:scene3d>
            <a:camera prst="isometricOffAxis2Left"/>
            <a:lightRig rig="threePt" dir="t"/>
          </a:scene3d>
          <a:extLst>
            <a:ext uri="{909E8E84-426E-40DD-AFC4-6F175D3DCCD1}">
              <a14:hiddenFill xmlns:a14="http://schemas.microsoft.com/office/drawing/2010/main">
                <a:solidFill>
                  <a:srgbClr val="FFFFFF"/>
                </a:solidFill>
              </a14:hiddenFill>
            </a:ext>
          </a:extLst>
        </p:spPr>
      </p:pic>
      <p:graphicFrame>
        <p:nvGraphicFramePr>
          <p:cNvPr id="5" name="Diyagram 4">
            <a:extLst>
              <a:ext uri="{FF2B5EF4-FFF2-40B4-BE49-F238E27FC236}">
                <a16:creationId xmlns:a16="http://schemas.microsoft.com/office/drawing/2014/main" id="{8CA2EA0A-B4FF-907E-463D-8EA4C200A05F}"/>
              </a:ext>
            </a:extLst>
          </p:cNvPr>
          <p:cNvGraphicFramePr/>
          <p:nvPr>
            <p:extLst>
              <p:ext uri="{D42A27DB-BD31-4B8C-83A1-F6EECF244321}">
                <p14:modId xmlns:p14="http://schemas.microsoft.com/office/powerpoint/2010/main" val="2870289995"/>
              </p:ext>
            </p:extLst>
          </p:nvPr>
        </p:nvGraphicFramePr>
        <p:xfrm>
          <a:off x="2713684" y="1026058"/>
          <a:ext cx="10528719" cy="45165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Metin kutusu 5">
            <a:extLst>
              <a:ext uri="{FF2B5EF4-FFF2-40B4-BE49-F238E27FC236}">
                <a16:creationId xmlns:a16="http://schemas.microsoft.com/office/drawing/2014/main" id="{998EFE39-780B-6A59-E3ED-1581BF404C2F}"/>
              </a:ext>
            </a:extLst>
          </p:cNvPr>
          <p:cNvSpPr txBox="1"/>
          <p:nvPr/>
        </p:nvSpPr>
        <p:spPr>
          <a:xfrm>
            <a:off x="2094221" y="4957023"/>
            <a:ext cx="6771206" cy="1818959"/>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dirty="0">
                <a:latin typeface="Calibri" panose="020F0502020204030204" pitchFamily="34" charset="0"/>
                <a:ea typeface="Times New Roman" panose="02020603050405020304" pitchFamily="18" charset="0"/>
              </a:rPr>
              <a:t>Mükelleflerin 2018 ila 2022 yıllarında beyan ettikleri matrah/vergilerini, </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dirty="0">
                <a:latin typeface="Calibri" panose="020F0502020204030204" pitchFamily="34" charset="0"/>
                <a:ea typeface="Times New Roman" panose="02020603050405020304" pitchFamily="18" charset="0"/>
              </a:rPr>
              <a:t>Kanunda öngörülen </a:t>
            </a:r>
            <a:r>
              <a:rPr lang="tr-TR" b="1" dirty="0">
                <a:solidFill>
                  <a:srgbClr val="C00000"/>
                </a:solidFill>
                <a:latin typeface="Calibri" panose="020F0502020204030204" pitchFamily="34" charset="0"/>
                <a:ea typeface="Times New Roman" panose="02020603050405020304" pitchFamily="18" charset="0"/>
              </a:rPr>
              <a:t>oranda artırmaları</a:t>
            </a:r>
            <a:r>
              <a:rPr lang="tr-TR" dirty="0">
                <a:latin typeface="Calibri" panose="020F0502020204030204" pitchFamily="34" charset="0"/>
                <a:ea typeface="Times New Roman" panose="02020603050405020304" pitchFamily="18" charset="0"/>
              </a:rPr>
              <a:t> ve </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dirty="0">
                <a:latin typeface="Calibri" panose="020F0502020204030204" pitchFamily="34" charset="0"/>
                <a:ea typeface="Times New Roman" panose="02020603050405020304" pitchFamily="18" charset="0"/>
              </a:rPr>
              <a:t>Kanunda öngörülen </a:t>
            </a:r>
            <a:r>
              <a:rPr lang="tr-TR" b="1" dirty="0">
                <a:solidFill>
                  <a:srgbClr val="C00000"/>
                </a:solidFill>
                <a:latin typeface="Calibri" panose="020F0502020204030204" pitchFamily="34" charset="0"/>
                <a:ea typeface="Times New Roman" panose="02020603050405020304" pitchFamily="18" charset="0"/>
              </a:rPr>
              <a:t>süre ve şekilde ödemeleri</a:t>
            </a:r>
            <a:r>
              <a:rPr lang="tr-TR" dirty="0">
                <a:latin typeface="Calibri" panose="020F0502020204030204" pitchFamily="34" charset="0"/>
                <a:ea typeface="Times New Roman" panose="02020603050405020304" pitchFamily="18" charset="0"/>
              </a:rPr>
              <a:t> durumunda</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dirty="0">
                <a:latin typeface="Calibri" panose="020F0502020204030204" pitchFamily="34" charset="0"/>
                <a:ea typeface="Times New Roman" panose="02020603050405020304" pitchFamily="18" charset="0"/>
              </a:rPr>
              <a:t>Bu vergi türleri nedeniyle vergi </a:t>
            </a:r>
            <a:r>
              <a:rPr lang="tr-TR" b="1" dirty="0">
                <a:solidFill>
                  <a:srgbClr val="C00000"/>
                </a:solidFill>
                <a:latin typeface="Calibri" panose="020F0502020204030204" pitchFamily="34" charset="0"/>
                <a:ea typeface="Times New Roman" panose="02020603050405020304" pitchFamily="18" charset="0"/>
              </a:rPr>
              <a:t>incelemesi</a:t>
            </a:r>
            <a:r>
              <a:rPr lang="tr-TR" dirty="0">
                <a:latin typeface="Calibri" panose="020F0502020204030204" pitchFamily="34" charset="0"/>
                <a:ea typeface="Times New Roman" panose="02020603050405020304" pitchFamily="18" charset="0"/>
              </a:rPr>
              <a:t> ve vergi </a:t>
            </a:r>
            <a:r>
              <a:rPr lang="tr-TR" b="1" dirty="0">
                <a:solidFill>
                  <a:srgbClr val="C00000"/>
                </a:solidFill>
                <a:latin typeface="Calibri" panose="020F0502020204030204" pitchFamily="34" charset="0"/>
                <a:ea typeface="Times New Roman" panose="02020603050405020304" pitchFamily="18" charset="0"/>
              </a:rPr>
              <a:t>tarhiyatı</a:t>
            </a:r>
            <a:r>
              <a:rPr lang="tr-TR" dirty="0">
                <a:latin typeface="Calibri" panose="020F0502020204030204" pitchFamily="34" charset="0"/>
                <a:ea typeface="Times New Roman" panose="02020603050405020304" pitchFamily="18" charset="0"/>
              </a:rPr>
              <a:t> </a:t>
            </a:r>
            <a:r>
              <a:rPr lang="tr-TR" b="1" u="sng" dirty="0">
                <a:latin typeface="Calibri" panose="020F0502020204030204" pitchFamily="34" charset="0"/>
                <a:ea typeface="Times New Roman" panose="02020603050405020304" pitchFamily="18" charset="0"/>
              </a:rPr>
              <a:t>yapılmayacaktır</a:t>
            </a:r>
            <a:r>
              <a:rPr lang="tr-TR" dirty="0">
                <a:latin typeface="Calibri" panose="020F0502020204030204" pitchFamily="34" charset="0"/>
                <a:ea typeface="Times New Roman" panose="02020603050405020304" pitchFamily="18" charset="0"/>
              </a:rPr>
              <a:t>.</a:t>
            </a:r>
          </a:p>
        </p:txBody>
      </p:sp>
      <p:sp>
        <p:nvSpPr>
          <p:cNvPr id="7" name="TextShape 2">
            <a:extLst>
              <a:ext uri="{FF2B5EF4-FFF2-40B4-BE49-F238E27FC236}">
                <a16:creationId xmlns:a16="http://schemas.microsoft.com/office/drawing/2014/main" id="{B7053C2C-1445-5475-41E5-2C3FBA9109F3}"/>
              </a:ext>
            </a:extLst>
          </p:cNvPr>
          <p:cNvSpPr txBox="1"/>
          <p:nvPr/>
        </p:nvSpPr>
        <p:spPr>
          <a:xfrm>
            <a:off x="1260475" y="234418"/>
            <a:ext cx="10920495" cy="791640"/>
          </a:xfrm>
          <a:prstGeom prst="rect">
            <a:avLst/>
          </a:prstGeom>
          <a:noFill/>
          <a:ln>
            <a:noFill/>
          </a:ln>
        </p:spPr>
        <p:txBody>
          <a:bodyPr anchor="ctr"/>
          <a:lstStyle/>
          <a:p>
            <a:pPr algn="ctr">
              <a:lnSpc>
                <a:spcPct val="100000"/>
              </a:lnSpc>
            </a:pPr>
            <a:r>
              <a:rPr lang="tr-TR" sz="3600" b="1" spc="-1" dirty="0">
                <a:solidFill>
                  <a:srgbClr val="BC1421"/>
                </a:solidFill>
                <a:uFill>
                  <a:solidFill>
                    <a:srgbClr val="FFFFFF"/>
                  </a:solidFill>
                </a:uFill>
              </a:rPr>
              <a:t>MATRAH VE VERGİ ARTIRIMI</a:t>
            </a:r>
          </a:p>
          <a:p>
            <a:pPr algn="ctr">
              <a:lnSpc>
                <a:spcPct val="100000"/>
              </a:lnSpc>
            </a:pPr>
            <a:endParaRPr lang="tr-TR" sz="2400" b="0" strike="noStrike" spc="-1" dirty="0">
              <a:solidFill>
                <a:srgbClr val="BC1421"/>
              </a:solidFill>
              <a:uFill>
                <a:solidFill>
                  <a:srgbClr val="FFFFFF"/>
                </a:solidFill>
              </a:uFill>
              <a:latin typeface="Calibri"/>
            </a:endParaRPr>
          </a:p>
        </p:txBody>
      </p:sp>
    </p:spTree>
    <p:extLst>
      <p:ext uri="{BB962C8B-B14F-4D97-AF65-F5344CB8AC3E}">
        <p14:creationId xmlns:p14="http://schemas.microsoft.com/office/powerpoint/2010/main" val="24999645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5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 name="Metin kutusu 25"/>
          <p:cNvSpPr txBox="1"/>
          <p:nvPr/>
        </p:nvSpPr>
        <p:spPr>
          <a:xfrm>
            <a:off x="1682497" y="1945669"/>
            <a:ext cx="9678148" cy="4124206"/>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742950" lvl="1" indent="-285750" algn="just">
              <a:spcAft>
                <a:spcPts val="600"/>
              </a:spcAft>
              <a:buFont typeface="Wingdings" panose="05000000000000000000" pitchFamily="2" charset="2"/>
              <a:buChar char="ü"/>
            </a:pPr>
            <a:endParaRPr lang="tr-TR" sz="2200" b="1" dirty="0">
              <a:solidFill>
                <a:srgbClr val="C00000"/>
              </a:solidFill>
              <a:latin typeface="Calibri" panose="020F0502020204030204" pitchFamily="34" charset="0"/>
              <a:ea typeface="Times New Roman" panose="02020603050405020304" pitchFamily="18" charset="0"/>
            </a:endParaRPr>
          </a:p>
          <a:p>
            <a:pPr marL="742950" lvl="1" indent="-285750" algn="just">
              <a:spcAft>
                <a:spcPts val="600"/>
              </a:spcAft>
              <a:buFont typeface="Wingdings" panose="05000000000000000000" pitchFamily="2" charset="2"/>
              <a:buChar char="ü"/>
            </a:pPr>
            <a:r>
              <a:rPr lang="tr-TR" sz="2200" b="1" dirty="0">
                <a:solidFill>
                  <a:srgbClr val="C00000"/>
                </a:solidFill>
                <a:latin typeface="Calibri" panose="020F0502020204030204" pitchFamily="34" charset="0"/>
                <a:ea typeface="Times New Roman" panose="02020603050405020304" pitchFamily="18" charset="0"/>
              </a:rPr>
              <a:t>Adi ortaklık</a:t>
            </a:r>
            <a:r>
              <a:rPr lang="tr-TR" sz="2200" dirty="0">
                <a:latin typeface="Calibri" panose="020F0502020204030204" pitchFamily="34" charset="0"/>
                <a:ea typeface="Times New Roman" panose="02020603050405020304" pitchFamily="18" charset="0"/>
              </a:rPr>
              <a:t>lar ve </a:t>
            </a:r>
            <a:r>
              <a:rPr lang="tr-TR" sz="2200" b="1" dirty="0">
                <a:solidFill>
                  <a:srgbClr val="C00000"/>
                </a:solidFill>
                <a:latin typeface="Calibri" panose="020F0502020204030204" pitchFamily="34" charset="0"/>
                <a:ea typeface="Times New Roman" panose="02020603050405020304" pitchFamily="18" charset="0"/>
              </a:rPr>
              <a:t>kollektif şirket</a:t>
            </a:r>
            <a:r>
              <a:rPr lang="tr-TR" sz="2200" dirty="0">
                <a:latin typeface="Calibri" panose="020F0502020204030204" pitchFamily="34" charset="0"/>
                <a:ea typeface="Times New Roman" panose="02020603050405020304" pitchFamily="18" charset="0"/>
              </a:rPr>
              <a:t>lerde</a:t>
            </a:r>
            <a:r>
              <a:rPr lang="tr-TR" sz="2200" dirty="0">
                <a:solidFill>
                  <a:srgbClr val="C00000"/>
                </a:solidFill>
                <a:latin typeface="Calibri" panose="020F0502020204030204" pitchFamily="34" charset="0"/>
                <a:ea typeface="Times New Roman" panose="02020603050405020304" pitchFamily="18" charset="0"/>
              </a:rPr>
              <a:t> </a:t>
            </a:r>
            <a:r>
              <a:rPr lang="tr-TR" sz="2200" b="1" u="sng" dirty="0">
                <a:latin typeface="Calibri" panose="020F0502020204030204" pitchFamily="34" charset="0"/>
                <a:ea typeface="Times New Roman" panose="02020603050405020304" pitchFamily="18" charset="0"/>
              </a:rPr>
              <a:t>ortaklar</a:t>
            </a:r>
            <a:r>
              <a:rPr lang="tr-TR" sz="2200" dirty="0">
                <a:latin typeface="Calibri" panose="020F0502020204030204" pitchFamily="34" charset="0"/>
                <a:ea typeface="Times New Roman" panose="02020603050405020304" pitchFamily="18" charset="0"/>
              </a:rPr>
              <a:t>, </a:t>
            </a:r>
            <a:r>
              <a:rPr lang="tr-TR" sz="2200" b="1" dirty="0">
                <a:solidFill>
                  <a:srgbClr val="C00000"/>
                </a:solidFill>
                <a:latin typeface="Calibri" panose="020F0502020204030204" pitchFamily="34" charset="0"/>
                <a:ea typeface="Times New Roman" panose="02020603050405020304" pitchFamily="18" charset="0"/>
              </a:rPr>
              <a:t>komandit şirketlerde</a:t>
            </a:r>
            <a:r>
              <a:rPr lang="tr-TR" sz="2200" dirty="0">
                <a:solidFill>
                  <a:srgbClr val="C00000"/>
                </a:solidFill>
                <a:latin typeface="Calibri" panose="020F0502020204030204" pitchFamily="34" charset="0"/>
                <a:ea typeface="Times New Roman" panose="02020603050405020304" pitchFamily="18" charset="0"/>
              </a:rPr>
              <a:t> </a:t>
            </a:r>
            <a:r>
              <a:rPr lang="tr-TR" sz="2200" b="1" u="sng" dirty="0">
                <a:latin typeface="Calibri" panose="020F0502020204030204" pitchFamily="34" charset="0"/>
                <a:ea typeface="Times New Roman" panose="02020603050405020304" pitchFamily="18" charset="0"/>
              </a:rPr>
              <a:t>komandite ortaklar</a:t>
            </a:r>
            <a:r>
              <a:rPr lang="tr-TR" sz="2200" dirty="0">
                <a:latin typeface="Calibri" panose="020F0502020204030204" pitchFamily="34" charset="0"/>
                <a:ea typeface="Times New Roman" panose="02020603050405020304" pitchFamily="18" charset="0"/>
              </a:rPr>
              <a:t> ile </a:t>
            </a:r>
            <a:r>
              <a:rPr lang="tr-TR" sz="2200" b="1" dirty="0">
                <a:solidFill>
                  <a:srgbClr val="C00000"/>
                </a:solidFill>
                <a:latin typeface="Calibri" panose="020F0502020204030204" pitchFamily="34" charset="0"/>
                <a:ea typeface="Times New Roman" panose="02020603050405020304" pitchFamily="18" charset="0"/>
              </a:rPr>
              <a:t>adi komandit</a:t>
            </a:r>
            <a:r>
              <a:rPr lang="tr-TR" sz="2200" dirty="0">
                <a:solidFill>
                  <a:srgbClr val="C00000"/>
                </a:solidFill>
                <a:latin typeface="Calibri" panose="020F0502020204030204" pitchFamily="34" charset="0"/>
                <a:ea typeface="Times New Roman" panose="02020603050405020304" pitchFamily="18" charset="0"/>
              </a:rPr>
              <a:t> </a:t>
            </a:r>
            <a:r>
              <a:rPr lang="tr-TR" sz="2200" dirty="0">
                <a:latin typeface="Calibri" panose="020F0502020204030204" pitchFamily="34" charset="0"/>
                <a:ea typeface="Times New Roman" panose="02020603050405020304" pitchFamily="18" charset="0"/>
              </a:rPr>
              <a:t>şirketlerde </a:t>
            </a:r>
            <a:r>
              <a:rPr lang="tr-TR" sz="2200" b="1" u="sng" dirty="0">
                <a:latin typeface="Calibri" panose="020F0502020204030204" pitchFamily="34" charset="0"/>
                <a:ea typeface="Times New Roman" panose="02020603050405020304" pitchFamily="18" charset="0"/>
              </a:rPr>
              <a:t>komanditer ortaklar</a:t>
            </a:r>
            <a:r>
              <a:rPr lang="tr-TR" sz="2200" dirty="0">
                <a:latin typeface="Calibri" panose="020F0502020204030204" pitchFamily="34" charset="0"/>
                <a:ea typeface="Times New Roman" panose="02020603050405020304" pitchFamily="18" charset="0"/>
              </a:rPr>
              <a:t> da anılan yıllar için matrah ve vergi artırımından </a:t>
            </a:r>
            <a:r>
              <a:rPr lang="tr-TR" sz="2200" b="1" u="sng" dirty="0">
                <a:latin typeface="Calibri" panose="020F0502020204030204" pitchFamily="34" charset="0"/>
                <a:ea typeface="Times New Roman" panose="02020603050405020304" pitchFamily="18" charset="0"/>
              </a:rPr>
              <a:t>yararlanabileceklerdir</a:t>
            </a:r>
            <a:r>
              <a:rPr lang="tr-TR" sz="2200" dirty="0">
                <a:latin typeface="Calibri" panose="020F0502020204030204" pitchFamily="34" charset="0"/>
                <a:ea typeface="Times New Roman" panose="02020603050405020304" pitchFamily="18" charset="0"/>
              </a:rPr>
              <a:t>.</a:t>
            </a:r>
          </a:p>
          <a:p>
            <a:pPr marL="742950" lvl="1" indent="-285750" algn="just">
              <a:spcAft>
                <a:spcPts val="600"/>
              </a:spcAft>
              <a:buFont typeface="Wingdings" panose="05000000000000000000" pitchFamily="2" charset="2"/>
              <a:buChar char="ü"/>
            </a:pPr>
            <a:r>
              <a:rPr lang="tr-TR" sz="2200" dirty="0">
                <a:latin typeface="Calibri" panose="020F0502020204030204" pitchFamily="34" charset="0"/>
                <a:ea typeface="Times New Roman" panose="02020603050405020304" pitchFamily="18" charset="0"/>
              </a:rPr>
              <a:t>Beyanname vermekle birlikte zarar, indirim ve istisnalar nedeniyle </a:t>
            </a:r>
            <a:r>
              <a:rPr lang="tr-TR" sz="2200" b="1" u="sng" dirty="0">
                <a:latin typeface="Calibri" panose="020F0502020204030204" pitchFamily="34" charset="0"/>
                <a:ea typeface="Times New Roman" panose="02020603050405020304" pitchFamily="18" charset="0"/>
              </a:rPr>
              <a:t>matrah ve vergi beyan etmeyenler,</a:t>
            </a:r>
          </a:p>
          <a:p>
            <a:pPr marL="742950" lvl="1" indent="-285750" algn="just">
              <a:spcAft>
                <a:spcPts val="600"/>
              </a:spcAft>
              <a:buFont typeface="Wingdings" panose="05000000000000000000" pitchFamily="2" charset="2"/>
              <a:buChar char="ü"/>
            </a:pPr>
            <a:r>
              <a:rPr lang="tr-TR" sz="2200" b="1" dirty="0">
                <a:solidFill>
                  <a:srgbClr val="C00000"/>
                </a:solidFill>
                <a:latin typeface="Calibri" panose="020F0502020204030204" pitchFamily="34" charset="0"/>
                <a:ea typeface="Times New Roman" panose="02020603050405020304" pitchFamily="18" charset="0"/>
              </a:rPr>
              <a:t>Hiç beyanname vermemiş</a:t>
            </a:r>
            <a:r>
              <a:rPr lang="tr-TR" sz="2200" dirty="0">
                <a:solidFill>
                  <a:srgbClr val="C00000"/>
                </a:solidFill>
                <a:latin typeface="Calibri" panose="020F0502020204030204" pitchFamily="34" charset="0"/>
                <a:ea typeface="Times New Roman" panose="02020603050405020304" pitchFamily="18" charset="0"/>
              </a:rPr>
              <a:t> </a:t>
            </a:r>
            <a:r>
              <a:rPr lang="tr-TR" sz="2200" dirty="0">
                <a:latin typeface="Calibri" panose="020F0502020204030204" pitchFamily="34" charset="0"/>
                <a:ea typeface="Times New Roman" panose="02020603050405020304" pitchFamily="18" charset="0"/>
              </a:rPr>
              <a:t>olan gelir ve kurumlar vergisi mükellefleri(ilgili yıllarda faaliyette bulunmuş veya gelir elde etmiş olup da bu </a:t>
            </a:r>
            <a:r>
              <a:rPr lang="tr-TR" sz="2200" b="1" u="sng" dirty="0">
                <a:latin typeface="Calibri" panose="020F0502020204030204" pitchFamily="34" charset="0"/>
                <a:ea typeface="Times New Roman" panose="02020603050405020304" pitchFamily="18" charset="0"/>
              </a:rPr>
              <a:t>faaliyetlerini ve gelirlerini vergi dairesinin bilgisi dışında bırakanlar</a:t>
            </a:r>
            <a:r>
              <a:rPr lang="tr-TR" sz="2200" dirty="0">
                <a:latin typeface="Calibri" panose="020F0502020204030204" pitchFamily="34" charset="0"/>
                <a:ea typeface="Times New Roman" panose="02020603050405020304" pitchFamily="18" charset="0"/>
              </a:rPr>
              <a:t> </a:t>
            </a:r>
            <a:r>
              <a:rPr lang="tr-TR" sz="2200" b="1" dirty="0">
                <a:solidFill>
                  <a:srgbClr val="C00000"/>
                </a:solidFill>
                <a:latin typeface="Calibri" panose="020F0502020204030204" pitchFamily="34" charset="0"/>
                <a:ea typeface="Times New Roman" panose="02020603050405020304" pitchFamily="18" charset="0"/>
              </a:rPr>
              <a:t>dâhil)</a:t>
            </a:r>
          </a:p>
          <a:p>
            <a:pPr marL="742950" lvl="1" indent="-285750" algn="just">
              <a:spcAft>
                <a:spcPts val="600"/>
              </a:spcAft>
              <a:buFont typeface="Wingdings" panose="05000000000000000000" pitchFamily="2" charset="2"/>
              <a:buChar char="ü"/>
            </a:pPr>
            <a:r>
              <a:rPr lang="tr-TR" sz="2200" dirty="0">
                <a:latin typeface="Calibri" panose="020F0502020204030204" pitchFamily="34" charset="0"/>
                <a:ea typeface="Times New Roman" panose="02020603050405020304" pitchFamily="18" charset="0"/>
              </a:rPr>
              <a:t>Vergi matrahlarının takdiri için </a:t>
            </a:r>
            <a:r>
              <a:rPr lang="tr-TR" sz="2200" b="1" dirty="0">
                <a:solidFill>
                  <a:srgbClr val="C00000"/>
                </a:solidFill>
                <a:latin typeface="Calibri" panose="020F0502020204030204" pitchFamily="34" charset="0"/>
                <a:ea typeface="Times New Roman" panose="02020603050405020304" pitchFamily="18" charset="0"/>
              </a:rPr>
              <a:t>takdir komisyonları</a:t>
            </a:r>
            <a:r>
              <a:rPr lang="tr-TR" sz="2200" dirty="0">
                <a:latin typeface="Calibri" panose="020F0502020204030204" pitchFamily="34" charset="0"/>
                <a:ea typeface="Times New Roman" panose="02020603050405020304" pitchFamily="18" charset="0"/>
              </a:rPr>
              <a:t>na sevk edilmiş ve/veya haklarında </a:t>
            </a:r>
            <a:r>
              <a:rPr lang="tr-TR" sz="2200" b="1" dirty="0">
                <a:solidFill>
                  <a:srgbClr val="C00000"/>
                </a:solidFill>
                <a:latin typeface="Calibri" panose="020F0502020204030204" pitchFamily="34" charset="0"/>
                <a:ea typeface="Times New Roman" panose="02020603050405020304" pitchFamily="18" charset="0"/>
              </a:rPr>
              <a:t>vergi incelemesi</a:t>
            </a:r>
            <a:r>
              <a:rPr lang="tr-TR" sz="2200" dirty="0">
                <a:latin typeface="Calibri" panose="020F0502020204030204" pitchFamily="34" charset="0"/>
                <a:ea typeface="Times New Roman" panose="02020603050405020304" pitchFamily="18" charset="0"/>
              </a:rPr>
              <a:t>ne başlanılmış olan mükellefler </a:t>
            </a:r>
          </a:p>
        </p:txBody>
      </p:sp>
      <p:sp>
        <p:nvSpPr>
          <p:cNvPr id="10" name="İçerik Yer Tutucusu 2"/>
          <p:cNvSpPr txBox="1">
            <a:spLocks/>
          </p:cNvSpPr>
          <p:nvPr/>
        </p:nvSpPr>
        <p:spPr>
          <a:xfrm>
            <a:off x="2143476" y="464729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0" name="Metin kutusu 19"/>
          <p:cNvSpPr txBox="1"/>
          <p:nvPr/>
        </p:nvSpPr>
        <p:spPr>
          <a:xfrm>
            <a:off x="1682496" y="1396532"/>
            <a:ext cx="9680448" cy="2195986"/>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a:latin typeface="Segoe UI" panose="020B0502040204020203" pitchFamily="34" charset="0"/>
              <a:ea typeface="Segoe UI" panose="020B0502040204020203" pitchFamily="34" charset="0"/>
              <a:cs typeface="Segoe UI" panose="020B0502040204020203" pitchFamily="34" charset="0"/>
            </a:endParaRPr>
          </a:p>
          <a:p>
            <a:pPr algn="just"/>
            <a:endParaRPr lang="tr-TR" sz="2400" dirty="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200" dirty="0">
                <a:latin typeface="Calibri" panose="020F0502020204030204" pitchFamily="34" charset="0"/>
                <a:ea typeface="Times New Roman" panose="02020603050405020304" pitchFamily="18" charset="0"/>
              </a:rPr>
              <a:t>Yıllık </a:t>
            </a:r>
            <a:r>
              <a:rPr lang="tr-TR" sz="2200" b="1" dirty="0">
                <a:solidFill>
                  <a:srgbClr val="C00000"/>
                </a:solidFill>
                <a:latin typeface="Calibri" panose="020F0502020204030204" pitchFamily="34" charset="0"/>
                <a:ea typeface="Times New Roman" panose="02020603050405020304" pitchFamily="18" charset="0"/>
              </a:rPr>
              <a:t>gelir</a:t>
            </a:r>
            <a:r>
              <a:rPr lang="tr-TR" sz="2200" dirty="0">
                <a:solidFill>
                  <a:srgbClr val="C00000"/>
                </a:solidFill>
                <a:latin typeface="Calibri" panose="020F0502020204030204" pitchFamily="34" charset="0"/>
                <a:ea typeface="Times New Roman" panose="02020603050405020304" pitchFamily="18" charset="0"/>
              </a:rPr>
              <a:t> </a:t>
            </a:r>
            <a:r>
              <a:rPr lang="tr-TR" sz="2200" dirty="0">
                <a:latin typeface="Calibri" panose="020F0502020204030204" pitchFamily="34" charset="0"/>
                <a:ea typeface="Times New Roman" panose="02020603050405020304" pitchFamily="18" charset="0"/>
              </a:rPr>
              <a:t>veya </a:t>
            </a:r>
            <a:r>
              <a:rPr lang="tr-TR" sz="2200" b="1" dirty="0">
                <a:solidFill>
                  <a:srgbClr val="C00000"/>
                </a:solidFill>
                <a:latin typeface="Calibri" panose="020F0502020204030204" pitchFamily="34" charset="0"/>
                <a:ea typeface="Times New Roman" panose="02020603050405020304" pitchFamily="18" charset="0"/>
              </a:rPr>
              <a:t>kurumlar</a:t>
            </a:r>
            <a:r>
              <a:rPr lang="tr-TR" sz="2200" dirty="0">
                <a:latin typeface="Calibri" panose="020F0502020204030204" pitchFamily="34" charset="0"/>
                <a:ea typeface="Times New Roman" panose="02020603050405020304" pitchFamily="18" charset="0"/>
              </a:rPr>
              <a:t> vergisi beyannamesi </a:t>
            </a:r>
            <a:r>
              <a:rPr lang="tr-TR" sz="2200" b="1" u="sng" dirty="0">
                <a:latin typeface="Calibri" panose="020F0502020204030204" pitchFamily="34" charset="0"/>
                <a:ea typeface="Times New Roman" panose="02020603050405020304" pitchFamily="18" charset="0"/>
              </a:rPr>
              <a:t>vermek mecburiyetinde</a:t>
            </a:r>
            <a:r>
              <a:rPr lang="tr-TR" sz="2200" dirty="0">
                <a:latin typeface="Calibri" panose="020F0502020204030204" pitchFamily="34" charset="0"/>
                <a:ea typeface="Times New Roman" panose="02020603050405020304" pitchFamily="18" charset="0"/>
              </a:rPr>
              <a:t> olan gelir ve kurumlar vergisi </a:t>
            </a:r>
            <a:r>
              <a:rPr lang="tr-TR" sz="2200" b="1" dirty="0">
                <a:solidFill>
                  <a:srgbClr val="C00000"/>
                </a:solidFill>
                <a:latin typeface="Calibri" panose="020F0502020204030204" pitchFamily="34" charset="0"/>
                <a:ea typeface="Times New Roman" panose="02020603050405020304" pitchFamily="18" charset="0"/>
              </a:rPr>
              <a:t>mükellefler</a:t>
            </a:r>
            <a:r>
              <a:rPr lang="tr-TR" sz="2200" dirty="0">
                <a:latin typeface="Calibri" panose="020F0502020204030204" pitchFamily="34" charset="0"/>
                <a:ea typeface="Times New Roman" panose="02020603050405020304" pitchFamily="18" charset="0"/>
              </a:rPr>
              <a:t>i ile </a:t>
            </a:r>
            <a:r>
              <a:rPr lang="tr-TR" sz="2200" b="1" u="sng" dirty="0">
                <a:latin typeface="Calibri" panose="020F0502020204030204" pitchFamily="34" charset="0"/>
                <a:ea typeface="Times New Roman" panose="02020603050405020304" pitchFamily="18" charset="0"/>
              </a:rPr>
              <a:t>katma değer vergisi</a:t>
            </a:r>
            <a:r>
              <a:rPr lang="tr-TR" sz="2200" dirty="0">
                <a:latin typeface="Calibri" panose="020F0502020204030204" pitchFamily="34" charset="0"/>
                <a:ea typeface="Times New Roman" panose="02020603050405020304" pitchFamily="18" charset="0"/>
              </a:rPr>
              <a:t> mükellefleri,</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200" dirty="0">
                <a:latin typeface="Calibri" panose="020F0502020204030204" pitchFamily="34" charset="0"/>
                <a:ea typeface="Times New Roman" panose="02020603050405020304" pitchFamily="18" charset="0"/>
              </a:rPr>
              <a:t>Gelir veya kurumlar vergisi </a:t>
            </a:r>
            <a:r>
              <a:rPr lang="tr-TR" sz="2200" b="1" dirty="0" err="1">
                <a:solidFill>
                  <a:srgbClr val="C00000"/>
                </a:solidFill>
                <a:latin typeface="Calibri" panose="020F0502020204030204" pitchFamily="34" charset="0"/>
                <a:ea typeface="Times New Roman" panose="02020603050405020304" pitchFamily="18" charset="0"/>
              </a:rPr>
              <a:t>tevkifatı</a:t>
            </a:r>
            <a:r>
              <a:rPr lang="tr-TR" sz="2200" b="1" dirty="0">
                <a:solidFill>
                  <a:srgbClr val="C00000"/>
                </a:solidFill>
                <a:latin typeface="Calibri" panose="020F0502020204030204" pitchFamily="34" charset="0"/>
                <a:ea typeface="Times New Roman" panose="02020603050405020304" pitchFamily="18" charset="0"/>
              </a:rPr>
              <a:t> yapmakla sorumlu</a:t>
            </a:r>
            <a:r>
              <a:rPr lang="tr-TR" sz="2200" dirty="0">
                <a:solidFill>
                  <a:srgbClr val="C00000"/>
                </a:solidFill>
                <a:latin typeface="Calibri" panose="020F0502020204030204" pitchFamily="34" charset="0"/>
                <a:ea typeface="Times New Roman" panose="02020603050405020304" pitchFamily="18" charset="0"/>
              </a:rPr>
              <a:t> </a:t>
            </a:r>
            <a:r>
              <a:rPr lang="tr-TR" sz="2200" dirty="0">
                <a:latin typeface="Calibri" panose="020F0502020204030204" pitchFamily="34" charset="0"/>
                <a:ea typeface="Times New Roman" panose="02020603050405020304" pitchFamily="18" charset="0"/>
              </a:rPr>
              <a:t>olanlar</a:t>
            </a:r>
            <a:r>
              <a:rPr lang="tr-TR" sz="2200" b="1" dirty="0">
                <a:solidFill>
                  <a:schemeClr val="accent1">
                    <a:lumMod val="75000"/>
                  </a:schemeClr>
                </a:solidFill>
                <a:latin typeface="Calibri" panose="020F0502020204030204" pitchFamily="34" charset="0"/>
                <a:ea typeface="Times New Roman" panose="02020603050405020304" pitchFamily="18" charset="0"/>
              </a:rPr>
              <a:t>*</a:t>
            </a:r>
            <a:r>
              <a:rPr lang="tr-TR" sz="2200" dirty="0">
                <a:latin typeface="Calibri" panose="020F0502020204030204" pitchFamily="34" charset="0"/>
                <a:ea typeface="Times New Roman" panose="02020603050405020304" pitchFamily="18" charset="0"/>
              </a:rPr>
              <a:t> da bu </a:t>
            </a:r>
            <a:r>
              <a:rPr lang="tr-TR" sz="2200" b="1" u="sng" dirty="0">
                <a:latin typeface="Calibri" panose="020F0502020204030204" pitchFamily="34" charset="0"/>
                <a:ea typeface="Times New Roman" panose="02020603050405020304" pitchFamily="18" charset="0"/>
              </a:rPr>
              <a:t>ödemelerine ilişkin olarak</a:t>
            </a:r>
            <a:r>
              <a:rPr lang="tr-TR" sz="2200" dirty="0">
                <a:latin typeface="Calibri" panose="020F0502020204030204" pitchFamily="34" charset="0"/>
                <a:ea typeface="Times New Roman" panose="02020603050405020304" pitchFamily="18" charset="0"/>
              </a:rPr>
              <a:t> bu yıllarla ilgili </a:t>
            </a:r>
            <a:r>
              <a:rPr lang="tr-TR" sz="2200" b="1" u="sng" dirty="0">
                <a:latin typeface="Calibri" panose="020F0502020204030204" pitchFamily="34" charset="0"/>
                <a:ea typeface="Times New Roman" panose="02020603050405020304" pitchFamily="18" charset="0"/>
              </a:rPr>
              <a:t>vergi artırımında bulunabileceklerdir</a:t>
            </a:r>
            <a:r>
              <a:rPr lang="tr-TR" sz="2200" dirty="0">
                <a:latin typeface="Calibri" panose="020F0502020204030204" pitchFamily="34" charset="0"/>
                <a:ea typeface="Times New Roman" panose="02020603050405020304" pitchFamily="18" charset="0"/>
              </a:rPr>
              <a:t>.</a:t>
            </a:r>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3" name="TextShape 2">
            <a:extLst>
              <a:ext uri="{FF2B5EF4-FFF2-40B4-BE49-F238E27FC236}">
                <a16:creationId xmlns:a16="http://schemas.microsoft.com/office/drawing/2014/main" id="{D6EA0C20-AA80-F309-C72C-BC516861ACA8}"/>
              </a:ext>
            </a:extLst>
          </p:cNvPr>
          <p:cNvSpPr txBox="1"/>
          <p:nvPr/>
        </p:nvSpPr>
        <p:spPr>
          <a:xfrm>
            <a:off x="1260475" y="234418"/>
            <a:ext cx="10920495" cy="791640"/>
          </a:xfrm>
          <a:prstGeom prst="rect">
            <a:avLst/>
          </a:prstGeom>
          <a:noFill/>
          <a:ln>
            <a:noFill/>
          </a:ln>
        </p:spPr>
        <p:txBody>
          <a:bodyPr anchor="ctr"/>
          <a:lstStyle/>
          <a:p>
            <a:pPr algn="ctr">
              <a:lnSpc>
                <a:spcPct val="100000"/>
              </a:lnSpc>
            </a:pPr>
            <a:r>
              <a:rPr lang="tr-TR" sz="3600" b="1" spc="-1" dirty="0">
                <a:solidFill>
                  <a:srgbClr val="BC1421"/>
                </a:solidFill>
                <a:uFill>
                  <a:solidFill>
                    <a:srgbClr val="FFFFFF"/>
                  </a:solidFill>
                </a:uFill>
              </a:rPr>
              <a:t>MATRAH VE VERGİ ARTIRIMI</a:t>
            </a:r>
          </a:p>
          <a:p>
            <a:pPr algn="ctr">
              <a:lnSpc>
                <a:spcPct val="100000"/>
              </a:lnSpc>
            </a:pPr>
            <a:r>
              <a:rPr lang="tr-TR" sz="2400" b="1" spc="-1" dirty="0">
                <a:solidFill>
                  <a:srgbClr val="BC1421"/>
                </a:solidFill>
                <a:uFill>
                  <a:solidFill>
                    <a:srgbClr val="FFFFFF"/>
                  </a:solidFill>
                </a:uFill>
              </a:rPr>
              <a:t>-Kapsam</a:t>
            </a:r>
            <a:r>
              <a:rPr lang="tr-TR" sz="2400" b="1" strike="noStrike" spc="-1" dirty="0">
                <a:solidFill>
                  <a:srgbClr val="BC1421"/>
                </a:solidFill>
                <a:uFill>
                  <a:solidFill>
                    <a:srgbClr val="FFFFFF"/>
                  </a:solidFill>
                </a:uFill>
                <a:latin typeface="Calibri"/>
              </a:rPr>
              <a:t>-</a:t>
            </a:r>
            <a:endParaRPr lang="tr-TR" sz="2400" b="0" strike="noStrike" spc="-1" dirty="0">
              <a:solidFill>
                <a:srgbClr val="BC1421"/>
              </a:solidFill>
              <a:uFill>
                <a:solidFill>
                  <a:srgbClr val="FFFFFF"/>
                </a:solidFill>
              </a:uFill>
              <a:latin typeface="Calibri"/>
            </a:endParaRPr>
          </a:p>
        </p:txBody>
      </p:sp>
      <p:sp>
        <p:nvSpPr>
          <p:cNvPr id="2" name="Dikdörtgen 1"/>
          <p:cNvSpPr/>
          <p:nvPr/>
        </p:nvSpPr>
        <p:spPr>
          <a:xfrm>
            <a:off x="3513612" y="3763381"/>
            <a:ext cx="6534912" cy="2893100"/>
          </a:xfrm>
          <a:prstGeom prst="rect">
            <a:avLst/>
          </a:prstGeom>
        </p:spPr>
        <p:txBody>
          <a:bodyPr wrap="square">
            <a:spAutoFit/>
          </a:bodyPr>
          <a:lstStyle/>
          <a:p>
            <a:pPr algn="just">
              <a:spcAft>
                <a:spcPts val="0"/>
              </a:spcAft>
            </a:pPr>
            <a:r>
              <a:rPr lang="tr-TR" sz="2000" b="1" dirty="0">
                <a:solidFill>
                  <a:schemeClr val="accent1">
                    <a:lumMod val="75000"/>
                  </a:schemeClr>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 </a:t>
            </a:r>
            <a:r>
              <a:rPr lang="tr-TR" b="1" dirty="0">
                <a:solidFill>
                  <a:srgbClr val="C00000"/>
                </a:solidFill>
                <a:latin typeface="Calibri" panose="020F0502020204030204" pitchFamily="34" charset="0"/>
                <a:ea typeface="Times New Roman" panose="02020603050405020304" pitchFamily="18" charset="0"/>
              </a:rPr>
              <a:t>Hizmet erbabına ödenen ücretler</a:t>
            </a:r>
            <a:r>
              <a:rPr lang="tr-TR" dirty="0">
                <a:latin typeface="Calibri" panose="020F0502020204030204" pitchFamily="34" charset="0"/>
                <a:ea typeface="Times New Roman" panose="02020603050405020304" pitchFamily="18" charset="0"/>
              </a:rPr>
              <a:t>den,</a:t>
            </a:r>
            <a:endParaRPr lang="tr-TR" sz="2000" dirty="0">
              <a:latin typeface="Times New Roman" panose="02020603050405020304" pitchFamily="18" charset="0"/>
              <a:ea typeface="Times New Roman" panose="02020603050405020304" pitchFamily="18" charset="0"/>
            </a:endParaRPr>
          </a:p>
          <a:p>
            <a:pPr algn="just">
              <a:spcAft>
                <a:spcPts val="0"/>
              </a:spcAft>
            </a:pPr>
            <a:r>
              <a:rPr lang="tr-TR" dirty="0">
                <a:latin typeface="Calibri" panose="020F0502020204030204" pitchFamily="34" charset="0"/>
                <a:ea typeface="Times New Roman" panose="02020603050405020304" pitchFamily="18" charset="0"/>
              </a:rPr>
              <a:t>    - </a:t>
            </a:r>
            <a:r>
              <a:rPr lang="tr-TR" b="1" u="sng" dirty="0">
                <a:latin typeface="Calibri" panose="020F0502020204030204" pitchFamily="34" charset="0"/>
                <a:ea typeface="Times New Roman" panose="02020603050405020304" pitchFamily="18" charset="0"/>
              </a:rPr>
              <a:t>Serbest meslek ödemeleri</a:t>
            </a:r>
            <a:r>
              <a:rPr lang="tr-TR" dirty="0">
                <a:latin typeface="Calibri" panose="020F0502020204030204" pitchFamily="34" charset="0"/>
                <a:ea typeface="Times New Roman" panose="02020603050405020304" pitchFamily="18" charset="0"/>
              </a:rPr>
              <a:t>nden,</a:t>
            </a:r>
            <a:endParaRPr lang="tr-TR" sz="2000" dirty="0">
              <a:latin typeface="Times New Roman" panose="02020603050405020304" pitchFamily="18" charset="0"/>
              <a:ea typeface="Times New Roman" panose="02020603050405020304" pitchFamily="18" charset="0"/>
            </a:endParaRPr>
          </a:p>
          <a:p>
            <a:pPr algn="just">
              <a:spcAft>
                <a:spcPts val="0"/>
              </a:spcAft>
            </a:pPr>
            <a:r>
              <a:rPr lang="tr-TR" dirty="0">
                <a:latin typeface="Calibri" panose="020F0502020204030204" pitchFamily="34" charset="0"/>
                <a:ea typeface="Times New Roman" panose="02020603050405020304" pitchFamily="18" charset="0"/>
              </a:rPr>
              <a:t>    - </a:t>
            </a:r>
            <a:r>
              <a:rPr lang="tr-TR" b="1" dirty="0">
                <a:solidFill>
                  <a:srgbClr val="C00000"/>
                </a:solidFill>
                <a:latin typeface="Calibri" panose="020F0502020204030204" pitchFamily="34" charset="0"/>
                <a:ea typeface="Times New Roman" panose="02020603050405020304" pitchFamily="18" charset="0"/>
              </a:rPr>
              <a:t>Yıllara sari inşaat ve onarım</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işlerine ait ödemelerden,</a:t>
            </a:r>
            <a:endParaRPr lang="tr-TR" sz="2000" dirty="0">
              <a:latin typeface="Times New Roman" panose="02020603050405020304" pitchFamily="18" charset="0"/>
              <a:ea typeface="Times New Roman" panose="02020603050405020304" pitchFamily="18" charset="0"/>
            </a:endParaRPr>
          </a:p>
          <a:p>
            <a:pPr algn="just">
              <a:spcAft>
                <a:spcPts val="0"/>
              </a:spcAft>
            </a:pPr>
            <a:r>
              <a:rPr lang="tr-TR" dirty="0">
                <a:latin typeface="Calibri" panose="020F0502020204030204" pitchFamily="34" charset="0"/>
                <a:ea typeface="Times New Roman" panose="02020603050405020304" pitchFamily="18" charset="0"/>
              </a:rPr>
              <a:t>    - </a:t>
            </a:r>
            <a:r>
              <a:rPr lang="tr-TR" b="1" u="sng" dirty="0">
                <a:latin typeface="Calibri" panose="020F0502020204030204" pitchFamily="34" charset="0"/>
                <a:ea typeface="Times New Roman" panose="02020603050405020304" pitchFamily="18" charset="0"/>
              </a:rPr>
              <a:t>Kira</a:t>
            </a:r>
            <a:r>
              <a:rPr lang="tr-TR" dirty="0">
                <a:latin typeface="Calibri" panose="020F0502020204030204" pitchFamily="34" charset="0"/>
                <a:ea typeface="Times New Roman" panose="02020603050405020304" pitchFamily="18" charset="0"/>
              </a:rPr>
              <a:t> ödemelerinden,</a:t>
            </a:r>
          </a:p>
          <a:p>
            <a:pPr algn="just">
              <a:spcAft>
                <a:spcPts val="0"/>
              </a:spcAft>
            </a:pPr>
            <a:r>
              <a:rPr lang="tr-TR" dirty="0">
                <a:latin typeface="Calibri" panose="020F0502020204030204" pitchFamily="34" charset="0"/>
                <a:ea typeface="Times New Roman" panose="02020603050405020304" pitchFamily="18" charset="0"/>
              </a:rPr>
              <a:t>    - </a:t>
            </a:r>
            <a:r>
              <a:rPr lang="tr-TR" b="1" u="sng" dirty="0">
                <a:latin typeface="Calibri" panose="020F0502020204030204" pitchFamily="34" charset="0"/>
                <a:ea typeface="Times New Roman" panose="02020603050405020304" pitchFamily="18" charset="0"/>
              </a:rPr>
              <a:t>Kar payı</a:t>
            </a:r>
            <a:r>
              <a:rPr lang="tr-TR" dirty="0">
                <a:latin typeface="Calibri" panose="020F0502020204030204" pitchFamily="34" charset="0"/>
                <a:ea typeface="Times New Roman" panose="02020603050405020304" pitchFamily="18" charset="0"/>
              </a:rPr>
              <a:t> ödemelerinden,</a:t>
            </a:r>
            <a:endParaRPr lang="tr-TR" sz="2000" dirty="0">
              <a:latin typeface="Times New Roman" panose="02020603050405020304" pitchFamily="18" charset="0"/>
              <a:ea typeface="Times New Roman" panose="02020603050405020304" pitchFamily="18" charset="0"/>
            </a:endParaRPr>
          </a:p>
          <a:p>
            <a:pPr algn="just">
              <a:spcAft>
                <a:spcPts val="0"/>
              </a:spcAft>
            </a:pPr>
            <a:r>
              <a:rPr lang="tr-TR" dirty="0">
                <a:latin typeface="Calibri" panose="020F0502020204030204" pitchFamily="34" charset="0"/>
                <a:ea typeface="Times New Roman" panose="02020603050405020304" pitchFamily="18" charset="0"/>
              </a:rPr>
              <a:t>    - </a:t>
            </a:r>
            <a:r>
              <a:rPr lang="tr-TR" b="1" dirty="0">
                <a:solidFill>
                  <a:srgbClr val="C00000"/>
                </a:solidFill>
                <a:latin typeface="Calibri" panose="020F0502020204030204" pitchFamily="34" charset="0"/>
                <a:ea typeface="Times New Roman" panose="02020603050405020304" pitchFamily="18" charset="0"/>
              </a:rPr>
              <a:t>Çiftçilerden satın alınan</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zirai mahsuller ve hizmetler için yapılan ödemelerden,</a:t>
            </a:r>
            <a:endParaRPr lang="tr-TR" sz="2000" dirty="0">
              <a:latin typeface="Times New Roman" panose="02020603050405020304" pitchFamily="18" charset="0"/>
              <a:ea typeface="Times New Roman" panose="02020603050405020304" pitchFamily="18" charset="0"/>
            </a:endParaRPr>
          </a:p>
          <a:p>
            <a:pPr algn="just">
              <a:spcAft>
                <a:spcPts val="0"/>
              </a:spcAft>
            </a:pPr>
            <a:r>
              <a:rPr lang="tr-TR" dirty="0">
                <a:latin typeface="Calibri" panose="020F0502020204030204" pitchFamily="34" charset="0"/>
                <a:ea typeface="Times New Roman" panose="02020603050405020304" pitchFamily="18" charset="0"/>
              </a:rPr>
              <a:t>    - </a:t>
            </a:r>
            <a:r>
              <a:rPr lang="tr-TR" b="1" u="sng" dirty="0">
                <a:latin typeface="Calibri" panose="020F0502020204030204" pitchFamily="34" charset="0"/>
                <a:ea typeface="Times New Roman" panose="02020603050405020304" pitchFamily="18" charset="0"/>
              </a:rPr>
              <a:t>Esnaf muaflığından</a:t>
            </a:r>
            <a:r>
              <a:rPr lang="tr-TR" dirty="0">
                <a:latin typeface="Calibri" panose="020F0502020204030204" pitchFamily="34" charset="0"/>
                <a:ea typeface="Times New Roman" panose="02020603050405020304" pitchFamily="18" charset="0"/>
              </a:rPr>
              <a:t> yararlananlara yapılan ödemelerden</a:t>
            </a:r>
            <a:endParaRPr lang="tr-TR" sz="2000" dirty="0">
              <a:latin typeface="Times New Roman" panose="02020603050405020304" pitchFamily="18" charset="0"/>
              <a:ea typeface="Times New Roman" panose="02020603050405020304" pitchFamily="18" charset="0"/>
            </a:endParaRPr>
          </a:p>
          <a:p>
            <a:pPr algn="just">
              <a:spcAft>
                <a:spcPts val="0"/>
              </a:spcAft>
            </a:pPr>
            <a:r>
              <a:rPr lang="tr-TR" dirty="0">
                <a:latin typeface="Calibri" panose="020F0502020204030204" pitchFamily="34" charset="0"/>
                <a:ea typeface="Times New Roman" panose="02020603050405020304" pitchFamily="18" charset="0"/>
              </a:rPr>
              <a:t> </a:t>
            </a:r>
            <a:endParaRPr lang="tr-TR" sz="2000" dirty="0">
              <a:latin typeface="Times New Roman" panose="02020603050405020304" pitchFamily="18" charset="0"/>
              <a:ea typeface="Times New Roman" panose="02020603050405020304" pitchFamily="18" charset="0"/>
            </a:endParaRPr>
          </a:p>
          <a:p>
            <a:pPr algn="just"/>
            <a:r>
              <a:rPr lang="tr-TR" dirty="0">
                <a:latin typeface="Calibri" panose="020F0502020204030204" pitchFamily="34" charset="0"/>
                <a:ea typeface="Times New Roman" panose="02020603050405020304" pitchFamily="18" charset="0"/>
              </a:rPr>
              <a:t>        gelir veya kurumlar vergisi </a:t>
            </a:r>
            <a:r>
              <a:rPr lang="tr-TR" b="1" dirty="0" err="1">
                <a:solidFill>
                  <a:srgbClr val="C00000"/>
                </a:solidFill>
                <a:latin typeface="Calibri" panose="020F0502020204030204" pitchFamily="34" charset="0"/>
                <a:ea typeface="Times New Roman" panose="02020603050405020304" pitchFamily="18" charset="0"/>
              </a:rPr>
              <a:t>tevkifatı</a:t>
            </a:r>
            <a:r>
              <a:rPr lang="tr-TR" b="1" dirty="0">
                <a:solidFill>
                  <a:srgbClr val="C00000"/>
                </a:solidFill>
                <a:latin typeface="Calibri" panose="020F0502020204030204" pitchFamily="34" charset="0"/>
                <a:ea typeface="Times New Roman" panose="02020603050405020304" pitchFamily="18" charset="0"/>
              </a:rPr>
              <a:t> yapmakla sorumlu</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olanlar </a:t>
            </a:r>
            <a:endParaRPr lang="tr-TR" dirty="0"/>
          </a:p>
        </p:txBody>
      </p:sp>
      <p:sp>
        <p:nvSpPr>
          <p:cNvPr id="21" name="Yuvarlatılmış Dikdörtgen 20"/>
          <p:cNvSpPr/>
          <p:nvPr/>
        </p:nvSpPr>
        <p:spPr>
          <a:xfrm>
            <a:off x="1700996" y="1225669"/>
            <a:ext cx="9659648"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a:latin typeface="Arial" panose="020B0604020202020204" pitchFamily="34" charset="0"/>
                <a:cs typeface="Arial" panose="020B0604020202020204" pitchFamily="34" charset="0"/>
              </a:rPr>
              <a:t>Matrah Ve Vergi Artırımında Bulunabilecek Mükellefler</a:t>
            </a:r>
          </a:p>
        </p:txBody>
      </p:sp>
    </p:spTree>
    <p:extLst>
      <p:ext uri="{BB962C8B-B14F-4D97-AF65-F5344CB8AC3E}">
        <p14:creationId xmlns:p14="http://schemas.microsoft.com/office/powerpoint/2010/main" val="14963520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xit" presetSubtype="0" fill="hold" grpId="1" nodeType="clickEffect">
                                  <p:stCondLst>
                                    <p:cond delay="0"/>
                                  </p:stCondLst>
                                  <p:childTnLst>
                                    <p:animEffect transition="out" filter="fade">
                                      <p:cBhvr>
                                        <p:cTn id="23" dur="500"/>
                                        <p:tgtEl>
                                          <p:spTgt spid="2"/>
                                        </p:tgtEl>
                                      </p:cBhvr>
                                    </p:animEffect>
                                    <p:anim calcmode="lin" valueType="num">
                                      <p:cBhvr>
                                        <p:cTn id="24" dur="500"/>
                                        <p:tgtEl>
                                          <p:spTgt spid="2"/>
                                        </p:tgtEl>
                                        <p:attrNameLst>
                                          <p:attrName>ppt_x</p:attrName>
                                        </p:attrNameLst>
                                      </p:cBhvr>
                                      <p:tavLst>
                                        <p:tav tm="0">
                                          <p:val>
                                            <p:strVal val="ppt_x"/>
                                          </p:val>
                                        </p:tav>
                                        <p:tav tm="100000">
                                          <p:val>
                                            <p:strVal val="ppt_x"/>
                                          </p:val>
                                        </p:tav>
                                      </p:tavLst>
                                    </p:anim>
                                    <p:anim calcmode="lin" valueType="num">
                                      <p:cBhvr>
                                        <p:cTn id="25" dur="50" decel="100000"/>
                                        <p:tgtEl>
                                          <p:spTgt spid="2"/>
                                        </p:tgtEl>
                                        <p:attrNameLst>
                                          <p:attrName>ppt_y</p:attrName>
                                        </p:attrNameLst>
                                      </p:cBhvr>
                                      <p:tavLst>
                                        <p:tav tm="0">
                                          <p:val>
                                            <p:strVal val="ppt_y"/>
                                          </p:val>
                                        </p:tav>
                                        <p:tav tm="100000">
                                          <p:val>
                                            <p:strVal val="ppt_y-.03"/>
                                          </p:val>
                                        </p:tav>
                                      </p:tavLst>
                                    </p:anim>
                                    <p:anim calcmode="lin" valueType="num">
                                      <p:cBhvr>
                                        <p:cTn id="26" dur="450" accel="100000">
                                          <p:stCondLst>
                                            <p:cond delay="50"/>
                                          </p:stCondLst>
                                        </p:cTn>
                                        <p:tgtEl>
                                          <p:spTgt spid="2"/>
                                        </p:tgtEl>
                                        <p:attrNameLst>
                                          <p:attrName>ppt_y</p:attrName>
                                        </p:attrNameLst>
                                      </p:cBhvr>
                                      <p:tavLst>
                                        <p:tav tm="0">
                                          <p:val>
                                            <p:strVal val="ppt_y"/>
                                          </p:val>
                                        </p:tav>
                                        <p:tav tm="100000">
                                          <p:val>
                                            <p:strVal val="ppt_y+1"/>
                                          </p:val>
                                        </p:tav>
                                      </p:tavLst>
                                    </p:anim>
                                    <p:set>
                                      <p:cBhvr>
                                        <p:cTn id="27" dur="1" fill="hold">
                                          <p:stCondLst>
                                            <p:cond delay="499"/>
                                          </p:stCondLst>
                                        </p:cTn>
                                        <p:tgtEl>
                                          <p:spTgt spid="2"/>
                                        </p:tgtEl>
                                        <p:attrNameLst>
                                          <p:attrName>style.visibility</p:attrName>
                                        </p:attrNameLst>
                                      </p:cBhvr>
                                      <p:to>
                                        <p:strVal val="hidden"/>
                                      </p:to>
                                    </p:set>
                                  </p:childTnLst>
                                </p:cTn>
                              </p:par>
                              <p:par>
                                <p:cTn id="28" presetID="22" presetClass="exit" presetSubtype="4" fill="hold" grpId="1" nodeType="withEffect">
                                  <p:stCondLst>
                                    <p:cond delay="0"/>
                                  </p:stCondLst>
                                  <p:childTnLst>
                                    <p:animEffect transition="out" filter="wipe(down)">
                                      <p:cBhvr>
                                        <p:cTn id="29" dur="500"/>
                                        <p:tgtEl>
                                          <p:spTgt spid="20"/>
                                        </p:tgtEl>
                                      </p:cBhvr>
                                    </p:animEffect>
                                    <p:set>
                                      <p:cBhvr>
                                        <p:cTn id="30" dur="1" fill="hold">
                                          <p:stCondLst>
                                            <p:cond delay="499"/>
                                          </p:stCondLst>
                                        </p:cTn>
                                        <p:tgtEl>
                                          <p:spTgt spid="20"/>
                                        </p:tgtEl>
                                        <p:attrNameLst>
                                          <p:attrName>style.visibility</p:attrName>
                                        </p:attrNameLst>
                                      </p:cBhvr>
                                      <p:to>
                                        <p:strVal val="hidden"/>
                                      </p:to>
                                    </p:se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26">
                                            <p:bg/>
                                          </p:spTgt>
                                        </p:tgtEl>
                                        <p:attrNameLst>
                                          <p:attrName>style.visibility</p:attrName>
                                        </p:attrNameLst>
                                      </p:cBhvr>
                                      <p:to>
                                        <p:strVal val="visible"/>
                                      </p:to>
                                    </p:set>
                                    <p:animEffect transition="in" filter="wipe(up)">
                                      <p:cBhvr>
                                        <p:cTn id="34" dur="500"/>
                                        <p:tgtEl>
                                          <p:spTgt spid="26">
                                            <p:bg/>
                                          </p:spTgt>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26">
                                            <p:txEl>
                                              <p:pRg st="1" end="1"/>
                                            </p:txEl>
                                          </p:spTgt>
                                        </p:tgtEl>
                                        <p:attrNameLst>
                                          <p:attrName>style.visibility</p:attrName>
                                        </p:attrNameLst>
                                      </p:cBhvr>
                                      <p:to>
                                        <p:strVal val="visible"/>
                                      </p:to>
                                    </p:set>
                                    <p:animEffect transition="in" filter="wipe(left)">
                                      <p:cBhvr>
                                        <p:cTn id="38" dur="500"/>
                                        <p:tgtEl>
                                          <p:spTgt spid="26">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6">
                                            <p:txEl>
                                              <p:pRg st="2" end="2"/>
                                            </p:txEl>
                                          </p:spTgt>
                                        </p:tgtEl>
                                        <p:attrNameLst>
                                          <p:attrName>style.visibility</p:attrName>
                                        </p:attrNameLst>
                                      </p:cBhvr>
                                      <p:to>
                                        <p:strVal val="visible"/>
                                      </p:to>
                                    </p:set>
                                    <p:animEffect transition="in" filter="wipe(left)">
                                      <p:cBhvr>
                                        <p:cTn id="43" dur="500"/>
                                        <p:tgtEl>
                                          <p:spTgt spid="26">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6">
                                            <p:txEl>
                                              <p:pRg st="3" end="3"/>
                                            </p:txEl>
                                          </p:spTgt>
                                        </p:tgtEl>
                                        <p:attrNameLst>
                                          <p:attrName>style.visibility</p:attrName>
                                        </p:attrNameLst>
                                      </p:cBhvr>
                                      <p:to>
                                        <p:strVal val="visible"/>
                                      </p:to>
                                    </p:set>
                                    <p:animEffect transition="in" filter="wipe(left)">
                                      <p:cBhvr>
                                        <p:cTn id="48" dur="500"/>
                                        <p:tgtEl>
                                          <p:spTgt spid="26">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6">
                                            <p:txEl>
                                              <p:pRg st="4" end="4"/>
                                            </p:txEl>
                                          </p:spTgt>
                                        </p:tgtEl>
                                        <p:attrNameLst>
                                          <p:attrName>style.visibility</p:attrName>
                                        </p:attrNameLst>
                                      </p:cBhvr>
                                      <p:to>
                                        <p:strVal val="visible"/>
                                      </p:to>
                                    </p:set>
                                    <p:animEffect transition="in" filter="wipe(left)">
                                      <p:cBhvr>
                                        <p:cTn id="53" dur="5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bldLvl="2" animBg="1"/>
      <p:bldP spid="20" grpId="0" animBg="1"/>
      <p:bldP spid="20" grpId="1" animBg="1"/>
      <p:bldP spid="22" grpId="0"/>
      <p:bldP spid="2" grpId="0"/>
      <p:bldP spid="2" grpId="1"/>
      <p:bldP spid="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 name="Metin kutusu 19"/>
          <p:cNvSpPr txBox="1"/>
          <p:nvPr/>
        </p:nvSpPr>
        <p:spPr>
          <a:xfrm>
            <a:off x="1682496" y="1396532"/>
            <a:ext cx="9680448" cy="2716128"/>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a:latin typeface="Segoe UI" panose="020B0502040204020203" pitchFamily="34" charset="0"/>
              <a:ea typeface="Segoe UI" panose="020B0502040204020203" pitchFamily="34" charset="0"/>
              <a:cs typeface="Segoe UI" panose="020B0502040204020203" pitchFamily="34" charset="0"/>
            </a:endParaRPr>
          </a:p>
          <a:p>
            <a:pPr algn="just"/>
            <a:endParaRPr lang="tr-TR" sz="2400" dirty="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400" dirty="0">
                <a:latin typeface="Calibri" panose="020F0502020204030204" pitchFamily="34" charset="0"/>
                <a:ea typeface="Times New Roman" panose="02020603050405020304" pitchFamily="18" charset="0"/>
              </a:rPr>
              <a:t>Başvuru süresi, </a:t>
            </a:r>
            <a:r>
              <a:rPr lang="tr-TR" sz="2400" b="1" dirty="0">
                <a:solidFill>
                  <a:srgbClr val="C00000"/>
                </a:solidFill>
                <a:latin typeface="Calibri" panose="020F0502020204030204" pitchFamily="34" charset="0"/>
                <a:ea typeface="Times New Roman" panose="02020603050405020304" pitchFamily="18" charset="0"/>
              </a:rPr>
              <a:t>31 Mayıs 2023</a:t>
            </a:r>
            <a:r>
              <a:rPr lang="tr-TR" sz="2400" dirty="0">
                <a:latin typeface="Calibri" panose="020F0502020204030204" pitchFamily="34" charset="0"/>
                <a:ea typeface="Times New Roman" panose="02020603050405020304" pitchFamily="18" charset="0"/>
              </a:rPr>
              <a:t> tarihi (bu tarih dâhil)</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400" dirty="0">
                <a:latin typeface="Calibri" panose="020F0502020204030204" pitchFamily="34" charset="0"/>
                <a:ea typeface="Times New Roman" panose="02020603050405020304" pitchFamily="18" charset="0"/>
              </a:rPr>
              <a:t>Gelir/Kurumlar/KDV/Muhtasar </a:t>
            </a:r>
            <a:r>
              <a:rPr lang="tr-TR" sz="2400" b="1" dirty="0">
                <a:solidFill>
                  <a:srgbClr val="C00000"/>
                </a:solidFill>
                <a:latin typeface="Calibri" panose="020F0502020204030204" pitchFamily="34" charset="0"/>
                <a:ea typeface="Times New Roman" panose="02020603050405020304" pitchFamily="18" charset="0"/>
              </a:rPr>
              <a:t>beyannamelerini elektronik ortamda </a:t>
            </a:r>
            <a:r>
              <a:rPr lang="tr-TR" sz="2400" dirty="0">
                <a:latin typeface="Calibri" panose="020F0502020204030204" pitchFamily="34" charset="0"/>
                <a:ea typeface="Times New Roman" panose="02020603050405020304" pitchFamily="18" charset="0"/>
              </a:rPr>
              <a:t>gönderenlerin, bildirimlerini </a:t>
            </a:r>
            <a:r>
              <a:rPr lang="tr-TR" sz="2400" b="1" dirty="0">
                <a:solidFill>
                  <a:srgbClr val="C00000"/>
                </a:solidFill>
                <a:latin typeface="Calibri" panose="020F0502020204030204" pitchFamily="34" charset="0"/>
                <a:ea typeface="Times New Roman" panose="02020603050405020304" pitchFamily="18" charset="0"/>
              </a:rPr>
              <a:t>aynı şekilde </a:t>
            </a:r>
            <a:r>
              <a:rPr lang="tr-TR" sz="2400" dirty="0">
                <a:latin typeface="Calibri" panose="020F0502020204030204" pitchFamily="34" charset="0"/>
                <a:ea typeface="Times New Roman" panose="02020603050405020304" pitchFamily="18" charset="0"/>
              </a:rPr>
              <a:t>yapmaları zorunludur</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400" dirty="0">
                <a:latin typeface="Calibri" panose="020F0502020204030204" pitchFamily="34" charset="0"/>
                <a:ea typeface="Times New Roman" panose="02020603050405020304" pitchFamily="18" charset="0"/>
              </a:rPr>
              <a:t>Farklı vergi türleri için farklı vergi dairelerinin mükellefi olanlarca, </a:t>
            </a:r>
            <a:r>
              <a:rPr lang="tr-TR" sz="2400" b="1" u="sng" dirty="0">
                <a:latin typeface="Calibri" panose="020F0502020204030204" pitchFamily="34" charset="0"/>
                <a:ea typeface="Times New Roman" panose="02020603050405020304" pitchFamily="18" charset="0"/>
              </a:rPr>
              <a:t>en son mükellefiyetleri bulunan vergi dairelerine</a:t>
            </a:r>
            <a:endParaRPr lang="tr-TR" sz="2400" dirty="0">
              <a:latin typeface="Calibri" panose="020F0502020204030204" pitchFamily="34" charset="0"/>
              <a:ea typeface="Times New Roman" panose="02020603050405020304" pitchFamily="18" charset="0"/>
            </a:endParaRPr>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3" name="TextShape 2">
            <a:extLst>
              <a:ext uri="{FF2B5EF4-FFF2-40B4-BE49-F238E27FC236}">
                <a16:creationId xmlns:a16="http://schemas.microsoft.com/office/drawing/2014/main" id="{D6EA0C20-AA80-F309-C72C-BC516861ACA8}"/>
              </a:ext>
            </a:extLst>
          </p:cNvPr>
          <p:cNvSpPr txBox="1"/>
          <p:nvPr/>
        </p:nvSpPr>
        <p:spPr>
          <a:xfrm>
            <a:off x="1260475" y="234418"/>
            <a:ext cx="10920495" cy="791640"/>
          </a:xfrm>
          <a:prstGeom prst="rect">
            <a:avLst/>
          </a:prstGeom>
          <a:noFill/>
          <a:ln>
            <a:noFill/>
          </a:ln>
        </p:spPr>
        <p:txBody>
          <a:bodyPr anchor="ctr"/>
          <a:lstStyle/>
          <a:p>
            <a:pPr algn="ctr">
              <a:lnSpc>
                <a:spcPct val="100000"/>
              </a:lnSpc>
            </a:pPr>
            <a:r>
              <a:rPr lang="tr-TR" sz="3600" b="1" spc="-1" dirty="0">
                <a:solidFill>
                  <a:srgbClr val="BC1421"/>
                </a:solidFill>
                <a:uFill>
                  <a:solidFill>
                    <a:srgbClr val="FFFFFF"/>
                  </a:solidFill>
                </a:uFill>
              </a:rPr>
              <a:t>MATRAH VE VERGİ ARTIRIMI</a:t>
            </a:r>
          </a:p>
          <a:p>
            <a:pPr algn="ctr">
              <a:lnSpc>
                <a:spcPct val="100000"/>
              </a:lnSpc>
            </a:pPr>
            <a:r>
              <a:rPr lang="tr-TR" sz="2400" b="1" spc="-1" dirty="0">
                <a:solidFill>
                  <a:srgbClr val="BC1421"/>
                </a:solidFill>
                <a:uFill>
                  <a:solidFill>
                    <a:srgbClr val="FFFFFF"/>
                  </a:solidFill>
                </a:uFill>
              </a:rPr>
              <a:t>-Kapsam</a:t>
            </a:r>
            <a:r>
              <a:rPr lang="tr-TR" sz="2400" b="1" strike="noStrike" spc="-1" dirty="0">
                <a:solidFill>
                  <a:srgbClr val="BC1421"/>
                </a:solidFill>
                <a:uFill>
                  <a:solidFill>
                    <a:srgbClr val="FFFFFF"/>
                  </a:solidFill>
                </a:uFill>
                <a:latin typeface="Calibri"/>
              </a:rPr>
              <a:t>-</a:t>
            </a:r>
            <a:endParaRPr lang="tr-TR" sz="2400" b="0" strike="noStrike" spc="-1" dirty="0">
              <a:solidFill>
                <a:srgbClr val="BC1421"/>
              </a:solidFill>
              <a:uFill>
                <a:solidFill>
                  <a:srgbClr val="FFFFFF"/>
                </a:solidFill>
              </a:uFill>
              <a:latin typeface="Calibri"/>
            </a:endParaRPr>
          </a:p>
        </p:txBody>
      </p:sp>
      <p:sp>
        <p:nvSpPr>
          <p:cNvPr id="2" name="Dikdörtgen 1"/>
          <p:cNvSpPr/>
          <p:nvPr/>
        </p:nvSpPr>
        <p:spPr>
          <a:xfrm>
            <a:off x="3263364" y="4283523"/>
            <a:ext cx="6534912" cy="1538883"/>
          </a:xfrm>
          <a:prstGeom prst="rect">
            <a:avLst/>
          </a:prstGeom>
        </p:spPr>
        <p:txBody>
          <a:bodyPr wrap="square">
            <a:spAutoFit/>
          </a:bodyPr>
          <a:lstStyle/>
          <a:p>
            <a:pPr marL="342900" indent="-342900" algn="just">
              <a:spcAft>
                <a:spcPts val="0"/>
              </a:spcAft>
              <a:buFont typeface="Courier New" panose="02070309020205020404" pitchFamily="49" charset="0"/>
              <a:buChar char="o"/>
            </a:pPr>
            <a:r>
              <a:rPr lang="tr-TR" sz="2000" b="1" dirty="0">
                <a:solidFill>
                  <a:srgbClr val="C00000"/>
                </a:solidFill>
                <a:latin typeface="Calibri" panose="020F0502020204030204" pitchFamily="34" charset="0"/>
                <a:ea typeface="Times New Roman" panose="02020603050405020304" pitchFamily="18" charset="0"/>
              </a:rPr>
              <a:t>Mükellefiyeti sona erenler</a:t>
            </a:r>
            <a:r>
              <a:rPr lang="tr-TR" sz="2000" dirty="0">
                <a:solidFill>
                  <a:srgbClr val="C00000"/>
                </a:solidFill>
                <a:latin typeface="Calibri" panose="020F0502020204030204" pitchFamily="34" charset="0"/>
                <a:ea typeface="Times New Roman" panose="02020603050405020304" pitchFamily="18" charset="0"/>
              </a:rPr>
              <a:t> </a:t>
            </a:r>
            <a:r>
              <a:rPr lang="tr-TR" sz="2000" dirty="0">
                <a:latin typeface="Calibri" panose="020F0502020204030204" pitchFamily="34" charset="0"/>
                <a:ea typeface="Times New Roman" panose="02020603050405020304" pitchFamily="18" charset="0"/>
              </a:rPr>
              <a:t>ile hakkında </a:t>
            </a:r>
            <a:r>
              <a:rPr lang="tr-TR" sz="2000" b="1" u="sng" dirty="0">
                <a:latin typeface="Calibri" panose="020F0502020204030204" pitchFamily="34" charset="0"/>
                <a:ea typeface="Times New Roman" panose="02020603050405020304" pitchFamily="18" charset="0"/>
              </a:rPr>
              <a:t>mükellefiyet tesis edilmemiş</a:t>
            </a:r>
            <a:r>
              <a:rPr lang="tr-TR" sz="2000" dirty="0">
                <a:latin typeface="Calibri" panose="020F0502020204030204" pitchFamily="34" charset="0"/>
                <a:ea typeface="Times New Roman" panose="02020603050405020304" pitchFamily="18" charset="0"/>
              </a:rPr>
              <a:t> olanlar hariç </a:t>
            </a:r>
            <a:r>
              <a:rPr lang="tr-TR" sz="2000" b="1" u="sng" dirty="0">
                <a:latin typeface="Calibri" panose="020F0502020204030204" pitchFamily="34" charset="0"/>
                <a:ea typeface="Times New Roman" panose="02020603050405020304" pitchFamily="18" charset="0"/>
              </a:rPr>
              <a:t>kağıt ortamında</a:t>
            </a:r>
          </a:p>
          <a:p>
            <a:pPr marL="342900" indent="-342900" algn="just">
              <a:spcAft>
                <a:spcPts val="0"/>
              </a:spcAft>
              <a:buFont typeface="Courier New" panose="02070309020205020404" pitchFamily="49" charset="0"/>
              <a:buChar char="o"/>
            </a:pPr>
            <a:r>
              <a:rPr lang="tr-TR" dirty="0"/>
              <a:t>Ayrıca </a:t>
            </a:r>
            <a:r>
              <a:rPr lang="tr-TR" b="1" u="sng" dirty="0">
                <a:latin typeface="Calibri" panose="020F0502020204030204" pitchFamily="34" charset="0"/>
                <a:ea typeface="Times New Roman" panose="02020603050405020304" pitchFamily="18" charset="0"/>
              </a:rPr>
              <a:t>Ölüm, gaiplik, tasfiye</a:t>
            </a:r>
            <a:r>
              <a:rPr lang="tr-TR" dirty="0">
                <a:latin typeface="Calibri" panose="020F0502020204030204" pitchFamily="34" charset="0"/>
                <a:ea typeface="Times New Roman" panose="02020603050405020304" pitchFamily="18" charset="0"/>
              </a:rPr>
              <a:t> veya </a:t>
            </a:r>
            <a:r>
              <a:rPr lang="tr-TR" b="1" u="sng" dirty="0">
                <a:latin typeface="Calibri" panose="020F0502020204030204" pitchFamily="34" charset="0"/>
                <a:ea typeface="Times New Roman" panose="02020603050405020304" pitchFamily="18" charset="0"/>
              </a:rPr>
              <a:t>devir ya da tam bölünme</a:t>
            </a:r>
            <a:r>
              <a:rPr lang="tr-TR" dirty="0">
                <a:latin typeface="Calibri" panose="020F0502020204030204" pitchFamily="34" charset="0"/>
                <a:ea typeface="Times New Roman" panose="02020603050405020304" pitchFamily="18" charset="0"/>
              </a:rPr>
              <a:t> </a:t>
            </a:r>
            <a:r>
              <a:rPr lang="tr-TR" b="1" dirty="0">
                <a:solidFill>
                  <a:srgbClr val="C00000"/>
                </a:solidFill>
                <a:latin typeface="Calibri" panose="020F0502020204030204" pitchFamily="34" charset="0"/>
                <a:ea typeface="Times New Roman" panose="02020603050405020304" pitchFamily="18" charset="0"/>
              </a:rPr>
              <a:t>gibi</a:t>
            </a:r>
            <a:r>
              <a:rPr lang="tr-TR" dirty="0">
                <a:latin typeface="Calibri" panose="020F0502020204030204" pitchFamily="34" charset="0"/>
                <a:ea typeface="Times New Roman" panose="02020603050405020304" pitchFamily="18" charset="0"/>
              </a:rPr>
              <a:t> durumlarda </a:t>
            </a:r>
            <a:r>
              <a:rPr lang="tr-TR" b="1" dirty="0">
                <a:solidFill>
                  <a:srgbClr val="C00000"/>
                </a:solidFill>
                <a:latin typeface="Calibri" panose="020F0502020204030204" pitchFamily="34" charset="0"/>
                <a:ea typeface="Times New Roman" panose="02020603050405020304" pitchFamily="18" charset="0"/>
              </a:rPr>
              <a:t>birden fazla kişi</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tarafından birlikte verilmesinin gerekli olduğu hallerde </a:t>
            </a:r>
            <a:r>
              <a:rPr lang="tr-TR" b="1" u="sng" dirty="0">
                <a:latin typeface="Calibri" panose="020F0502020204030204" pitchFamily="34" charset="0"/>
                <a:ea typeface="Times New Roman" panose="02020603050405020304" pitchFamily="18" charset="0"/>
              </a:rPr>
              <a:t>kağıt ortamında</a:t>
            </a:r>
            <a:endParaRPr lang="tr-TR" dirty="0"/>
          </a:p>
        </p:txBody>
      </p:sp>
      <p:sp>
        <p:nvSpPr>
          <p:cNvPr id="21" name="Yuvarlatılmış Dikdörtgen 20"/>
          <p:cNvSpPr/>
          <p:nvPr/>
        </p:nvSpPr>
        <p:spPr>
          <a:xfrm>
            <a:off x="1700996" y="1225669"/>
            <a:ext cx="9659648"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a:latin typeface="Arial" panose="020B0604020202020204" pitchFamily="34" charset="0"/>
                <a:cs typeface="Arial" panose="020B0604020202020204" pitchFamily="34" charset="0"/>
              </a:rPr>
              <a:t>Başvurunun Şekli ve Süresi</a:t>
            </a:r>
          </a:p>
        </p:txBody>
      </p:sp>
    </p:spTree>
    <p:extLst>
      <p:ext uri="{BB962C8B-B14F-4D97-AF65-F5344CB8AC3E}">
        <p14:creationId xmlns:p14="http://schemas.microsoft.com/office/powerpoint/2010/main" val="22134247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bg/>
                                          </p:spTgt>
                                        </p:tgtEl>
                                        <p:attrNameLst>
                                          <p:attrName>style.visibility</p:attrName>
                                        </p:attrNameLst>
                                      </p:cBhvr>
                                      <p:to>
                                        <p:strVal val="visible"/>
                                      </p:to>
                                    </p:set>
                                    <p:animEffect transition="in" filter="wipe(up)">
                                      <p:cBhvr>
                                        <p:cTn id="14" dur="500"/>
                                        <p:tgtEl>
                                          <p:spTgt spid="20">
                                            <p:bg/>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animEffect transition="in" filter="wipe(up)">
                                      <p:cBhvr>
                                        <p:cTn id="19" dur="500"/>
                                        <p:tgtEl>
                                          <p:spTgt spid="20">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0">
                                            <p:txEl>
                                              <p:pRg st="3" end="3"/>
                                            </p:txEl>
                                          </p:spTgt>
                                        </p:tgtEl>
                                        <p:attrNameLst>
                                          <p:attrName>style.visibility</p:attrName>
                                        </p:attrNameLst>
                                      </p:cBhvr>
                                      <p:to>
                                        <p:strVal val="visible"/>
                                      </p:to>
                                    </p:set>
                                    <p:animEffect transition="in" filter="wipe(up)">
                                      <p:cBhvr>
                                        <p:cTn id="24" dur="500"/>
                                        <p:tgtEl>
                                          <p:spTgt spid="20">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0">
                                            <p:txEl>
                                              <p:pRg st="4" end="4"/>
                                            </p:txEl>
                                          </p:spTgt>
                                        </p:tgtEl>
                                        <p:attrNameLst>
                                          <p:attrName>style.visibility</p:attrName>
                                        </p:attrNameLst>
                                      </p:cBhvr>
                                      <p:to>
                                        <p:strVal val="visible"/>
                                      </p:to>
                                    </p:set>
                                    <p:animEffect transition="in" filter="wipe(up)">
                                      <p:cBhvr>
                                        <p:cTn id="34"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bldLvl="2" animBg="1"/>
      <p:bldP spid="22" grpId="0"/>
      <p:bldP spid="2" grpId="0"/>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Metin kutusu 31"/>
          <p:cNvSpPr txBox="1"/>
          <p:nvPr/>
        </p:nvSpPr>
        <p:spPr>
          <a:xfrm>
            <a:off x="1396047" y="1408395"/>
            <a:ext cx="10124860" cy="2195986"/>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marL="0" indent="0">
              <a:buNone/>
            </a:pPr>
            <a:endParaRPr lang="tr-TR" sz="2200" dirty="0">
              <a:latin typeface="Segoe UI" panose="020B0502040204020203" pitchFamily="34" charset="0"/>
              <a:ea typeface="Segoe UI" panose="020B0502040204020203" pitchFamily="34" charset="0"/>
              <a:cs typeface="Segoe UI" panose="020B0502040204020203" pitchFamily="34"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dirty="0">
                <a:latin typeface="Calibri" panose="020F0502020204030204" pitchFamily="34" charset="0"/>
                <a:ea typeface="Times New Roman" panose="02020603050405020304" pitchFamily="18" charset="0"/>
              </a:rPr>
              <a:t>Ticari kazancı </a:t>
            </a:r>
            <a:r>
              <a:rPr lang="tr-TR" b="1" dirty="0">
                <a:solidFill>
                  <a:srgbClr val="C00000"/>
                </a:solidFill>
                <a:latin typeface="Calibri" panose="020F0502020204030204" pitchFamily="34" charset="0"/>
                <a:ea typeface="Times New Roman" panose="02020603050405020304" pitchFamily="18" charset="0"/>
              </a:rPr>
              <a:t>basit usulde</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tespit edilmekle birlikte, vergiye tabi </a:t>
            </a:r>
            <a:r>
              <a:rPr lang="tr-TR" b="1" u="sng" dirty="0">
                <a:latin typeface="Calibri" panose="020F0502020204030204" pitchFamily="34" charset="0"/>
                <a:ea typeface="Times New Roman" panose="02020603050405020304" pitchFamily="18" charset="0"/>
              </a:rPr>
              <a:t>başka gelir unsurları</a:t>
            </a:r>
            <a:r>
              <a:rPr lang="tr-TR" dirty="0">
                <a:latin typeface="Calibri" panose="020F0502020204030204" pitchFamily="34" charset="0"/>
                <a:ea typeface="Times New Roman" panose="02020603050405020304" pitchFamily="18" charset="0"/>
              </a:rPr>
              <a:t> beyan eden mükellefler</a:t>
            </a:r>
            <a:r>
              <a:rPr lang="tr-TR" b="1" dirty="0">
                <a:solidFill>
                  <a:srgbClr val="C00000"/>
                </a:solidFill>
                <a:latin typeface="Calibri" panose="020F0502020204030204" pitchFamily="34" charset="0"/>
                <a:ea typeface="Times New Roman" panose="02020603050405020304" pitchFamily="18" charset="0"/>
              </a:rPr>
              <a:t>(1)</a:t>
            </a:r>
            <a:r>
              <a:rPr lang="tr-TR" dirty="0">
                <a:latin typeface="Calibri" panose="020F0502020204030204" pitchFamily="34" charset="0"/>
                <a:ea typeface="Times New Roman" panose="02020603050405020304" pitchFamily="18" charset="0"/>
              </a:rPr>
              <a:t> ile</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b="1" u="sng" dirty="0">
                <a:latin typeface="Calibri" panose="020F0502020204030204" pitchFamily="34" charset="0"/>
                <a:ea typeface="Times New Roman" panose="02020603050405020304" pitchFamily="18" charset="0"/>
              </a:rPr>
              <a:t>Gayrimenkul sermaye iradı</a:t>
            </a:r>
            <a:r>
              <a:rPr lang="tr-TR" dirty="0">
                <a:latin typeface="Calibri" panose="020F0502020204030204" pitchFamily="34" charset="0"/>
                <a:ea typeface="Times New Roman" panose="02020603050405020304" pitchFamily="18" charset="0"/>
              </a:rPr>
              <a:t>nın yanında </a:t>
            </a:r>
            <a:r>
              <a:rPr lang="tr-TR" b="1" dirty="0">
                <a:solidFill>
                  <a:srgbClr val="C00000"/>
                </a:solidFill>
                <a:latin typeface="Calibri" panose="020F0502020204030204" pitchFamily="34" charset="0"/>
                <a:ea typeface="Times New Roman" panose="02020603050405020304" pitchFamily="18" charset="0"/>
              </a:rPr>
              <a:t>ücret, menkul sermaye iradı ve diğer kazanç ve irat beyan eden</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gelir vergisi mükellefleri</a:t>
            </a:r>
            <a:r>
              <a:rPr lang="tr-TR" b="1" dirty="0">
                <a:solidFill>
                  <a:srgbClr val="C00000"/>
                </a:solidFill>
                <a:latin typeface="Calibri" panose="020F0502020204030204" pitchFamily="34" charset="0"/>
                <a:ea typeface="Times New Roman" panose="02020603050405020304" pitchFamily="18" charset="0"/>
              </a:rPr>
              <a:t>(2)</a:t>
            </a:r>
            <a:endParaRPr lang="tr-TR" b="1" dirty="0">
              <a:solidFill>
                <a:schemeClr val="accent1">
                  <a:lumMod val="75000"/>
                </a:schemeClr>
              </a:solidFill>
              <a:latin typeface="Calibri" panose="020F0502020204030204" pitchFamily="34" charset="0"/>
              <a:ea typeface="Times New Roman" panose="02020603050405020304" pitchFamily="18" charset="0"/>
            </a:endParaRPr>
          </a:p>
          <a:p>
            <a:pPr marL="91440" lvl="1" algn="just">
              <a:lnSpc>
                <a:spcPct val="90000"/>
              </a:lnSpc>
              <a:spcBef>
                <a:spcPts val="300"/>
              </a:spcBef>
              <a:spcAft>
                <a:spcPts val="300"/>
              </a:spcAft>
              <a:buClr>
                <a:srgbClr val="D34817"/>
              </a:buClr>
            </a:pPr>
            <a:r>
              <a:rPr lang="tr-TR" b="1" dirty="0">
                <a:latin typeface="Calibri" panose="020F0502020204030204" pitchFamily="34" charset="0"/>
                <a:ea typeface="Times New Roman" panose="02020603050405020304" pitchFamily="18" charset="0"/>
              </a:rPr>
              <a:t>       </a:t>
            </a:r>
            <a:r>
              <a:rPr lang="tr-TR" b="1" u="sng" dirty="0">
                <a:latin typeface="Calibri" panose="020F0502020204030204" pitchFamily="34" charset="0"/>
                <a:ea typeface="Times New Roman" panose="02020603050405020304" pitchFamily="18" charset="0"/>
              </a:rPr>
              <a:t>İşletme hesabı esasına göre</a:t>
            </a:r>
            <a:r>
              <a:rPr lang="tr-TR" dirty="0">
                <a:latin typeface="Calibri" panose="020F0502020204030204" pitchFamily="34" charset="0"/>
                <a:ea typeface="Times New Roman" panose="02020603050405020304" pitchFamily="18" charset="0"/>
              </a:rPr>
              <a:t> defter tutan mükellefler için belirlenen asgari matrahları esas alacaklardır.</a:t>
            </a:r>
            <a:r>
              <a:rPr lang="tr-TR" b="1" dirty="0">
                <a:solidFill>
                  <a:schemeClr val="accent1">
                    <a:lumMod val="75000"/>
                  </a:schemeClr>
                </a:solidFill>
                <a:latin typeface="Calibri" panose="020F0502020204030204" pitchFamily="34" charset="0"/>
                <a:ea typeface="Times New Roman" panose="02020603050405020304" pitchFamily="18" charset="0"/>
              </a:rPr>
              <a:t> (c/ç yerine a)</a:t>
            </a:r>
            <a:endParaRPr lang="tr-TR" dirty="0">
              <a:latin typeface="Calibri" panose="020F0502020204030204" pitchFamily="34" charset="0"/>
              <a:ea typeface="Times New Roman" panose="02020603050405020304" pitchFamily="18" charset="0"/>
            </a:endParaRPr>
          </a:p>
        </p:txBody>
      </p:sp>
      <p:sp>
        <p:nvSpPr>
          <p:cNvPr id="17" name="Metin kutusu 16"/>
          <p:cNvSpPr txBox="1"/>
          <p:nvPr/>
        </p:nvSpPr>
        <p:spPr>
          <a:xfrm>
            <a:off x="1410955" y="1190940"/>
            <a:ext cx="10124860" cy="2272930"/>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endParaRPr lang="tr-TR" sz="1100" dirty="0">
              <a:latin typeface="Segoe UI" panose="020B0502040204020203" pitchFamily="34" charset="0"/>
              <a:ea typeface="Segoe UI" panose="020B0502040204020203" pitchFamily="34" charset="0"/>
              <a:cs typeface="Segoe UI" panose="020B0502040204020203" pitchFamily="34" charset="0"/>
            </a:endParaRPr>
          </a:p>
          <a:p>
            <a:endParaRPr lang="tr-TR" sz="1100" dirty="0">
              <a:latin typeface="Segoe UI" panose="020B0502040204020203" pitchFamily="34" charset="0"/>
              <a:ea typeface="Segoe UI" panose="020B0502040204020203" pitchFamily="34" charset="0"/>
              <a:cs typeface="Segoe UI" panose="020B0502040204020203" pitchFamily="34"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dirty="0">
                <a:latin typeface="Calibri" panose="020F0502020204030204" pitchFamily="34" charset="0"/>
                <a:ea typeface="Times New Roman" panose="02020603050405020304" pitchFamily="18" charset="0"/>
              </a:rPr>
              <a:t>Ticari/zirai kazancı bilanço/işletme hesabı esasına göre tespit edilen gelir vergisi mükellefleri</a:t>
            </a:r>
            <a:r>
              <a:rPr lang="tr-TR" b="1" u="sng" dirty="0">
                <a:latin typeface="Calibri" panose="020F0502020204030204" pitchFamily="34" charset="0"/>
                <a:ea typeface="Times New Roman" panose="02020603050405020304" pitchFamily="18" charset="0"/>
              </a:rPr>
              <a:t>(1)</a:t>
            </a:r>
            <a:r>
              <a:rPr lang="tr-TR" dirty="0">
                <a:latin typeface="Calibri" panose="020F0502020204030204" pitchFamily="34" charset="0"/>
                <a:ea typeface="Times New Roman" panose="02020603050405020304" pitchFamily="18" charset="0"/>
              </a:rPr>
              <a:t> ile serbest meslek erbabına</a:t>
            </a:r>
            <a:r>
              <a:rPr lang="tr-TR" b="1" u="sng" dirty="0">
                <a:latin typeface="Calibri" panose="020F0502020204030204" pitchFamily="34" charset="0"/>
                <a:ea typeface="Times New Roman" panose="02020603050405020304" pitchFamily="18" charset="0"/>
              </a:rPr>
              <a:t>(2)</a:t>
            </a:r>
            <a:r>
              <a:rPr lang="tr-TR" dirty="0">
                <a:latin typeface="Calibri" panose="020F0502020204030204" pitchFamily="34" charset="0"/>
                <a:ea typeface="Times New Roman" panose="02020603050405020304" pitchFamily="18" charset="0"/>
              </a:rPr>
              <a:t> ilişkin </a:t>
            </a:r>
            <a:r>
              <a:rPr lang="tr-TR" b="1" u="sng" dirty="0">
                <a:latin typeface="Calibri" panose="020F0502020204030204" pitchFamily="34" charset="0"/>
                <a:ea typeface="Times New Roman" panose="02020603050405020304" pitchFamily="18" charset="0"/>
              </a:rPr>
              <a:t>asgari matrah tutarı üzerinden </a:t>
            </a:r>
            <a:r>
              <a:rPr lang="tr-TR" dirty="0">
                <a:latin typeface="Calibri" panose="020F0502020204030204" pitchFamily="34" charset="0"/>
                <a:ea typeface="Times New Roman" panose="02020603050405020304" pitchFamily="18" charset="0"/>
              </a:rPr>
              <a:t>artırımda bulunan mükellefler</a:t>
            </a:r>
            <a:r>
              <a:rPr lang="tr-TR" b="1" dirty="0">
                <a:solidFill>
                  <a:schemeClr val="accent1">
                    <a:lumMod val="75000"/>
                  </a:schemeClr>
                </a:solidFill>
                <a:latin typeface="Calibri" panose="020F0502020204030204" pitchFamily="34" charset="0"/>
                <a:ea typeface="Times New Roman" panose="02020603050405020304" pitchFamily="18" charset="0"/>
              </a:rPr>
              <a:t>(</a:t>
            </a:r>
            <a:r>
              <a:rPr lang="tr-TR" b="1" dirty="0" err="1">
                <a:solidFill>
                  <a:schemeClr val="accent1">
                    <a:lumMod val="75000"/>
                  </a:schemeClr>
                </a:solidFill>
                <a:latin typeface="Calibri" panose="020F0502020204030204" pitchFamily="34" charset="0"/>
                <a:ea typeface="Times New Roman" panose="02020603050405020304" pitchFamily="18" charset="0"/>
              </a:rPr>
              <a:t>a,b</a:t>
            </a:r>
            <a:r>
              <a:rPr lang="tr-TR" b="1" dirty="0">
                <a:solidFill>
                  <a:schemeClr val="accent1">
                    <a:lumMod val="75000"/>
                  </a:schemeClr>
                </a:solidFill>
                <a:latin typeface="Calibri" panose="020F0502020204030204" pitchFamily="34" charset="0"/>
                <a:ea typeface="Times New Roman" panose="02020603050405020304" pitchFamily="18" charset="0"/>
              </a:rPr>
              <a:t>)</a:t>
            </a:r>
            <a:r>
              <a:rPr lang="tr-TR" dirty="0">
                <a:latin typeface="Calibri" panose="020F0502020204030204" pitchFamily="34" charset="0"/>
                <a:ea typeface="Times New Roman" panose="02020603050405020304" pitchFamily="18" charset="0"/>
              </a:rPr>
              <a:t> </a:t>
            </a:r>
            <a:r>
              <a:rPr lang="tr-TR" b="1" dirty="0">
                <a:solidFill>
                  <a:srgbClr val="C00000"/>
                </a:solidFill>
                <a:latin typeface="Calibri" panose="020F0502020204030204" pitchFamily="34" charset="0"/>
                <a:ea typeface="Times New Roman" panose="02020603050405020304" pitchFamily="18" charset="0"/>
              </a:rPr>
              <a:t>diğer gelir unsurları</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nedeniyle de </a:t>
            </a:r>
            <a:r>
              <a:rPr lang="tr-TR" b="1" dirty="0">
                <a:solidFill>
                  <a:srgbClr val="C00000"/>
                </a:solidFill>
                <a:latin typeface="Calibri" panose="020F0502020204030204" pitchFamily="34" charset="0"/>
                <a:ea typeface="Times New Roman" panose="02020603050405020304" pitchFamily="18" charset="0"/>
              </a:rPr>
              <a:t>vergi incelemesi ve tarhiyata muhatap olmayacaktır</a:t>
            </a:r>
            <a:r>
              <a:rPr lang="tr-TR" dirty="0">
                <a:latin typeface="Calibri" panose="020F0502020204030204" pitchFamily="34" charset="0"/>
                <a:ea typeface="Times New Roman" panose="02020603050405020304" pitchFamily="18" charset="0"/>
              </a:rPr>
              <a:t>.</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b="1" dirty="0">
                <a:solidFill>
                  <a:srgbClr val="C00000"/>
                </a:solidFill>
                <a:latin typeface="Calibri" panose="020F0502020204030204" pitchFamily="34" charset="0"/>
                <a:ea typeface="Times New Roman" panose="02020603050405020304" pitchFamily="18" charset="0"/>
              </a:rPr>
              <a:t>Ücret(1)</a:t>
            </a:r>
            <a:r>
              <a:rPr lang="tr-TR" dirty="0">
                <a:latin typeface="Calibri" panose="020F0502020204030204" pitchFamily="34" charset="0"/>
                <a:ea typeface="Times New Roman" panose="02020603050405020304" pitchFamily="18" charset="0"/>
              </a:rPr>
              <a:t>, </a:t>
            </a:r>
            <a:r>
              <a:rPr lang="tr-TR" b="1" u="sng" dirty="0">
                <a:latin typeface="Calibri" panose="020F0502020204030204" pitchFamily="34" charset="0"/>
                <a:ea typeface="Times New Roman" panose="02020603050405020304" pitchFamily="18" charset="0"/>
              </a:rPr>
              <a:t>menkul sermaye iradı(2)</a:t>
            </a:r>
            <a:r>
              <a:rPr lang="tr-TR" dirty="0">
                <a:latin typeface="Calibri" panose="020F0502020204030204" pitchFamily="34" charset="0"/>
                <a:ea typeface="Times New Roman" panose="02020603050405020304" pitchFamily="18" charset="0"/>
              </a:rPr>
              <a:t> ve </a:t>
            </a:r>
            <a:r>
              <a:rPr lang="tr-TR" b="1" dirty="0">
                <a:solidFill>
                  <a:srgbClr val="C00000"/>
                </a:solidFill>
                <a:latin typeface="Calibri" panose="020F0502020204030204" pitchFamily="34" charset="0"/>
                <a:ea typeface="Times New Roman" panose="02020603050405020304" pitchFamily="18" charset="0"/>
              </a:rPr>
              <a:t>diğer kazanç ve irat</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(bu kazanç veya iratların birkaçının elde edilmiş olması hali dâhil)</a:t>
            </a:r>
            <a:r>
              <a:rPr lang="tr-TR" b="1" dirty="0">
                <a:solidFill>
                  <a:srgbClr val="C00000"/>
                </a:solidFill>
                <a:latin typeface="Calibri" panose="020F0502020204030204" pitchFamily="34" charset="0"/>
                <a:ea typeface="Times New Roman" panose="02020603050405020304" pitchFamily="18" charset="0"/>
              </a:rPr>
              <a:t>(3)</a:t>
            </a:r>
            <a:r>
              <a:rPr lang="tr-TR" dirty="0">
                <a:latin typeface="Calibri" panose="020F0502020204030204" pitchFamily="34" charset="0"/>
                <a:ea typeface="Times New Roman" panose="02020603050405020304" pitchFamily="18" charset="0"/>
              </a:rPr>
              <a:t> beyan eden gelir vergisi mükellefleri için, </a:t>
            </a:r>
            <a:r>
              <a:rPr lang="tr-TR" b="1" dirty="0">
                <a:solidFill>
                  <a:srgbClr val="C00000"/>
                </a:solidFill>
                <a:latin typeface="Calibri" panose="020F0502020204030204" pitchFamily="34" charset="0"/>
                <a:ea typeface="Times New Roman" panose="02020603050405020304" pitchFamily="18" charset="0"/>
              </a:rPr>
              <a:t>işletme hesabı esasına</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göre defter tutan mükellefler için belirlenen asgari </a:t>
            </a:r>
            <a:r>
              <a:rPr lang="tr-TR" b="1" u="sng" dirty="0">
                <a:latin typeface="Calibri" panose="020F0502020204030204" pitchFamily="34" charset="0"/>
                <a:ea typeface="Times New Roman" panose="02020603050405020304" pitchFamily="18" charset="0"/>
              </a:rPr>
              <a:t>matrahlar esas alınacaktır</a:t>
            </a:r>
            <a:r>
              <a:rPr lang="tr-TR" dirty="0">
                <a:latin typeface="Calibri" panose="020F0502020204030204" pitchFamily="34" charset="0"/>
                <a:ea typeface="Times New Roman" panose="02020603050405020304" pitchFamily="18" charset="0"/>
              </a:rPr>
              <a:t>.</a:t>
            </a:r>
            <a:r>
              <a:rPr lang="tr-TR" b="1" dirty="0">
                <a:solidFill>
                  <a:schemeClr val="accent1">
                    <a:lumMod val="75000"/>
                  </a:schemeClr>
                </a:solidFill>
                <a:latin typeface="Calibri" panose="020F0502020204030204" pitchFamily="34" charset="0"/>
                <a:ea typeface="Times New Roman" panose="02020603050405020304" pitchFamily="18" charset="0"/>
              </a:rPr>
              <a:t>(d=a)</a:t>
            </a:r>
          </a:p>
        </p:txBody>
      </p:sp>
      <p:sp>
        <p:nvSpPr>
          <p:cNvPr id="23" name="Metin kutusu 22"/>
          <p:cNvSpPr txBox="1"/>
          <p:nvPr/>
        </p:nvSpPr>
        <p:spPr>
          <a:xfrm>
            <a:off x="1403501" y="1216971"/>
            <a:ext cx="10124860" cy="2300630"/>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a:latin typeface="Segoe UI" panose="020B0502040204020203" pitchFamily="34" charset="0"/>
              <a:ea typeface="Segoe UI" panose="020B0502040204020203" pitchFamily="34" charset="0"/>
              <a:cs typeface="Segoe UI" panose="020B0502040204020203" pitchFamily="34" charset="0"/>
            </a:endParaRPr>
          </a:p>
          <a:p>
            <a:pPr algn="just"/>
            <a:endParaRPr lang="tr-TR" sz="1100" dirty="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200" b="1" u="sng" dirty="0">
                <a:latin typeface="Calibri" panose="020F0502020204030204" pitchFamily="34" charset="0"/>
                <a:ea typeface="Times New Roman" panose="02020603050405020304" pitchFamily="18" charset="0"/>
              </a:rPr>
              <a:t>İkmalen, </a:t>
            </a:r>
            <a:r>
              <a:rPr lang="tr-TR" sz="2200" b="1" u="sng" dirty="0" err="1">
                <a:latin typeface="Calibri" panose="020F0502020204030204" pitchFamily="34" charset="0"/>
                <a:ea typeface="Times New Roman" panose="02020603050405020304" pitchFamily="18" charset="0"/>
              </a:rPr>
              <a:t>re'sen</a:t>
            </a:r>
            <a:r>
              <a:rPr lang="tr-TR" sz="2200" b="1" u="sng" dirty="0">
                <a:latin typeface="Calibri" panose="020F0502020204030204" pitchFamily="34" charset="0"/>
                <a:ea typeface="Times New Roman" panose="02020603050405020304" pitchFamily="18" charset="0"/>
              </a:rPr>
              <a:t> veya idarece</a:t>
            </a:r>
            <a:r>
              <a:rPr lang="tr-TR" sz="2200" dirty="0">
                <a:latin typeface="Calibri" panose="020F0502020204030204" pitchFamily="34" charset="0"/>
                <a:ea typeface="Times New Roman" panose="02020603050405020304" pitchFamily="18" charset="0"/>
              </a:rPr>
              <a:t> yapılan tarhiyatlar üzerine </a:t>
            </a:r>
            <a:r>
              <a:rPr lang="tr-TR" sz="2200" b="1" u="sng" dirty="0">
                <a:latin typeface="Calibri" panose="020F0502020204030204" pitchFamily="34" charset="0"/>
                <a:ea typeface="Times New Roman" panose="02020603050405020304" pitchFamily="18" charset="0"/>
              </a:rPr>
              <a:t>Kanunun yayımlandığı tarihten önce</a:t>
            </a:r>
            <a:r>
              <a:rPr lang="tr-TR" sz="2200" dirty="0">
                <a:latin typeface="Calibri" panose="020F0502020204030204" pitchFamily="34" charset="0"/>
                <a:ea typeface="Times New Roman" panose="02020603050405020304" pitchFamily="18" charset="0"/>
              </a:rPr>
              <a:t> yapılıp </a:t>
            </a:r>
            <a:r>
              <a:rPr lang="tr-TR" sz="2200" b="1" dirty="0">
                <a:solidFill>
                  <a:srgbClr val="C00000"/>
                </a:solidFill>
                <a:latin typeface="Calibri" panose="020F0502020204030204" pitchFamily="34" charset="0"/>
                <a:ea typeface="Times New Roman" panose="02020603050405020304" pitchFamily="18" charset="0"/>
              </a:rPr>
              <a:t>kesinleşen</a:t>
            </a:r>
            <a:r>
              <a:rPr lang="tr-TR" sz="2200" dirty="0">
                <a:solidFill>
                  <a:srgbClr val="C00000"/>
                </a:solidFill>
                <a:latin typeface="Calibri" panose="020F0502020204030204" pitchFamily="34" charset="0"/>
                <a:ea typeface="Times New Roman" panose="02020603050405020304" pitchFamily="18" charset="0"/>
              </a:rPr>
              <a:t> </a:t>
            </a:r>
            <a:r>
              <a:rPr lang="tr-TR" sz="2200" dirty="0">
                <a:latin typeface="Calibri" panose="020F0502020204030204" pitchFamily="34" charset="0"/>
                <a:ea typeface="Times New Roman" panose="02020603050405020304" pitchFamily="18" charset="0"/>
              </a:rPr>
              <a:t>tarhiyatlar </a:t>
            </a:r>
            <a:r>
              <a:rPr lang="tr-TR" sz="2200" b="1" dirty="0">
                <a:solidFill>
                  <a:srgbClr val="C00000"/>
                </a:solidFill>
                <a:latin typeface="Calibri" panose="020F0502020204030204" pitchFamily="34" charset="0"/>
                <a:ea typeface="Times New Roman" panose="02020603050405020304" pitchFamily="18" charset="0"/>
              </a:rPr>
              <a:t>birlikte dikkate alınacaktır</a:t>
            </a:r>
            <a:r>
              <a:rPr lang="tr-TR" sz="2200" dirty="0">
                <a:latin typeface="Calibri" panose="020F0502020204030204" pitchFamily="34" charset="0"/>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200" b="1" u="sng" dirty="0">
                <a:latin typeface="Calibri" panose="020F0502020204030204" pitchFamily="34" charset="0"/>
                <a:ea typeface="Times New Roman" panose="02020603050405020304" pitchFamily="18" charset="0"/>
              </a:rPr>
              <a:t>Birden fazla gelir unsuru</a:t>
            </a:r>
            <a:r>
              <a:rPr lang="tr-TR" sz="2200" dirty="0">
                <a:latin typeface="Calibri" panose="020F0502020204030204" pitchFamily="34" charset="0"/>
                <a:ea typeface="Times New Roman" panose="02020603050405020304" pitchFamily="18" charset="0"/>
              </a:rPr>
              <a:t> bulunan mükellefler, matrah artırımlarını </a:t>
            </a:r>
            <a:r>
              <a:rPr lang="tr-TR" sz="2200" b="1" dirty="0">
                <a:solidFill>
                  <a:srgbClr val="C00000"/>
                </a:solidFill>
                <a:latin typeface="Calibri" panose="020F0502020204030204" pitchFamily="34" charset="0"/>
                <a:ea typeface="Times New Roman" panose="02020603050405020304" pitchFamily="18" charset="0"/>
              </a:rPr>
              <a:t>yıllık</a:t>
            </a:r>
            <a:r>
              <a:rPr lang="tr-TR" sz="2200" dirty="0">
                <a:solidFill>
                  <a:srgbClr val="C00000"/>
                </a:solidFill>
                <a:latin typeface="Calibri" panose="020F0502020204030204" pitchFamily="34" charset="0"/>
                <a:ea typeface="Times New Roman" panose="02020603050405020304" pitchFamily="18" charset="0"/>
              </a:rPr>
              <a:t> </a:t>
            </a:r>
            <a:r>
              <a:rPr lang="tr-TR" sz="2200" dirty="0">
                <a:latin typeface="Calibri" panose="020F0502020204030204" pitchFamily="34" charset="0"/>
                <a:ea typeface="Times New Roman" panose="02020603050405020304" pitchFamily="18" charset="0"/>
              </a:rPr>
              <a:t>beyannamelerinde yer alan </a:t>
            </a:r>
            <a:r>
              <a:rPr lang="tr-TR" sz="2200" b="1" dirty="0">
                <a:solidFill>
                  <a:srgbClr val="C00000"/>
                </a:solidFill>
                <a:latin typeface="Calibri" panose="020F0502020204030204" pitchFamily="34" charset="0"/>
                <a:ea typeface="Times New Roman" panose="02020603050405020304" pitchFamily="18" charset="0"/>
              </a:rPr>
              <a:t>toplam matrah</a:t>
            </a:r>
            <a:r>
              <a:rPr lang="tr-TR" sz="2200" dirty="0">
                <a:solidFill>
                  <a:srgbClr val="C00000"/>
                </a:solidFill>
                <a:latin typeface="Calibri" panose="020F0502020204030204" pitchFamily="34" charset="0"/>
                <a:ea typeface="Times New Roman" panose="02020603050405020304" pitchFamily="18" charset="0"/>
              </a:rPr>
              <a:t> </a:t>
            </a:r>
            <a:r>
              <a:rPr lang="tr-TR" sz="2200" dirty="0">
                <a:latin typeface="Calibri" panose="020F0502020204030204" pitchFamily="34" charset="0"/>
                <a:ea typeface="Times New Roman" panose="02020603050405020304" pitchFamily="18" charset="0"/>
              </a:rPr>
              <a:t>üzerinden yapacaklar, </a:t>
            </a:r>
            <a:r>
              <a:rPr lang="tr-TR" sz="2200" b="1" u="sng" dirty="0">
                <a:latin typeface="Calibri" panose="020F0502020204030204" pitchFamily="34" charset="0"/>
                <a:ea typeface="Times New Roman" panose="02020603050405020304" pitchFamily="18" charset="0"/>
              </a:rPr>
              <a:t>gelir unsurlarının bir kısmı itibarıyla</a:t>
            </a:r>
            <a:r>
              <a:rPr lang="tr-TR" sz="2200" dirty="0">
                <a:latin typeface="Calibri" panose="020F0502020204030204" pitchFamily="34" charset="0"/>
                <a:ea typeface="Times New Roman" panose="02020603050405020304" pitchFamily="18" charset="0"/>
              </a:rPr>
              <a:t> </a:t>
            </a:r>
            <a:r>
              <a:rPr lang="tr-TR" sz="2200" b="1" dirty="0">
                <a:solidFill>
                  <a:srgbClr val="C00000"/>
                </a:solidFill>
                <a:latin typeface="Calibri" panose="020F0502020204030204" pitchFamily="34" charset="0"/>
                <a:ea typeface="Times New Roman" panose="02020603050405020304" pitchFamily="18" charset="0"/>
              </a:rPr>
              <a:t>artırımda bulunmayacaklardır</a:t>
            </a:r>
            <a:r>
              <a:rPr lang="tr-TR" sz="2200" dirty="0">
                <a:latin typeface="Calibri" panose="020F0502020204030204" pitchFamily="34" charset="0"/>
                <a:ea typeface="Times New Roman" panose="02020603050405020304" pitchFamily="18" charset="0"/>
              </a:rPr>
              <a:t>.</a:t>
            </a:r>
          </a:p>
        </p:txBody>
      </p:sp>
      <p:sp>
        <p:nvSpPr>
          <p:cNvPr id="20" name="Metin kutusu 19"/>
          <p:cNvSpPr txBox="1"/>
          <p:nvPr/>
        </p:nvSpPr>
        <p:spPr>
          <a:xfrm>
            <a:off x="1396581" y="1190940"/>
            <a:ext cx="10124860" cy="2300630"/>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marL="0" indent="0">
              <a:buNone/>
            </a:pPr>
            <a:endParaRPr lang="tr-TR" sz="1100" dirty="0">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tr-TR" sz="1100" dirty="0">
              <a:latin typeface="Segoe UI" panose="020B0502040204020203" pitchFamily="34" charset="0"/>
              <a:ea typeface="Segoe UI" panose="020B0502040204020203" pitchFamily="34" charset="0"/>
              <a:cs typeface="Segoe UI" panose="020B0502040204020203" pitchFamily="34"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2200" dirty="0">
                <a:latin typeface="Calibri" panose="020F0502020204030204" pitchFamily="34" charset="0"/>
                <a:ea typeface="Times New Roman" panose="02020603050405020304" pitchFamily="18" charset="0"/>
              </a:rPr>
              <a:t>Vergiye tabi gelir (matrah) beyan eden mükelleflerin bu yıllara ilişkin vergi matrahlarını tabloda belirtilen oranlardan </a:t>
            </a:r>
            <a:r>
              <a:rPr lang="tr-TR" sz="2200" b="1" dirty="0">
                <a:solidFill>
                  <a:srgbClr val="C00000"/>
                </a:solidFill>
                <a:latin typeface="Calibri" panose="020F0502020204030204" pitchFamily="34" charset="0"/>
                <a:ea typeface="Times New Roman" panose="02020603050405020304" pitchFamily="18" charset="0"/>
              </a:rPr>
              <a:t>az olmamak üzere</a:t>
            </a:r>
            <a:r>
              <a:rPr lang="tr-TR" sz="2200" dirty="0">
                <a:latin typeface="Calibri" panose="020F0502020204030204" pitchFamily="34" charset="0"/>
                <a:ea typeface="Times New Roman" panose="02020603050405020304" pitchFamily="18" charset="0"/>
              </a:rPr>
              <a:t> artırımda bulunmaları gerekmektedir.</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2200" dirty="0">
                <a:latin typeface="Calibri" panose="020F0502020204030204" pitchFamily="34" charset="0"/>
                <a:ea typeface="Times New Roman" panose="02020603050405020304" pitchFamily="18" charset="0"/>
              </a:rPr>
              <a:t>Ancak, anılan yıllara ilişkin olarak artırılan matrahların tutarı; gelir unsurları itibarıyla tabloda belirtilen </a:t>
            </a:r>
            <a:r>
              <a:rPr lang="tr-TR" sz="2200" b="1" dirty="0">
                <a:solidFill>
                  <a:srgbClr val="C00000"/>
                </a:solidFill>
                <a:latin typeface="Calibri" panose="020F0502020204030204" pitchFamily="34" charset="0"/>
                <a:ea typeface="Times New Roman" panose="02020603050405020304" pitchFamily="18" charset="0"/>
              </a:rPr>
              <a:t>tutarlardan az olamaz</a:t>
            </a:r>
            <a:r>
              <a:rPr lang="tr-TR" sz="2200" dirty="0">
                <a:latin typeface="Calibri" panose="020F0502020204030204" pitchFamily="34" charset="0"/>
                <a:ea typeface="Times New Roman" panose="02020603050405020304" pitchFamily="18" charset="0"/>
              </a:rPr>
              <a:t>.</a:t>
            </a:r>
          </a:p>
        </p:txBody>
      </p:sp>
      <p:sp>
        <p:nvSpPr>
          <p:cNvPr id="30" name="Metin kutusu 29"/>
          <p:cNvSpPr txBox="1"/>
          <p:nvPr/>
        </p:nvSpPr>
        <p:spPr>
          <a:xfrm>
            <a:off x="1396581" y="1193657"/>
            <a:ext cx="10124860" cy="2503762"/>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endParaRPr lang="tr-TR" sz="1100" dirty="0">
              <a:latin typeface="Segoe UI" panose="020B0502040204020203" pitchFamily="34" charset="0"/>
              <a:ea typeface="Segoe UI" panose="020B0502040204020203" pitchFamily="34" charset="0"/>
              <a:cs typeface="Segoe UI" panose="020B0502040204020203" pitchFamily="34" charset="0"/>
            </a:endParaRPr>
          </a:p>
          <a:p>
            <a:endParaRPr lang="tr-TR" sz="1100" dirty="0">
              <a:latin typeface="Segoe UI" panose="020B0502040204020203" pitchFamily="34" charset="0"/>
              <a:ea typeface="Segoe UI" panose="020B0502040204020203" pitchFamily="34" charset="0"/>
              <a:cs typeface="Segoe UI" panose="020B0502040204020203" pitchFamily="34"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dirty="0">
                <a:latin typeface="Calibri" panose="020F0502020204030204" pitchFamily="34" charset="0"/>
                <a:ea typeface="Times New Roman" panose="02020603050405020304" pitchFamily="18" charset="0"/>
              </a:rPr>
              <a:t>Beyannamelerinde </a:t>
            </a:r>
            <a:r>
              <a:rPr lang="tr-TR" b="1" dirty="0">
                <a:solidFill>
                  <a:srgbClr val="C00000"/>
                </a:solidFill>
                <a:latin typeface="Calibri" panose="020F0502020204030204" pitchFamily="34" charset="0"/>
                <a:ea typeface="Times New Roman" panose="02020603050405020304" pitchFamily="18" charset="0"/>
              </a:rPr>
              <a:t>zarar beyan eden</a:t>
            </a:r>
            <a:r>
              <a:rPr lang="tr-TR" dirty="0">
                <a:latin typeface="Calibri" panose="020F0502020204030204" pitchFamily="34" charset="0"/>
                <a:ea typeface="Times New Roman" panose="02020603050405020304" pitchFamily="18" charset="0"/>
              </a:rPr>
              <a:t>,</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dirty="0">
                <a:latin typeface="Calibri" panose="020F0502020204030204" pitchFamily="34" charset="0"/>
                <a:ea typeface="Times New Roman" panose="02020603050405020304" pitchFamily="18" charset="0"/>
              </a:rPr>
              <a:t>Beyannamelerinde </a:t>
            </a:r>
            <a:r>
              <a:rPr lang="tr-TR" b="1" u="sng" dirty="0">
                <a:latin typeface="Calibri" panose="020F0502020204030204" pitchFamily="34" charset="0"/>
                <a:ea typeface="Times New Roman" panose="02020603050405020304" pitchFamily="18" charset="0"/>
              </a:rPr>
              <a:t>indirim ve istisnalar nedeniyle</a:t>
            </a:r>
            <a:r>
              <a:rPr lang="tr-TR" dirty="0">
                <a:latin typeface="Calibri" panose="020F0502020204030204" pitchFamily="34" charset="0"/>
                <a:ea typeface="Times New Roman" panose="02020603050405020304" pitchFamily="18" charset="0"/>
              </a:rPr>
              <a:t> </a:t>
            </a:r>
            <a:r>
              <a:rPr lang="tr-TR" b="1" dirty="0">
                <a:solidFill>
                  <a:srgbClr val="C00000"/>
                </a:solidFill>
                <a:latin typeface="Calibri" panose="020F0502020204030204" pitchFamily="34" charset="0"/>
                <a:ea typeface="Times New Roman" panose="02020603050405020304" pitchFamily="18" charset="0"/>
              </a:rPr>
              <a:t>matrah beyan etmeyen</a:t>
            </a:r>
            <a:r>
              <a:rPr lang="tr-TR" dirty="0">
                <a:solidFill>
                  <a:srgbClr val="C00000"/>
                </a:solidFill>
                <a:latin typeface="Calibri" panose="020F0502020204030204" pitchFamily="34" charset="0"/>
                <a:ea typeface="Times New Roman" panose="02020603050405020304" pitchFamily="18" charset="0"/>
              </a:rPr>
              <a:t>,</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dirty="0">
                <a:latin typeface="Calibri" panose="020F0502020204030204" pitchFamily="34" charset="0"/>
                <a:ea typeface="Times New Roman" panose="02020603050405020304" pitchFamily="18" charset="0"/>
              </a:rPr>
              <a:t>Mükellefiyet kayıtları olup da </a:t>
            </a:r>
            <a:r>
              <a:rPr lang="tr-TR" b="1" dirty="0">
                <a:solidFill>
                  <a:srgbClr val="C00000"/>
                </a:solidFill>
                <a:latin typeface="Calibri" panose="020F0502020204030204" pitchFamily="34" charset="0"/>
                <a:ea typeface="Times New Roman" panose="02020603050405020304" pitchFamily="18" charset="0"/>
              </a:rPr>
              <a:t>beyanname vermemiş</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olan </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dirty="0">
                <a:latin typeface="Calibri" panose="020F0502020204030204" pitchFamily="34" charset="0"/>
                <a:ea typeface="Times New Roman" panose="02020603050405020304" pitchFamily="18" charset="0"/>
              </a:rPr>
              <a:t>Faaliyette bulunmuş veya gelir elde etmiş olup da bu </a:t>
            </a:r>
            <a:r>
              <a:rPr lang="tr-TR" b="1" dirty="0">
                <a:solidFill>
                  <a:srgbClr val="C00000"/>
                </a:solidFill>
                <a:latin typeface="Calibri" panose="020F0502020204030204" pitchFamily="34" charset="0"/>
                <a:ea typeface="Times New Roman" panose="02020603050405020304" pitchFamily="18" charset="0"/>
              </a:rPr>
              <a:t>faaliyetlerini ve gelirlerini vergi dairesinin bilgisi dışında bırakanlar,</a:t>
            </a:r>
          </a:p>
          <a:p>
            <a:pPr marL="91440" lvl="1">
              <a:lnSpc>
                <a:spcPct val="90000"/>
              </a:lnSpc>
              <a:spcBef>
                <a:spcPts val="300"/>
              </a:spcBef>
              <a:spcAft>
                <a:spcPts val="300"/>
              </a:spcAft>
              <a:buClr>
                <a:srgbClr val="D34817"/>
              </a:buClr>
            </a:pPr>
            <a:r>
              <a:rPr lang="tr-TR" dirty="0">
                <a:latin typeface="Calibri" panose="020F0502020204030204" pitchFamily="34" charset="0"/>
                <a:ea typeface="Times New Roman" panose="02020603050405020304" pitchFamily="18" charset="0"/>
              </a:rPr>
              <a:t>       Matrah artırımından faydalanabilecekler.</a:t>
            </a:r>
          </a:p>
        </p:txBody>
      </p:sp>
      <p:sp>
        <p:nvSpPr>
          <p:cNvPr id="31" name="Yuvarlatılmış Dikdörtgen 30"/>
          <p:cNvSpPr/>
          <p:nvPr/>
        </p:nvSpPr>
        <p:spPr>
          <a:xfrm>
            <a:off x="1414272" y="1106876"/>
            <a:ext cx="10103107" cy="635917"/>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a:latin typeface="Arial" panose="020B0604020202020204" pitchFamily="34" charset="0"/>
                <a:cs typeface="Arial" panose="020B0604020202020204" pitchFamily="34" charset="0"/>
              </a:rPr>
              <a:t>Matrah Beyan Etmiş Olanlar Haricindekiler</a:t>
            </a:r>
          </a:p>
        </p:txBody>
      </p:sp>
      <p:sp>
        <p:nvSpPr>
          <p:cNvPr id="18" name="Yuvarlatılmış Dikdörtgen 17"/>
          <p:cNvSpPr/>
          <p:nvPr/>
        </p:nvSpPr>
        <p:spPr>
          <a:xfrm>
            <a:off x="1428646" y="1104159"/>
            <a:ext cx="10103107" cy="635917"/>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a:latin typeface="Arial" panose="020B0604020202020204" pitchFamily="34" charset="0"/>
                <a:cs typeface="Arial" panose="020B0604020202020204" pitchFamily="34" charset="0"/>
              </a:rPr>
              <a:t>Özellik Arz Eden Durumlar</a:t>
            </a:r>
          </a:p>
        </p:txBody>
      </p:sp>
      <p:sp>
        <p:nvSpPr>
          <p:cNvPr id="21" name="Yuvarlatılmış Dikdörtgen 20"/>
          <p:cNvSpPr/>
          <p:nvPr/>
        </p:nvSpPr>
        <p:spPr>
          <a:xfrm>
            <a:off x="1414272" y="1104159"/>
            <a:ext cx="10103107" cy="635917"/>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a:latin typeface="Arial" panose="020B0604020202020204" pitchFamily="34" charset="0"/>
                <a:cs typeface="Arial" panose="020B0604020202020204" pitchFamily="34" charset="0"/>
              </a:rPr>
              <a:t>Matrah Beyan Etmiş Olanlar</a:t>
            </a:r>
          </a:p>
        </p:txBody>
      </p:sp>
      <p:sp>
        <p:nvSpPr>
          <p:cNvPr id="10" name="İçerik Yer Tutucusu 2"/>
          <p:cNvSpPr txBox="1">
            <a:spLocks/>
          </p:cNvSpPr>
          <p:nvPr/>
        </p:nvSpPr>
        <p:spPr>
          <a:xfrm>
            <a:off x="2143476" y="464729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pic>
        <p:nvPicPr>
          <p:cNvPr id="24" name="Resim 23">
            <a:extLst>
              <a:ext uri="{FF2B5EF4-FFF2-40B4-BE49-F238E27FC236}">
                <a16:creationId xmlns:a16="http://schemas.microsoft.com/office/drawing/2014/main" id="{93EF80A3-25F1-F1DE-A24F-DBF19BE99110}"/>
              </a:ext>
            </a:extLst>
          </p:cNvPr>
          <p:cNvPicPr>
            <a:picLocks noChangeAspect="1"/>
          </p:cNvPicPr>
          <p:nvPr/>
        </p:nvPicPr>
        <p:blipFill>
          <a:blip r:embed="rId4"/>
          <a:stretch>
            <a:fillRect/>
          </a:stretch>
        </p:blipFill>
        <p:spPr>
          <a:xfrm>
            <a:off x="1093698" y="3682961"/>
            <a:ext cx="10632877" cy="3093021"/>
          </a:xfrm>
          <a:prstGeom prst="rect">
            <a:avLst/>
          </a:prstGeom>
        </p:spPr>
      </p:pic>
      <p:sp>
        <p:nvSpPr>
          <p:cNvPr id="2" name="TextShape 2">
            <a:extLst>
              <a:ext uri="{FF2B5EF4-FFF2-40B4-BE49-F238E27FC236}">
                <a16:creationId xmlns:a16="http://schemas.microsoft.com/office/drawing/2014/main" id="{A2B625B5-CED7-AA58-C9EB-9E5D7379A1ED}"/>
              </a:ext>
            </a:extLst>
          </p:cNvPr>
          <p:cNvSpPr txBox="1"/>
          <p:nvPr/>
        </p:nvSpPr>
        <p:spPr>
          <a:xfrm>
            <a:off x="1260475" y="234418"/>
            <a:ext cx="10920495" cy="791640"/>
          </a:xfrm>
          <a:prstGeom prst="rect">
            <a:avLst/>
          </a:prstGeom>
          <a:noFill/>
          <a:ln>
            <a:noFill/>
          </a:ln>
        </p:spPr>
        <p:txBody>
          <a:bodyPr anchor="ctr"/>
          <a:lstStyle/>
          <a:p>
            <a:pPr algn="ctr">
              <a:lnSpc>
                <a:spcPct val="100000"/>
              </a:lnSpc>
            </a:pPr>
            <a:r>
              <a:rPr lang="tr-TR" sz="3600" b="1" spc="-1" dirty="0">
                <a:solidFill>
                  <a:srgbClr val="BC1421"/>
                </a:solidFill>
                <a:uFill>
                  <a:solidFill>
                    <a:srgbClr val="FFFFFF"/>
                  </a:solidFill>
                </a:uFill>
              </a:rPr>
              <a:t>MATRAH VE VERGİ ARTIRIMI</a:t>
            </a:r>
          </a:p>
          <a:p>
            <a:pPr algn="ctr">
              <a:lnSpc>
                <a:spcPct val="100000"/>
              </a:lnSpc>
            </a:pPr>
            <a:r>
              <a:rPr lang="tr-TR" sz="2400" b="1" spc="-1" dirty="0">
                <a:solidFill>
                  <a:srgbClr val="BC1421"/>
                </a:solidFill>
                <a:uFill>
                  <a:solidFill>
                    <a:srgbClr val="FFFFFF"/>
                  </a:solidFill>
                </a:uFill>
              </a:rPr>
              <a:t>-Yıllık Gelir Vergisi</a:t>
            </a:r>
            <a:r>
              <a:rPr lang="tr-TR" sz="2400" b="1" strike="noStrike" spc="-1" dirty="0">
                <a:solidFill>
                  <a:srgbClr val="BC1421"/>
                </a:solidFill>
                <a:uFill>
                  <a:solidFill>
                    <a:srgbClr val="FFFFFF"/>
                  </a:solidFill>
                </a:uFill>
                <a:latin typeface="Calibri"/>
              </a:rPr>
              <a:t>-</a:t>
            </a:r>
            <a:endParaRPr lang="tr-TR" sz="2400" b="0" strike="noStrike" spc="-1" dirty="0">
              <a:solidFill>
                <a:srgbClr val="BC1421"/>
              </a:solidFill>
              <a:uFill>
                <a:solidFill>
                  <a:srgbClr val="FFFFFF"/>
                </a:solidFill>
              </a:uFill>
              <a:latin typeface="Calibri"/>
            </a:endParaRPr>
          </a:p>
        </p:txBody>
      </p:sp>
    </p:spTree>
    <p:extLst>
      <p:ext uri="{BB962C8B-B14F-4D97-AF65-F5344CB8AC3E}">
        <p14:creationId xmlns:p14="http://schemas.microsoft.com/office/powerpoint/2010/main" val="18451350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4"/>
                                        </p:tgtEl>
                                        <p:attrNameLst>
                                          <p:attrName>style.visibility</p:attrName>
                                        </p:attrNameLst>
                                      </p:cBhvr>
                                      <p:to>
                                        <p:strVal val="visible"/>
                                      </p:to>
                                    </p:set>
                                  </p:childTnLst>
                                </p:cTn>
                              </p:par>
                            </p:childTnLst>
                          </p:cTn>
                        </p:par>
                        <p:par>
                          <p:cTn id="7" fill="hold">
                            <p:stCondLst>
                              <p:cond delay="500"/>
                            </p:stCondLst>
                            <p:childTnLst>
                              <p:par>
                                <p:cTn id="8" presetID="10" presetClass="entr" presetSubtype="0" fill="hold" grpId="0" nodeType="after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par>
                          <p:cTn id="27" fill="hold">
                            <p:stCondLst>
                              <p:cond delay="1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31"/>
                                        </p:tgtEl>
                                      </p:cBhvr>
                                    </p:animEffect>
                                    <p:set>
                                      <p:cBhvr>
                                        <p:cTn id="35" dur="1" fill="hold">
                                          <p:stCondLst>
                                            <p:cond delay="499"/>
                                          </p:stCondLst>
                                        </p:cTn>
                                        <p:tgtEl>
                                          <p:spTgt spid="31"/>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30"/>
                                        </p:tgtEl>
                                      </p:cBhvr>
                                    </p:animEffect>
                                    <p:set>
                                      <p:cBhvr>
                                        <p:cTn id="38" dur="1" fill="hold">
                                          <p:stCondLst>
                                            <p:cond delay="499"/>
                                          </p:stCondLst>
                                        </p:cTn>
                                        <p:tgtEl>
                                          <p:spTgt spid="30"/>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par>
                          <p:cTn id="43" fill="hold">
                            <p:stCondLst>
                              <p:cond delay="1000"/>
                            </p:stCondLst>
                            <p:childTnLst>
                              <p:par>
                                <p:cTn id="44" presetID="22" presetClass="entr" presetSubtype="1"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up)">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childTnLst>
                          </p:cTn>
                        </p:par>
                        <p:par>
                          <p:cTn id="52" fill="hold">
                            <p:stCondLst>
                              <p:cond delay="1000"/>
                            </p:stCondLst>
                            <p:childTnLst>
                              <p:par>
                                <p:cTn id="53" presetID="22" presetClass="entr" presetSubtype="1"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up)">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32"/>
                                        </p:tgtEl>
                                      </p:cBhvr>
                                    </p:animEffect>
                                    <p:set>
                                      <p:cBhvr>
                                        <p:cTn id="60" dur="1" fill="hold">
                                          <p:stCondLst>
                                            <p:cond delay="499"/>
                                          </p:stCondLst>
                                        </p:cTn>
                                        <p:tgtEl>
                                          <p:spTgt spid="32"/>
                                        </p:tgtEl>
                                        <p:attrNameLst>
                                          <p:attrName>style.visibility</p:attrName>
                                        </p:attrNameLst>
                                      </p:cBhvr>
                                      <p:to>
                                        <p:strVal val="hidden"/>
                                      </p:to>
                                    </p:set>
                                  </p:childTnLst>
                                </p:cTn>
                              </p:par>
                            </p:childTnLst>
                          </p:cTn>
                        </p:par>
                        <p:par>
                          <p:cTn id="61" fill="hold">
                            <p:stCondLst>
                              <p:cond delay="500"/>
                            </p:stCondLst>
                            <p:childTnLst>
                              <p:par>
                                <p:cTn id="62" presetID="22" presetClass="entr" presetSubtype="1"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up)">
                                      <p:cBhvr>
                                        <p:cTn id="6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17" grpId="0" animBg="1"/>
      <p:bldP spid="17" grpId="1" animBg="1"/>
      <p:bldP spid="23" grpId="0" animBg="1"/>
      <p:bldP spid="20" grpId="0" animBg="1"/>
      <p:bldP spid="20" grpId="1" animBg="1"/>
      <p:bldP spid="30" grpId="0" animBg="1"/>
      <p:bldP spid="30" grpId="1" animBg="1"/>
      <p:bldP spid="31" grpId="0" animBg="1"/>
      <p:bldP spid="31" grpId="1" animBg="1"/>
      <p:bldP spid="18" grpId="0" animBg="1"/>
      <p:bldP spid="21" grpId="0" animBg="1"/>
      <p:bldP spid="21"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Metin kutusu 15"/>
          <p:cNvSpPr txBox="1"/>
          <p:nvPr/>
        </p:nvSpPr>
        <p:spPr>
          <a:xfrm>
            <a:off x="1476440" y="1193657"/>
            <a:ext cx="9987279" cy="2719206"/>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endParaRPr lang="tr-TR" sz="1800" dirty="0">
              <a:latin typeface="Segoe UI" panose="020B0502040204020203" pitchFamily="34" charset="0"/>
              <a:ea typeface="Segoe UI" panose="020B0502040204020203" pitchFamily="34" charset="0"/>
              <a:cs typeface="Segoe UI" panose="020B0502040204020203" pitchFamily="34" charset="0"/>
            </a:endParaRPr>
          </a:p>
          <a:p>
            <a:endParaRPr lang="tr-TR" sz="1800" dirty="0">
              <a:latin typeface="Segoe UI" panose="020B0502040204020203" pitchFamily="34" charset="0"/>
              <a:ea typeface="Segoe UI" panose="020B0502040204020203" pitchFamily="34" charset="0"/>
              <a:cs typeface="Segoe UI" panose="020B0502040204020203" pitchFamily="34"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dirty="0">
                <a:latin typeface="Calibri" panose="020F0502020204030204" pitchFamily="34" charset="0"/>
                <a:ea typeface="Times New Roman" panose="02020603050405020304" pitchFamily="18" charset="0"/>
              </a:rPr>
              <a:t>Beyannamelerinde </a:t>
            </a:r>
            <a:r>
              <a:rPr lang="tr-TR" b="1" dirty="0">
                <a:solidFill>
                  <a:srgbClr val="C00000"/>
                </a:solidFill>
                <a:latin typeface="Calibri" panose="020F0502020204030204" pitchFamily="34" charset="0"/>
                <a:ea typeface="Times New Roman" panose="02020603050405020304" pitchFamily="18" charset="0"/>
              </a:rPr>
              <a:t>zarar beyan eden</a:t>
            </a:r>
            <a:r>
              <a:rPr lang="tr-TR" dirty="0">
                <a:latin typeface="Calibri" panose="020F0502020204030204" pitchFamily="34" charset="0"/>
                <a:ea typeface="Times New Roman" panose="02020603050405020304" pitchFamily="18" charset="0"/>
              </a:rPr>
              <a:t>,</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dirty="0">
                <a:latin typeface="Calibri" panose="020F0502020204030204" pitchFamily="34" charset="0"/>
                <a:ea typeface="Times New Roman" panose="02020603050405020304" pitchFamily="18" charset="0"/>
              </a:rPr>
              <a:t>Beyannamelerinde </a:t>
            </a:r>
            <a:r>
              <a:rPr lang="tr-TR" b="1" u="sng" dirty="0">
                <a:latin typeface="Calibri" panose="020F0502020204030204" pitchFamily="34" charset="0"/>
                <a:ea typeface="Times New Roman" panose="02020603050405020304" pitchFamily="18" charset="0"/>
              </a:rPr>
              <a:t>indirim ve istisnalar nedeniyle</a:t>
            </a:r>
            <a:r>
              <a:rPr lang="tr-TR" dirty="0">
                <a:latin typeface="Calibri" panose="020F0502020204030204" pitchFamily="34" charset="0"/>
                <a:ea typeface="Times New Roman" panose="02020603050405020304" pitchFamily="18" charset="0"/>
              </a:rPr>
              <a:t> </a:t>
            </a:r>
            <a:r>
              <a:rPr lang="tr-TR" b="1" dirty="0">
                <a:solidFill>
                  <a:srgbClr val="C00000"/>
                </a:solidFill>
                <a:latin typeface="Calibri" panose="020F0502020204030204" pitchFamily="34" charset="0"/>
                <a:ea typeface="Times New Roman" panose="02020603050405020304" pitchFamily="18" charset="0"/>
              </a:rPr>
              <a:t>matrah beyan etmeyen</a:t>
            </a:r>
            <a:r>
              <a:rPr lang="tr-TR" dirty="0">
                <a:solidFill>
                  <a:srgbClr val="C00000"/>
                </a:solidFill>
                <a:latin typeface="Calibri" panose="020F0502020204030204" pitchFamily="34" charset="0"/>
                <a:ea typeface="Times New Roman" panose="02020603050405020304" pitchFamily="18" charset="0"/>
              </a:rPr>
              <a:t>,</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dirty="0">
                <a:latin typeface="Calibri" panose="020F0502020204030204" pitchFamily="34" charset="0"/>
                <a:ea typeface="Times New Roman" panose="02020603050405020304" pitchFamily="18" charset="0"/>
              </a:rPr>
              <a:t>Hiç </a:t>
            </a:r>
            <a:r>
              <a:rPr lang="tr-TR" b="1" dirty="0">
                <a:solidFill>
                  <a:srgbClr val="C00000"/>
                </a:solidFill>
                <a:latin typeface="Calibri" panose="020F0502020204030204" pitchFamily="34" charset="0"/>
                <a:ea typeface="Times New Roman" panose="02020603050405020304" pitchFamily="18" charset="0"/>
              </a:rPr>
              <a:t>beyanname vermemiş</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olan </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dirty="0">
                <a:latin typeface="Calibri" panose="020F0502020204030204" pitchFamily="34" charset="0"/>
                <a:ea typeface="Times New Roman" panose="02020603050405020304" pitchFamily="18" charset="0"/>
              </a:rPr>
              <a:t>Faaliyette bulunmuş veya gelir elde etmiş olup da bu </a:t>
            </a:r>
            <a:r>
              <a:rPr lang="tr-TR" b="1" dirty="0">
                <a:solidFill>
                  <a:srgbClr val="C00000"/>
                </a:solidFill>
                <a:latin typeface="Calibri" panose="020F0502020204030204" pitchFamily="34" charset="0"/>
                <a:ea typeface="Times New Roman" panose="02020603050405020304" pitchFamily="18" charset="0"/>
              </a:rPr>
              <a:t>faaliyetlerini ve gelirlerini vergi dairesinin bilgisi dışında bırakanlar,</a:t>
            </a:r>
          </a:p>
          <a:p>
            <a:pPr marL="91440" lvl="1">
              <a:lnSpc>
                <a:spcPct val="90000"/>
              </a:lnSpc>
              <a:spcBef>
                <a:spcPts val="300"/>
              </a:spcBef>
              <a:spcAft>
                <a:spcPts val="300"/>
              </a:spcAft>
              <a:buClr>
                <a:srgbClr val="D34817"/>
              </a:buClr>
            </a:pPr>
            <a:r>
              <a:rPr lang="tr-TR" dirty="0">
                <a:latin typeface="Calibri" panose="020F0502020204030204" pitchFamily="34" charset="0"/>
                <a:ea typeface="Times New Roman" panose="02020603050405020304" pitchFamily="18" charset="0"/>
              </a:rPr>
              <a:t>       Matrah artırımından faydalanabilecekler.</a:t>
            </a:r>
          </a:p>
        </p:txBody>
      </p:sp>
      <p:sp>
        <p:nvSpPr>
          <p:cNvPr id="17" name="Metin kutusu 16"/>
          <p:cNvSpPr txBox="1"/>
          <p:nvPr/>
        </p:nvSpPr>
        <p:spPr>
          <a:xfrm>
            <a:off x="1490814" y="1190940"/>
            <a:ext cx="9987279" cy="2793072"/>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endParaRPr lang="tr-TR" sz="1100" dirty="0">
              <a:latin typeface="Segoe UI" panose="020B0502040204020203" pitchFamily="34" charset="0"/>
              <a:ea typeface="Segoe UI" panose="020B0502040204020203" pitchFamily="34" charset="0"/>
              <a:cs typeface="Segoe UI" panose="020B0502040204020203" pitchFamily="34" charset="0"/>
            </a:endParaRPr>
          </a:p>
          <a:p>
            <a:endParaRPr lang="tr-TR" sz="1100" dirty="0">
              <a:latin typeface="Segoe UI" panose="020B0502040204020203" pitchFamily="34" charset="0"/>
              <a:ea typeface="Segoe UI" panose="020B0502040204020203" pitchFamily="34" charset="0"/>
              <a:cs typeface="Segoe UI" panose="020B0502040204020203" pitchFamily="34"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2000" dirty="0">
                <a:latin typeface="Calibri" panose="020F0502020204030204" pitchFamily="34" charset="0"/>
                <a:ea typeface="Times New Roman" panose="02020603050405020304" pitchFamily="18" charset="0"/>
              </a:rPr>
              <a:t>Tasfiye edilerek tüzel kişiliği </a:t>
            </a:r>
            <a:r>
              <a:rPr lang="tr-TR" sz="2000" b="1" u="sng" dirty="0">
                <a:latin typeface="Calibri" panose="020F0502020204030204" pitchFamily="34" charset="0"/>
                <a:ea typeface="Times New Roman" panose="02020603050405020304" pitchFamily="18" charset="0"/>
              </a:rPr>
              <a:t>ticaret sicilinden silinmiş olan bir şirket adına</a:t>
            </a:r>
            <a:r>
              <a:rPr lang="tr-TR" sz="2000" dirty="0">
                <a:latin typeface="Calibri" panose="020F0502020204030204" pitchFamily="34" charset="0"/>
                <a:ea typeface="Times New Roman" panose="02020603050405020304" pitchFamily="18" charset="0"/>
              </a:rPr>
              <a:t>, matrah artırımında bulunmak üzere </a:t>
            </a:r>
            <a:r>
              <a:rPr lang="tr-TR" sz="2000" b="1" dirty="0">
                <a:solidFill>
                  <a:srgbClr val="C00000"/>
                </a:solidFill>
                <a:latin typeface="Calibri" panose="020F0502020204030204" pitchFamily="34" charset="0"/>
                <a:ea typeface="Times New Roman" panose="02020603050405020304" pitchFamily="18" charset="0"/>
              </a:rPr>
              <a:t>bildirim veya beyanda bulunulması mümkün değildir</a:t>
            </a:r>
            <a:r>
              <a:rPr lang="tr-TR" sz="2000" dirty="0">
                <a:latin typeface="Calibri" panose="020F0502020204030204" pitchFamily="34" charset="0"/>
                <a:ea typeface="Times New Roman" panose="02020603050405020304" pitchFamily="18" charset="0"/>
              </a:rPr>
              <a:t>.</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2000" dirty="0">
                <a:latin typeface="Calibri" panose="020F0502020204030204" pitchFamily="34" charset="0"/>
                <a:ea typeface="Times New Roman" panose="02020603050405020304" pitchFamily="18" charset="0"/>
              </a:rPr>
              <a:t>Söz konusu kurumların </a:t>
            </a:r>
            <a:r>
              <a:rPr lang="tr-TR" sz="2000" b="1" dirty="0">
                <a:solidFill>
                  <a:srgbClr val="C00000"/>
                </a:solidFill>
                <a:latin typeface="Calibri" panose="020F0502020204030204" pitchFamily="34" charset="0"/>
                <a:ea typeface="Times New Roman" panose="02020603050405020304" pitchFamily="18" charset="0"/>
              </a:rPr>
              <a:t>kanuni temsilcilerinin</a:t>
            </a:r>
            <a:r>
              <a:rPr lang="tr-TR" sz="2000" b="1" u="sng" dirty="0">
                <a:latin typeface="Calibri" panose="020F0502020204030204" pitchFamily="34" charset="0"/>
                <a:ea typeface="Times New Roman" panose="02020603050405020304" pitchFamily="18" charset="0"/>
              </a:rPr>
              <a:t>(1)</a:t>
            </a:r>
            <a:r>
              <a:rPr lang="tr-TR" sz="2000" dirty="0">
                <a:solidFill>
                  <a:srgbClr val="C00000"/>
                </a:solidFill>
                <a:latin typeface="Calibri" panose="020F0502020204030204" pitchFamily="34" charset="0"/>
                <a:ea typeface="Times New Roman" panose="02020603050405020304" pitchFamily="18" charset="0"/>
              </a:rPr>
              <a:t> </a:t>
            </a:r>
            <a:r>
              <a:rPr lang="tr-TR" sz="2000" b="1" u="sng" dirty="0">
                <a:latin typeface="Calibri" panose="020F0502020204030204" pitchFamily="34" charset="0"/>
                <a:ea typeface="Times New Roman" panose="02020603050405020304" pitchFamily="18" charset="0"/>
              </a:rPr>
              <a:t>veya</a:t>
            </a:r>
            <a:r>
              <a:rPr lang="tr-TR" sz="2000" dirty="0">
                <a:latin typeface="Calibri" panose="020F0502020204030204" pitchFamily="34" charset="0"/>
                <a:ea typeface="Times New Roman" panose="02020603050405020304" pitchFamily="18" charset="0"/>
              </a:rPr>
              <a:t> </a:t>
            </a:r>
            <a:r>
              <a:rPr lang="tr-TR" sz="2000" b="1" dirty="0">
                <a:solidFill>
                  <a:srgbClr val="C00000"/>
                </a:solidFill>
                <a:latin typeface="Calibri" panose="020F0502020204030204" pitchFamily="34" charset="0"/>
                <a:ea typeface="Times New Roman" panose="02020603050405020304" pitchFamily="18" charset="0"/>
              </a:rPr>
              <a:t>tasfiye memurlarının</a:t>
            </a:r>
            <a:r>
              <a:rPr lang="tr-TR" sz="2000" b="1" u="sng" dirty="0">
                <a:latin typeface="Calibri" panose="020F0502020204030204" pitchFamily="34" charset="0"/>
                <a:ea typeface="Times New Roman" panose="02020603050405020304" pitchFamily="18" charset="0"/>
              </a:rPr>
              <a:t>(2)</a:t>
            </a:r>
            <a:r>
              <a:rPr lang="tr-TR" sz="2000" dirty="0">
                <a:solidFill>
                  <a:srgbClr val="C00000"/>
                </a:solidFill>
                <a:latin typeface="Calibri" panose="020F0502020204030204" pitchFamily="34" charset="0"/>
                <a:ea typeface="Times New Roman" panose="02020603050405020304" pitchFamily="18" charset="0"/>
              </a:rPr>
              <a:t> </a:t>
            </a:r>
            <a:r>
              <a:rPr lang="tr-TR" sz="2000" dirty="0">
                <a:latin typeface="Calibri" panose="020F0502020204030204" pitchFamily="34" charset="0"/>
                <a:ea typeface="Times New Roman" panose="02020603050405020304" pitchFamily="18" charset="0"/>
              </a:rPr>
              <a:t>anılan Kanun kapsamında </a:t>
            </a:r>
            <a:r>
              <a:rPr lang="tr-TR" sz="2000" b="1" u="sng" dirty="0">
                <a:latin typeface="Calibri" panose="020F0502020204030204" pitchFamily="34" charset="0"/>
                <a:ea typeface="Times New Roman" panose="02020603050405020304" pitchFamily="18" charset="0"/>
              </a:rPr>
              <a:t>kendileri tarafından</a:t>
            </a:r>
            <a:r>
              <a:rPr lang="tr-TR" sz="2000" dirty="0">
                <a:latin typeface="Calibri" panose="020F0502020204030204" pitchFamily="34" charset="0"/>
                <a:ea typeface="Times New Roman" panose="02020603050405020304" pitchFamily="18" charset="0"/>
              </a:rPr>
              <a:t> bildirim ve beyanda bulunulabilir.</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2000" dirty="0">
                <a:latin typeface="Calibri" panose="020F0502020204030204" pitchFamily="34" charset="0"/>
                <a:ea typeface="Times New Roman" panose="02020603050405020304" pitchFamily="18" charset="0"/>
              </a:rPr>
              <a:t>Bu çerçevede, </a:t>
            </a:r>
            <a:r>
              <a:rPr lang="tr-TR" sz="2000" b="1" u="sng" dirty="0">
                <a:latin typeface="Calibri" panose="020F0502020204030204" pitchFamily="34" charset="0"/>
                <a:ea typeface="Times New Roman" panose="02020603050405020304" pitchFamily="18" charset="0"/>
              </a:rPr>
              <a:t>tasfiye öncesi</a:t>
            </a:r>
            <a:r>
              <a:rPr lang="tr-TR" sz="2000" dirty="0">
                <a:latin typeface="Calibri" panose="020F0502020204030204" pitchFamily="34" charset="0"/>
                <a:ea typeface="Times New Roman" panose="02020603050405020304" pitchFamily="18" charset="0"/>
              </a:rPr>
              <a:t> dönemler için, </a:t>
            </a:r>
            <a:r>
              <a:rPr lang="tr-TR" sz="2000" b="1" dirty="0">
                <a:solidFill>
                  <a:srgbClr val="C00000"/>
                </a:solidFill>
                <a:latin typeface="Calibri" panose="020F0502020204030204" pitchFamily="34" charset="0"/>
                <a:ea typeface="Times New Roman" panose="02020603050405020304" pitchFamily="18" charset="0"/>
              </a:rPr>
              <a:t>kanuni temsilciler hep birlikte</a:t>
            </a:r>
            <a:r>
              <a:rPr lang="tr-TR" sz="2000" dirty="0">
                <a:latin typeface="Calibri" panose="020F0502020204030204" pitchFamily="34" charset="0"/>
                <a:ea typeface="Times New Roman" panose="02020603050405020304" pitchFamily="18" charset="0"/>
              </a:rPr>
              <a:t>; </a:t>
            </a:r>
            <a:r>
              <a:rPr lang="tr-TR" sz="2000" b="1" u="sng" dirty="0">
                <a:latin typeface="Calibri" panose="020F0502020204030204" pitchFamily="34" charset="0"/>
                <a:ea typeface="Times New Roman" panose="02020603050405020304" pitchFamily="18" charset="0"/>
              </a:rPr>
              <a:t>tasfiye dönemleri için</a:t>
            </a:r>
            <a:r>
              <a:rPr lang="tr-TR" sz="2000" dirty="0">
                <a:latin typeface="Calibri" panose="020F0502020204030204" pitchFamily="34" charset="0"/>
                <a:ea typeface="Times New Roman" panose="02020603050405020304" pitchFamily="18" charset="0"/>
              </a:rPr>
              <a:t>, tasfiye memuru veya birden fazla tasfiye memuru varsa </a:t>
            </a:r>
            <a:r>
              <a:rPr lang="tr-TR" sz="2000" b="1" dirty="0">
                <a:solidFill>
                  <a:srgbClr val="C00000"/>
                </a:solidFill>
                <a:latin typeface="Calibri" panose="020F0502020204030204" pitchFamily="34" charset="0"/>
                <a:ea typeface="Times New Roman" panose="02020603050405020304" pitchFamily="18" charset="0"/>
              </a:rPr>
              <a:t>tüm tasfiye memurları birlikte</a:t>
            </a:r>
            <a:r>
              <a:rPr lang="tr-TR" sz="2000" dirty="0">
                <a:solidFill>
                  <a:srgbClr val="C00000"/>
                </a:solidFill>
                <a:latin typeface="Calibri" panose="020F0502020204030204" pitchFamily="34" charset="0"/>
                <a:ea typeface="Times New Roman" panose="02020603050405020304" pitchFamily="18" charset="0"/>
              </a:rPr>
              <a:t> </a:t>
            </a:r>
            <a:r>
              <a:rPr lang="tr-TR" sz="2000" dirty="0">
                <a:latin typeface="Calibri" panose="020F0502020204030204" pitchFamily="34" charset="0"/>
                <a:ea typeface="Times New Roman" panose="02020603050405020304" pitchFamily="18" charset="0"/>
              </a:rPr>
              <a:t>matrah artırımında </a:t>
            </a:r>
            <a:r>
              <a:rPr lang="tr-TR" sz="2000" b="1" u="sng" dirty="0">
                <a:latin typeface="Calibri" panose="020F0502020204030204" pitchFamily="34" charset="0"/>
                <a:ea typeface="Times New Roman" panose="02020603050405020304" pitchFamily="18" charset="0"/>
              </a:rPr>
              <a:t>bulunabilecektir</a:t>
            </a:r>
            <a:r>
              <a:rPr lang="tr-TR" sz="2000" dirty="0">
                <a:latin typeface="Calibri" panose="020F0502020204030204" pitchFamily="34" charset="0"/>
                <a:ea typeface="Times New Roman" panose="02020603050405020304" pitchFamily="18" charset="0"/>
              </a:rPr>
              <a:t>. </a:t>
            </a:r>
            <a:endParaRPr lang="tr-TR" sz="2000" b="1" dirty="0">
              <a:solidFill>
                <a:schemeClr val="accent1">
                  <a:lumMod val="75000"/>
                </a:schemeClr>
              </a:solidFill>
              <a:latin typeface="Calibri" panose="020F0502020204030204" pitchFamily="34" charset="0"/>
              <a:ea typeface="Times New Roman" panose="02020603050405020304" pitchFamily="18" charset="0"/>
            </a:endParaRPr>
          </a:p>
        </p:txBody>
      </p:sp>
      <p:sp>
        <p:nvSpPr>
          <p:cNvPr id="20" name="Metin kutusu 19"/>
          <p:cNvSpPr txBox="1"/>
          <p:nvPr/>
        </p:nvSpPr>
        <p:spPr>
          <a:xfrm>
            <a:off x="1476440" y="1190940"/>
            <a:ext cx="9987279" cy="3347070"/>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a:latin typeface="Segoe UI" panose="020B0502040204020203" pitchFamily="34" charset="0"/>
              <a:ea typeface="Segoe UI" panose="020B0502040204020203" pitchFamily="34" charset="0"/>
              <a:cs typeface="Segoe UI" panose="020B0502040204020203" pitchFamily="34" charset="0"/>
            </a:endParaRPr>
          </a:p>
          <a:p>
            <a:pPr algn="just"/>
            <a:endParaRPr lang="tr-TR" sz="1100" dirty="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000" dirty="0">
                <a:latin typeface="Calibri" panose="020F0502020204030204" pitchFamily="34" charset="0"/>
                <a:ea typeface="Times New Roman" panose="02020603050405020304" pitchFamily="18" charset="0"/>
              </a:rPr>
              <a:t>Kurum kazancı(matrah) beyan eden mükelleflerin bu yıllara ilişkin vergi matrahlarını tabloda belirtilen oranlardan </a:t>
            </a:r>
            <a:r>
              <a:rPr lang="tr-TR" sz="2000" b="1" dirty="0">
                <a:solidFill>
                  <a:srgbClr val="C00000"/>
                </a:solidFill>
                <a:latin typeface="Calibri" panose="020F0502020204030204" pitchFamily="34" charset="0"/>
                <a:ea typeface="Times New Roman" panose="02020603050405020304" pitchFamily="18" charset="0"/>
              </a:rPr>
              <a:t>az olmamak üzere</a:t>
            </a:r>
            <a:r>
              <a:rPr lang="tr-TR" sz="2000" dirty="0">
                <a:latin typeface="Calibri" panose="020F0502020204030204" pitchFamily="34" charset="0"/>
                <a:ea typeface="Times New Roman" panose="02020603050405020304" pitchFamily="18" charset="0"/>
              </a:rPr>
              <a:t> artırımda bulunmaları gerekmektedir.</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000" dirty="0">
                <a:latin typeface="Calibri" panose="020F0502020204030204" pitchFamily="34" charset="0"/>
                <a:ea typeface="Times New Roman" panose="02020603050405020304" pitchFamily="18" charset="0"/>
              </a:rPr>
              <a:t>Artırıma esas matrah, doğrudan </a:t>
            </a:r>
            <a:r>
              <a:rPr lang="tr-TR" sz="2000" b="1" dirty="0">
                <a:solidFill>
                  <a:srgbClr val="C00000"/>
                </a:solidFill>
                <a:latin typeface="Calibri" panose="020F0502020204030204" pitchFamily="34" charset="0"/>
                <a:ea typeface="Times New Roman" panose="02020603050405020304" pitchFamily="18" charset="0"/>
              </a:rPr>
              <a:t>üzerinden vergi hesaplanan kurumlar vergisi matrahı</a:t>
            </a:r>
            <a:r>
              <a:rPr lang="tr-TR" sz="2000" dirty="0">
                <a:solidFill>
                  <a:srgbClr val="C00000"/>
                </a:solidFill>
                <a:latin typeface="Calibri" panose="020F0502020204030204" pitchFamily="34" charset="0"/>
                <a:ea typeface="Times New Roman" panose="02020603050405020304" pitchFamily="18" charset="0"/>
              </a:rPr>
              <a:t> </a:t>
            </a:r>
            <a:r>
              <a:rPr lang="tr-TR" sz="2000" dirty="0">
                <a:latin typeface="Calibri" panose="020F0502020204030204" pitchFamily="34" charset="0"/>
                <a:ea typeface="Times New Roman" panose="02020603050405020304" pitchFamily="18" charset="0"/>
              </a:rPr>
              <a:t>olacaktır. Anılan yıllara ilişkin olarak artırılan matrahların tutarı, tabloda belirtilen </a:t>
            </a:r>
            <a:r>
              <a:rPr lang="tr-TR" sz="2000" b="1" dirty="0">
                <a:solidFill>
                  <a:srgbClr val="C00000"/>
                </a:solidFill>
                <a:latin typeface="Calibri" panose="020F0502020204030204" pitchFamily="34" charset="0"/>
                <a:ea typeface="Times New Roman" panose="02020603050405020304" pitchFamily="18" charset="0"/>
              </a:rPr>
              <a:t>tutarlardan az olamaz</a:t>
            </a:r>
            <a:r>
              <a:rPr lang="tr-TR" sz="2000" dirty="0">
                <a:latin typeface="Calibri" panose="020F0502020204030204" pitchFamily="34" charset="0"/>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000" dirty="0">
                <a:latin typeface="Calibri" panose="020F0502020204030204" pitchFamily="34" charset="0"/>
                <a:ea typeface="Times New Roman" panose="02020603050405020304" pitchFamily="18" charset="0"/>
              </a:rPr>
              <a:t>Mükelleflerce ilgili yıllarda </a:t>
            </a:r>
            <a:r>
              <a:rPr lang="tr-TR" sz="2000" b="1" dirty="0">
                <a:solidFill>
                  <a:srgbClr val="C00000"/>
                </a:solidFill>
                <a:latin typeface="Calibri" panose="020F0502020204030204" pitchFamily="34" charset="0"/>
                <a:ea typeface="Times New Roman" panose="02020603050405020304" pitchFamily="18" charset="0"/>
              </a:rPr>
              <a:t>düzeltme beyannamesi verilmiş</a:t>
            </a:r>
            <a:r>
              <a:rPr lang="tr-TR" sz="2000" dirty="0">
                <a:solidFill>
                  <a:srgbClr val="C00000"/>
                </a:solidFill>
                <a:latin typeface="Calibri" panose="020F0502020204030204" pitchFamily="34" charset="0"/>
                <a:ea typeface="Times New Roman" panose="02020603050405020304" pitchFamily="18" charset="0"/>
              </a:rPr>
              <a:t> </a:t>
            </a:r>
            <a:r>
              <a:rPr lang="tr-TR" sz="2000" dirty="0">
                <a:latin typeface="Calibri" panose="020F0502020204030204" pitchFamily="34" charset="0"/>
                <a:ea typeface="Times New Roman" panose="02020603050405020304" pitchFamily="18" charset="0"/>
              </a:rPr>
              <a:t>ve düzeltme işlemlerinin 7440 sayılı </a:t>
            </a:r>
            <a:r>
              <a:rPr lang="tr-TR" sz="2000" b="1" u="sng" dirty="0">
                <a:latin typeface="Calibri" panose="020F0502020204030204" pitchFamily="34" charset="0"/>
                <a:ea typeface="Times New Roman" panose="02020603050405020304" pitchFamily="18" charset="0"/>
              </a:rPr>
              <a:t>Kanunun yayımlandığı tarihe kadar sonuçlandırılmış</a:t>
            </a:r>
            <a:r>
              <a:rPr lang="tr-TR" sz="2000" dirty="0">
                <a:latin typeface="Calibri" panose="020F0502020204030204" pitchFamily="34" charset="0"/>
                <a:ea typeface="Times New Roman" panose="02020603050405020304" pitchFamily="18" charset="0"/>
              </a:rPr>
              <a:t> olması </a:t>
            </a:r>
            <a:r>
              <a:rPr lang="tr-TR" sz="2000" b="1" dirty="0">
                <a:solidFill>
                  <a:srgbClr val="C00000"/>
                </a:solidFill>
                <a:latin typeface="Calibri" panose="020F0502020204030204" pitchFamily="34" charset="0"/>
                <a:ea typeface="Times New Roman" panose="02020603050405020304" pitchFamily="18" charset="0"/>
              </a:rPr>
              <a:t>hali de dâhil</a:t>
            </a:r>
            <a:r>
              <a:rPr lang="tr-TR" sz="2000" dirty="0">
                <a:solidFill>
                  <a:srgbClr val="C00000"/>
                </a:solidFill>
                <a:latin typeface="Calibri" panose="020F0502020204030204" pitchFamily="34" charset="0"/>
                <a:ea typeface="Times New Roman" panose="02020603050405020304" pitchFamily="18" charset="0"/>
              </a:rPr>
              <a:t> </a:t>
            </a:r>
            <a:r>
              <a:rPr lang="tr-TR" sz="2000" dirty="0">
                <a:latin typeface="Calibri" panose="020F0502020204030204" pitchFamily="34" charset="0"/>
                <a:ea typeface="Times New Roman" panose="02020603050405020304" pitchFamily="18" charset="0"/>
              </a:rPr>
              <a:t>olmak üzere, Kanunun </a:t>
            </a:r>
            <a:r>
              <a:rPr lang="tr-TR" sz="2000" b="1" dirty="0">
                <a:solidFill>
                  <a:srgbClr val="C00000"/>
                </a:solidFill>
                <a:latin typeface="Calibri" panose="020F0502020204030204" pitchFamily="34" charset="0"/>
                <a:ea typeface="Times New Roman" panose="02020603050405020304" pitchFamily="18" charset="0"/>
              </a:rPr>
              <a:t>yayımlandığı tarihten önce</a:t>
            </a:r>
            <a:r>
              <a:rPr lang="tr-TR" sz="2000" dirty="0">
                <a:solidFill>
                  <a:srgbClr val="C00000"/>
                </a:solidFill>
                <a:latin typeface="Calibri" panose="020F0502020204030204" pitchFamily="34" charset="0"/>
                <a:ea typeface="Times New Roman" panose="02020603050405020304" pitchFamily="18" charset="0"/>
              </a:rPr>
              <a:t> </a:t>
            </a:r>
            <a:r>
              <a:rPr lang="tr-TR" sz="2000" b="1" u="sng" dirty="0">
                <a:latin typeface="Calibri" panose="020F0502020204030204" pitchFamily="34" charset="0"/>
                <a:ea typeface="Times New Roman" panose="02020603050405020304" pitchFamily="18" charset="0"/>
              </a:rPr>
              <a:t>ikmalen, </a:t>
            </a:r>
            <a:r>
              <a:rPr lang="tr-TR" sz="2000" b="1" u="sng" dirty="0" err="1">
                <a:latin typeface="Calibri" panose="020F0502020204030204" pitchFamily="34" charset="0"/>
                <a:ea typeface="Times New Roman" panose="02020603050405020304" pitchFamily="18" charset="0"/>
              </a:rPr>
              <a:t>re’sen</a:t>
            </a:r>
            <a:r>
              <a:rPr lang="tr-TR" sz="2000" b="1" u="sng" dirty="0">
                <a:latin typeface="Calibri" panose="020F0502020204030204" pitchFamily="34" charset="0"/>
                <a:ea typeface="Times New Roman" panose="02020603050405020304" pitchFamily="18" charset="0"/>
              </a:rPr>
              <a:t> veya idarece yapılıp kesinleşen</a:t>
            </a:r>
            <a:r>
              <a:rPr lang="tr-TR" sz="2000" dirty="0">
                <a:latin typeface="Calibri" panose="020F0502020204030204" pitchFamily="34" charset="0"/>
                <a:ea typeface="Times New Roman" panose="02020603050405020304" pitchFamily="18" charset="0"/>
              </a:rPr>
              <a:t> tarhiyatlar, matrah artırımına esas </a:t>
            </a:r>
            <a:r>
              <a:rPr lang="tr-TR" sz="2000" b="1" dirty="0">
                <a:solidFill>
                  <a:srgbClr val="C00000"/>
                </a:solidFill>
                <a:latin typeface="Calibri" panose="020F0502020204030204" pitchFamily="34" charset="0"/>
                <a:ea typeface="Times New Roman" panose="02020603050405020304" pitchFamily="18" charset="0"/>
              </a:rPr>
              <a:t>ilgili dönem beyanı ile birlikte</a:t>
            </a:r>
            <a:r>
              <a:rPr lang="tr-TR" sz="2000" dirty="0">
                <a:solidFill>
                  <a:srgbClr val="C00000"/>
                </a:solidFill>
                <a:latin typeface="Calibri" panose="020F0502020204030204" pitchFamily="34" charset="0"/>
                <a:ea typeface="Times New Roman" panose="02020603050405020304" pitchFamily="18" charset="0"/>
              </a:rPr>
              <a:t> </a:t>
            </a:r>
            <a:r>
              <a:rPr lang="tr-TR" sz="2000" dirty="0">
                <a:latin typeface="Calibri" panose="020F0502020204030204" pitchFamily="34" charset="0"/>
                <a:ea typeface="Times New Roman" panose="02020603050405020304" pitchFamily="18" charset="0"/>
              </a:rPr>
              <a:t>dikkate alınacaktır.</a:t>
            </a:r>
          </a:p>
        </p:txBody>
      </p:sp>
      <p:sp>
        <p:nvSpPr>
          <p:cNvPr id="23" name="Metin kutusu 22"/>
          <p:cNvSpPr txBox="1"/>
          <p:nvPr/>
        </p:nvSpPr>
        <p:spPr>
          <a:xfrm>
            <a:off x="1483360" y="1216971"/>
            <a:ext cx="9987279" cy="3285515"/>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a:latin typeface="Segoe UI" panose="020B0502040204020203" pitchFamily="34" charset="0"/>
              <a:ea typeface="Segoe UI" panose="020B0502040204020203" pitchFamily="34" charset="0"/>
              <a:cs typeface="Segoe UI" panose="020B0502040204020203" pitchFamily="34" charset="0"/>
            </a:endParaRPr>
          </a:p>
          <a:p>
            <a:pPr algn="just"/>
            <a:endParaRPr lang="tr-TR" sz="1100" dirty="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700" dirty="0">
                <a:latin typeface="Calibri" panose="020F0502020204030204" pitchFamily="34" charset="0"/>
                <a:ea typeface="Times New Roman" panose="02020603050405020304" pitchFamily="18" charset="0"/>
              </a:rPr>
              <a:t>Tasfiye hâlinde bulunan kurumların </a:t>
            </a:r>
            <a:r>
              <a:rPr lang="tr-TR" sz="1700" b="1" dirty="0">
                <a:solidFill>
                  <a:srgbClr val="C00000"/>
                </a:solidFill>
                <a:latin typeface="Calibri" panose="020F0502020204030204" pitchFamily="34" charset="0"/>
                <a:ea typeface="Times New Roman" panose="02020603050405020304" pitchFamily="18" charset="0"/>
              </a:rPr>
              <a:t>tasfiye dönemlerine ilişkin</a:t>
            </a:r>
            <a:r>
              <a:rPr lang="tr-TR" sz="1700" dirty="0">
                <a:solidFill>
                  <a:srgbClr val="C00000"/>
                </a:solidFill>
                <a:latin typeface="Calibri" panose="020F0502020204030204" pitchFamily="34" charset="0"/>
                <a:ea typeface="Times New Roman" panose="02020603050405020304" pitchFamily="18" charset="0"/>
              </a:rPr>
              <a:t> </a:t>
            </a:r>
            <a:r>
              <a:rPr lang="tr-TR" sz="1700" dirty="0">
                <a:latin typeface="Calibri" panose="020F0502020204030204" pitchFamily="34" charset="0"/>
                <a:ea typeface="Times New Roman" panose="02020603050405020304" pitchFamily="18" charset="0"/>
              </a:rPr>
              <a:t>yıllar için matrah artırımında bulunmaları, </a:t>
            </a:r>
            <a:r>
              <a:rPr lang="tr-TR" sz="1700" b="1" u="sng" dirty="0">
                <a:latin typeface="Calibri" panose="020F0502020204030204" pitchFamily="34" charset="0"/>
                <a:ea typeface="Times New Roman" panose="02020603050405020304" pitchFamily="18" charset="0"/>
              </a:rPr>
              <a:t>tasfiye bitiş beyannamesinin verilmesi üzerine</a:t>
            </a:r>
            <a:r>
              <a:rPr lang="tr-TR" sz="1700" dirty="0">
                <a:latin typeface="Calibri" panose="020F0502020204030204" pitchFamily="34" charset="0"/>
                <a:ea typeface="Times New Roman" panose="02020603050405020304" pitchFamily="18" charset="0"/>
              </a:rPr>
              <a:t> 5520 sayılı Kanunun </a:t>
            </a:r>
            <a:r>
              <a:rPr lang="tr-TR" sz="1700" b="1" dirty="0">
                <a:solidFill>
                  <a:srgbClr val="C00000"/>
                </a:solidFill>
                <a:latin typeface="Calibri" panose="020F0502020204030204" pitchFamily="34" charset="0"/>
                <a:ea typeface="Times New Roman" panose="02020603050405020304" pitchFamily="18" charset="0"/>
              </a:rPr>
              <a:t>17 </a:t>
            </a:r>
            <a:r>
              <a:rPr lang="tr-TR" sz="1700" b="1" dirty="0" err="1">
                <a:solidFill>
                  <a:srgbClr val="C00000"/>
                </a:solidFill>
                <a:latin typeface="Calibri" panose="020F0502020204030204" pitchFamily="34" charset="0"/>
                <a:ea typeface="Times New Roman" panose="02020603050405020304" pitchFamily="18" charset="0"/>
              </a:rPr>
              <a:t>nci</a:t>
            </a:r>
            <a:r>
              <a:rPr lang="tr-TR" sz="1700" b="1" dirty="0">
                <a:solidFill>
                  <a:srgbClr val="C00000"/>
                </a:solidFill>
                <a:latin typeface="Calibri" panose="020F0502020204030204" pitchFamily="34" charset="0"/>
                <a:ea typeface="Times New Roman" panose="02020603050405020304" pitchFamily="18" charset="0"/>
              </a:rPr>
              <a:t> maddesinin sekizinci fıkrası</a:t>
            </a:r>
            <a:r>
              <a:rPr lang="tr-TR" sz="1700" dirty="0">
                <a:solidFill>
                  <a:srgbClr val="C00000"/>
                </a:solidFill>
                <a:latin typeface="Calibri" panose="020F0502020204030204" pitchFamily="34" charset="0"/>
                <a:ea typeface="Times New Roman" panose="02020603050405020304" pitchFamily="18" charset="0"/>
              </a:rPr>
              <a:t> </a:t>
            </a:r>
            <a:r>
              <a:rPr lang="tr-TR" sz="1700" dirty="0">
                <a:latin typeface="Calibri" panose="020F0502020204030204" pitchFamily="34" charset="0"/>
                <a:ea typeface="Times New Roman" panose="02020603050405020304" pitchFamily="18" charset="0"/>
              </a:rPr>
              <a:t>hükmüne göre yapılacak olan </a:t>
            </a:r>
            <a:r>
              <a:rPr lang="tr-TR" sz="1700" b="1" dirty="0">
                <a:solidFill>
                  <a:srgbClr val="C00000"/>
                </a:solidFill>
                <a:latin typeface="Calibri" panose="020F0502020204030204" pitchFamily="34" charset="0"/>
                <a:ea typeface="Times New Roman" panose="02020603050405020304" pitchFamily="18" charset="0"/>
              </a:rPr>
              <a:t>incelemelere engel teşkil etmemektedir</a:t>
            </a:r>
            <a:r>
              <a:rPr lang="tr-TR" sz="1700" dirty="0">
                <a:latin typeface="Calibri" panose="020F0502020204030204" pitchFamily="34" charset="0"/>
                <a:ea typeface="Times New Roman" panose="02020603050405020304" pitchFamily="18" charset="0"/>
              </a:rPr>
              <a:t>.</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sz="1700" dirty="0">
                <a:latin typeface="Calibri" panose="020F0502020204030204" pitchFamily="34" charset="0"/>
                <a:ea typeface="Times New Roman" panose="02020603050405020304" pitchFamily="18" charset="0"/>
              </a:rPr>
              <a:t>Ancak, matrah artırımı sonucu ödenen vergiler, </a:t>
            </a:r>
            <a:r>
              <a:rPr lang="tr-TR" sz="1700" b="1" u="sng" dirty="0">
                <a:latin typeface="Calibri" panose="020F0502020204030204" pitchFamily="34" charset="0"/>
                <a:ea typeface="Times New Roman" panose="02020603050405020304" pitchFamily="18" charset="0"/>
              </a:rPr>
              <a:t>tasfiye kârı üzerinden hesaplanan vergilerden mahsup edilebilecektir</a:t>
            </a:r>
            <a:r>
              <a:rPr lang="tr-TR" sz="1700" dirty="0">
                <a:latin typeface="Calibri" panose="020F0502020204030204" pitchFamily="34" charset="0"/>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700" dirty="0">
                <a:latin typeface="Calibri" panose="020F0502020204030204" pitchFamily="34" charset="0"/>
                <a:ea typeface="Times New Roman" panose="02020603050405020304" pitchFamily="18" charset="0"/>
              </a:rPr>
              <a:t>5520 sayılı Kanun uyarınca yapılan </a:t>
            </a:r>
            <a:r>
              <a:rPr lang="tr-TR" sz="1700" b="1" u="sng" dirty="0">
                <a:latin typeface="Calibri" panose="020F0502020204030204" pitchFamily="34" charset="0"/>
                <a:ea typeface="Times New Roman" panose="02020603050405020304" pitchFamily="18" charset="0"/>
              </a:rPr>
              <a:t>devirlerde</a:t>
            </a:r>
            <a:r>
              <a:rPr lang="tr-TR" sz="1700" dirty="0">
                <a:latin typeface="Calibri" panose="020F0502020204030204" pitchFamily="34" charset="0"/>
                <a:ea typeface="Times New Roman" panose="02020603050405020304" pitchFamily="18" charset="0"/>
              </a:rPr>
              <a:t>, </a:t>
            </a:r>
            <a:r>
              <a:rPr lang="tr-TR" sz="1700" b="1" dirty="0">
                <a:solidFill>
                  <a:srgbClr val="C00000"/>
                </a:solidFill>
                <a:latin typeface="Calibri" panose="020F0502020204030204" pitchFamily="34" charset="0"/>
                <a:ea typeface="Times New Roman" panose="02020603050405020304" pitchFamily="18" charset="0"/>
              </a:rPr>
              <a:t>devrolan kurumun</a:t>
            </a:r>
            <a:r>
              <a:rPr lang="tr-TR" sz="1700" dirty="0">
                <a:solidFill>
                  <a:srgbClr val="C00000"/>
                </a:solidFill>
                <a:latin typeface="Calibri" panose="020F0502020204030204" pitchFamily="34" charset="0"/>
                <a:ea typeface="Times New Roman" panose="02020603050405020304" pitchFamily="18" charset="0"/>
              </a:rPr>
              <a:t> </a:t>
            </a:r>
            <a:r>
              <a:rPr lang="tr-TR" sz="1700" dirty="0">
                <a:latin typeface="Calibri" panose="020F0502020204030204" pitchFamily="34" charset="0"/>
                <a:ea typeface="Times New Roman" panose="02020603050405020304" pitchFamily="18" charset="0"/>
              </a:rPr>
              <a:t>tüm hak ve yükümlülükleri </a:t>
            </a:r>
            <a:r>
              <a:rPr lang="tr-TR" sz="1700" b="1" u="sng" dirty="0">
                <a:latin typeface="Calibri" panose="020F0502020204030204" pitchFamily="34" charset="0"/>
                <a:ea typeface="Times New Roman" panose="02020603050405020304" pitchFamily="18" charset="0"/>
              </a:rPr>
              <a:t>devir alan kuruma intikal ettiğinden</a:t>
            </a:r>
            <a:r>
              <a:rPr lang="tr-TR" sz="1700" dirty="0">
                <a:latin typeface="Calibri" panose="020F0502020204030204" pitchFamily="34" charset="0"/>
                <a:ea typeface="Times New Roman" panose="02020603050405020304" pitchFamily="18" charset="0"/>
              </a:rPr>
              <a:t>, devir suretiyle </a:t>
            </a:r>
            <a:r>
              <a:rPr lang="tr-TR" sz="1700" b="1" dirty="0">
                <a:solidFill>
                  <a:srgbClr val="C00000"/>
                </a:solidFill>
                <a:latin typeface="Calibri" panose="020F0502020204030204" pitchFamily="34" charset="0"/>
                <a:ea typeface="Times New Roman" panose="02020603050405020304" pitchFamily="18" charset="0"/>
              </a:rPr>
              <a:t>infisah eden ve ticaret sicilinden silinerek mükellefiyet kayıtları kapatılan</a:t>
            </a:r>
            <a:r>
              <a:rPr lang="tr-TR" sz="1700" dirty="0">
                <a:solidFill>
                  <a:srgbClr val="C00000"/>
                </a:solidFill>
                <a:latin typeface="Calibri" panose="020F0502020204030204" pitchFamily="34" charset="0"/>
                <a:ea typeface="Times New Roman" panose="02020603050405020304" pitchFamily="18" charset="0"/>
              </a:rPr>
              <a:t> </a:t>
            </a:r>
            <a:r>
              <a:rPr lang="tr-TR" sz="1700" dirty="0">
                <a:latin typeface="Calibri" panose="020F0502020204030204" pitchFamily="34" charset="0"/>
                <a:ea typeface="Times New Roman" panose="02020603050405020304" pitchFamily="18" charset="0"/>
              </a:rPr>
              <a:t>kurumlar adına </a:t>
            </a:r>
            <a:r>
              <a:rPr lang="tr-TR" sz="1700" b="1" u="sng" dirty="0">
                <a:latin typeface="Calibri" panose="020F0502020204030204" pitchFamily="34" charset="0"/>
                <a:ea typeface="Times New Roman" panose="02020603050405020304" pitchFamily="18" charset="0"/>
              </a:rPr>
              <a:t>devir alan kurumlar tarafından</a:t>
            </a:r>
            <a:r>
              <a:rPr lang="tr-TR" sz="1700" dirty="0">
                <a:latin typeface="Calibri" panose="020F0502020204030204" pitchFamily="34" charset="0"/>
                <a:ea typeface="Times New Roman" panose="02020603050405020304" pitchFamily="18" charset="0"/>
              </a:rPr>
              <a:t> matrah artırımında bulunulması mümkündür.</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700" dirty="0">
                <a:latin typeface="Calibri" panose="020F0502020204030204" pitchFamily="34" charset="0"/>
                <a:ea typeface="Times New Roman" panose="02020603050405020304" pitchFamily="18" charset="0"/>
              </a:rPr>
              <a:t>Aynı şekilde, anılan Kanun uyarınca gerçekleştirilen </a:t>
            </a:r>
            <a:r>
              <a:rPr lang="tr-TR" sz="1700" b="1" u="sng" dirty="0">
                <a:latin typeface="Calibri" panose="020F0502020204030204" pitchFamily="34" charset="0"/>
                <a:ea typeface="Times New Roman" panose="02020603050405020304" pitchFamily="18" charset="0"/>
              </a:rPr>
              <a:t>tam bölünme işlemlerinde de</a:t>
            </a:r>
            <a:r>
              <a:rPr lang="tr-TR" sz="1700" dirty="0">
                <a:latin typeface="Calibri" panose="020F0502020204030204" pitchFamily="34" charset="0"/>
                <a:ea typeface="Times New Roman" panose="02020603050405020304" pitchFamily="18" charset="0"/>
              </a:rPr>
              <a:t> </a:t>
            </a:r>
            <a:r>
              <a:rPr lang="tr-TR" sz="1700" b="1" dirty="0">
                <a:solidFill>
                  <a:srgbClr val="C00000"/>
                </a:solidFill>
                <a:latin typeface="Calibri" panose="020F0502020204030204" pitchFamily="34" charset="0"/>
                <a:ea typeface="Times New Roman" panose="02020603050405020304" pitchFamily="18" charset="0"/>
              </a:rPr>
              <a:t>bölünen kurumun varlıklarını devralan</a:t>
            </a:r>
            <a:r>
              <a:rPr lang="tr-TR" sz="1700" dirty="0">
                <a:solidFill>
                  <a:srgbClr val="C00000"/>
                </a:solidFill>
                <a:latin typeface="Calibri" panose="020F0502020204030204" pitchFamily="34" charset="0"/>
                <a:ea typeface="Times New Roman" panose="02020603050405020304" pitchFamily="18" charset="0"/>
              </a:rPr>
              <a:t> </a:t>
            </a:r>
            <a:r>
              <a:rPr lang="tr-TR" sz="1700" dirty="0">
                <a:latin typeface="Calibri" panose="020F0502020204030204" pitchFamily="34" charset="0"/>
                <a:ea typeface="Times New Roman" panose="02020603050405020304" pitchFamily="18" charset="0"/>
              </a:rPr>
              <a:t>kurumlar </a:t>
            </a:r>
            <a:r>
              <a:rPr lang="tr-TR" sz="1700" b="1" u="sng" dirty="0">
                <a:latin typeface="Calibri" panose="020F0502020204030204" pitchFamily="34" charset="0"/>
                <a:ea typeface="Times New Roman" panose="02020603050405020304" pitchFamily="18" charset="0"/>
              </a:rPr>
              <a:t>birlikte</a:t>
            </a:r>
            <a:r>
              <a:rPr lang="tr-TR" sz="1700" dirty="0">
                <a:latin typeface="Calibri" panose="020F0502020204030204" pitchFamily="34" charset="0"/>
                <a:ea typeface="Times New Roman" panose="02020603050405020304" pitchFamily="18" charset="0"/>
              </a:rPr>
              <a:t>, </a:t>
            </a:r>
            <a:r>
              <a:rPr lang="tr-TR" sz="1700" b="1" dirty="0">
                <a:solidFill>
                  <a:srgbClr val="C00000"/>
                </a:solidFill>
                <a:latin typeface="Calibri" panose="020F0502020204030204" pitchFamily="34" charset="0"/>
                <a:ea typeface="Times New Roman" panose="02020603050405020304" pitchFamily="18" charset="0"/>
              </a:rPr>
              <a:t>bölünen kurum adına</a:t>
            </a:r>
            <a:r>
              <a:rPr lang="tr-TR" sz="1700" dirty="0">
                <a:solidFill>
                  <a:srgbClr val="C00000"/>
                </a:solidFill>
                <a:latin typeface="Calibri" panose="020F0502020204030204" pitchFamily="34" charset="0"/>
                <a:ea typeface="Times New Roman" panose="02020603050405020304" pitchFamily="18" charset="0"/>
              </a:rPr>
              <a:t> </a:t>
            </a:r>
            <a:r>
              <a:rPr lang="tr-TR" sz="1700" dirty="0">
                <a:latin typeface="Calibri" panose="020F0502020204030204" pitchFamily="34" charset="0"/>
                <a:ea typeface="Times New Roman" panose="02020603050405020304" pitchFamily="18" charset="0"/>
              </a:rPr>
              <a:t>matrah artırımında bulunulabilecektir.</a:t>
            </a:r>
          </a:p>
        </p:txBody>
      </p:sp>
      <p:sp>
        <p:nvSpPr>
          <p:cNvPr id="24" name="Yuvarlatılmış Dikdörtgen 23"/>
          <p:cNvSpPr/>
          <p:nvPr/>
        </p:nvSpPr>
        <p:spPr>
          <a:xfrm>
            <a:off x="1493962" y="1125224"/>
            <a:ext cx="9965821" cy="617569"/>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a:latin typeface="Arial" panose="020B0604020202020204" pitchFamily="34" charset="0"/>
                <a:cs typeface="Arial" panose="020B0604020202020204" pitchFamily="34" charset="0"/>
              </a:rPr>
              <a:t>Matrah Beyan Etmiş Olanlar Haricindekiler</a:t>
            </a:r>
          </a:p>
        </p:txBody>
      </p:sp>
      <p:sp>
        <p:nvSpPr>
          <p:cNvPr id="18" name="Yuvarlatılmış Dikdörtgen 17"/>
          <p:cNvSpPr/>
          <p:nvPr/>
        </p:nvSpPr>
        <p:spPr>
          <a:xfrm>
            <a:off x="1508336" y="1122507"/>
            <a:ext cx="9965821" cy="617569"/>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a:latin typeface="Arial" panose="020B0604020202020204" pitchFamily="34" charset="0"/>
                <a:cs typeface="Arial" panose="020B0604020202020204" pitchFamily="34" charset="0"/>
              </a:rPr>
              <a:t>Özellik Arz Eden Durumlar</a:t>
            </a:r>
          </a:p>
        </p:txBody>
      </p:sp>
      <p:sp>
        <p:nvSpPr>
          <p:cNvPr id="21" name="Yuvarlatılmış Dikdörtgen 20"/>
          <p:cNvSpPr/>
          <p:nvPr/>
        </p:nvSpPr>
        <p:spPr>
          <a:xfrm>
            <a:off x="1493962" y="1122507"/>
            <a:ext cx="9965821" cy="617569"/>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a:latin typeface="Arial" panose="020B0604020202020204" pitchFamily="34" charset="0"/>
                <a:cs typeface="Arial" panose="020B0604020202020204" pitchFamily="34" charset="0"/>
              </a:rPr>
              <a:t>Matrah Beyan Etmiş Olanlar</a:t>
            </a:r>
          </a:p>
        </p:txBody>
      </p:sp>
      <p:sp>
        <p:nvSpPr>
          <p:cNvPr id="22" name="Dikdörtgen 21"/>
          <p:cNvSpPr/>
          <p:nvPr/>
        </p:nvSpPr>
        <p:spPr>
          <a:xfrm>
            <a:off x="1831890" y="1441688"/>
            <a:ext cx="7564287"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pic>
        <p:nvPicPr>
          <p:cNvPr id="10" name="Resim 9">
            <a:extLst>
              <a:ext uri="{FF2B5EF4-FFF2-40B4-BE49-F238E27FC236}">
                <a16:creationId xmlns:a16="http://schemas.microsoft.com/office/drawing/2014/main" id="{6D687256-373B-94E9-023E-DAD5B53AFC81}"/>
              </a:ext>
            </a:extLst>
          </p:cNvPr>
          <p:cNvPicPr>
            <a:picLocks noChangeAspect="1"/>
          </p:cNvPicPr>
          <p:nvPr/>
        </p:nvPicPr>
        <p:blipFill>
          <a:blip r:embed="rId4"/>
          <a:stretch>
            <a:fillRect/>
          </a:stretch>
        </p:blipFill>
        <p:spPr>
          <a:xfrm>
            <a:off x="3244131" y="4727087"/>
            <a:ext cx="6333080" cy="2058940"/>
          </a:xfrm>
          <a:prstGeom prst="rect">
            <a:avLst/>
          </a:prstGeom>
        </p:spPr>
      </p:pic>
      <p:sp>
        <p:nvSpPr>
          <p:cNvPr id="2" name="TextShape 2">
            <a:extLst>
              <a:ext uri="{FF2B5EF4-FFF2-40B4-BE49-F238E27FC236}">
                <a16:creationId xmlns:a16="http://schemas.microsoft.com/office/drawing/2014/main" id="{0574EA20-25F7-B906-1F49-7DFDE337152C}"/>
              </a:ext>
            </a:extLst>
          </p:cNvPr>
          <p:cNvSpPr txBox="1"/>
          <p:nvPr/>
        </p:nvSpPr>
        <p:spPr>
          <a:xfrm>
            <a:off x="1260475" y="234418"/>
            <a:ext cx="10920495" cy="791640"/>
          </a:xfrm>
          <a:prstGeom prst="rect">
            <a:avLst/>
          </a:prstGeom>
          <a:noFill/>
          <a:ln>
            <a:noFill/>
          </a:ln>
        </p:spPr>
        <p:txBody>
          <a:bodyPr anchor="ctr"/>
          <a:lstStyle/>
          <a:p>
            <a:pPr algn="ctr">
              <a:lnSpc>
                <a:spcPct val="100000"/>
              </a:lnSpc>
            </a:pPr>
            <a:r>
              <a:rPr lang="tr-TR" sz="3600" b="1" spc="-1" dirty="0">
                <a:solidFill>
                  <a:srgbClr val="BC1421"/>
                </a:solidFill>
                <a:uFill>
                  <a:solidFill>
                    <a:srgbClr val="FFFFFF"/>
                  </a:solidFill>
                </a:uFill>
              </a:rPr>
              <a:t>MATRAH VE VERGİ ARTIRIMI</a:t>
            </a:r>
          </a:p>
          <a:p>
            <a:pPr algn="ctr">
              <a:lnSpc>
                <a:spcPct val="100000"/>
              </a:lnSpc>
            </a:pPr>
            <a:r>
              <a:rPr lang="tr-TR" sz="2400" b="1" spc="-1" dirty="0">
                <a:solidFill>
                  <a:srgbClr val="BC1421"/>
                </a:solidFill>
                <a:uFill>
                  <a:solidFill>
                    <a:srgbClr val="FFFFFF"/>
                  </a:solidFill>
                </a:uFill>
              </a:rPr>
              <a:t>-Yıllık Kurumlar Vergisi</a:t>
            </a:r>
            <a:r>
              <a:rPr lang="tr-TR" sz="2400" b="1" strike="noStrike" spc="-1" dirty="0">
                <a:solidFill>
                  <a:srgbClr val="BC1421"/>
                </a:solidFill>
                <a:uFill>
                  <a:solidFill>
                    <a:srgbClr val="FFFFFF"/>
                  </a:solidFill>
                </a:uFill>
                <a:latin typeface="Calibri"/>
              </a:rPr>
              <a:t>-</a:t>
            </a:r>
            <a:endParaRPr lang="tr-TR" sz="2400" b="0" strike="noStrike" spc="-1" dirty="0">
              <a:solidFill>
                <a:srgbClr val="BC1421"/>
              </a:solidFill>
              <a:uFill>
                <a:solidFill>
                  <a:srgbClr val="FFFFFF"/>
                </a:solidFill>
              </a:uFill>
              <a:latin typeface="Calibri"/>
            </a:endParaRPr>
          </a:p>
        </p:txBody>
      </p:sp>
    </p:spTree>
    <p:extLst>
      <p:ext uri="{BB962C8B-B14F-4D97-AF65-F5344CB8AC3E}">
        <p14:creationId xmlns:p14="http://schemas.microsoft.com/office/powerpoint/2010/main" val="21313573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par>
                          <p:cTn id="7" fill="hold">
                            <p:stCondLst>
                              <p:cond delay="500"/>
                            </p:stCondLst>
                            <p:childTnLst>
                              <p:par>
                                <p:cTn id="8" presetID="10" presetClass="entr" presetSubtype="0" fill="hold" grpId="0" nodeType="after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par>
                          <p:cTn id="27" fill="hold">
                            <p:stCondLst>
                              <p:cond delay="10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24"/>
                                        </p:tgtEl>
                                      </p:cBhvr>
                                    </p:animEffect>
                                    <p:set>
                                      <p:cBhvr>
                                        <p:cTn id="35" dur="1" fill="hold">
                                          <p:stCondLst>
                                            <p:cond delay="499"/>
                                          </p:stCondLst>
                                        </p:cTn>
                                        <p:tgtEl>
                                          <p:spTgt spid="24"/>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par>
                          <p:cTn id="43" fill="hold">
                            <p:stCondLst>
                              <p:cond delay="1500"/>
                            </p:stCondLst>
                            <p:childTnLst>
                              <p:par>
                                <p:cTn id="44" presetID="22" presetClass="entr" presetSubtype="1"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up)">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23"/>
                                        </p:tgtEl>
                                      </p:cBhvr>
                                    </p:animEffect>
                                    <p:set>
                                      <p:cBhvr>
                                        <p:cTn id="51" dur="1" fill="hold">
                                          <p:stCondLst>
                                            <p:cond delay="499"/>
                                          </p:stCondLst>
                                        </p:cTn>
                                        <p:tgtEl>
                                          <p:spTgt spid="23"/>
                                        </p:tgtEl>
                                        <p:attrNameLst>
                                          <p:attrName>style.visibility</p:attrName>
                                        </p:attrNameLst>
                                      </p:cBhvr>
                                      <p:to>
                                        <p:strVal val="hidden"/>
                                      </p:to>
                                    </p:set>
                                  </p:childTnLst>
                                </p:cTn>
                              </p:par>
                            </p:childTnLst>
                          </p:cTn>
                        </p:par>
                        <p:par>
                          <p:cTn id="52" fill="hold">
                            <p:stCondLst>
                              <p:cond delay="500"/>
                            </p:stCondLst>
                            <p:childTnLst>
                              <p:par>
                                <p:cTn id="53" presetID="22" presetClass="entr" presetSubtype="1"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up)">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20" grpId="0" animBg="1"/>
      <p:bldP spid="20" grpId="1" animBg="1"/>
      <p:bldP spid="23" grpId="0" animBg="1"/>
      <p:bldP spid="23" grpId="1" animBg="1"/>
      <p:bldP spid="24" grpId="0" animBg="1"/>
      <p:bldP spid="24" grpId="1" animBg="1"/>
      <p:bldP spid="18" grpId="0" animBg="1"/>
      <p:bldP spid="21" grpId="0" animBg="1"/>
      <p:bldP spid="21"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74ACC42A-6DD3-A863-B987-4B8FADF68D0F}"/>
              </a:ext>
            </a:extLst>
          </p:cNvPr>
          <p:cNvSpPr/>
          <p:nvPr/>
        </p:nvSpPr>
        <p:spPr>
          <a:xfrm>
            <a:off x="3443408" y="5128616"/>
            <a:ext cx="6299838" cy="769441"/>
          </a:xfrm>
          <a:prstGeom prst="rect">
            <a:avLst/>
          </a:prstGeom>
        </p:spPr>
        <p:txBody>
          <a:bodyPr wrap="square">
            <a:spAutoFit/>
          </a:bodyPr>
          <a:lstStyle/>
          <a:p>
            <a:pPr algn="just">
              <a:spcAft>
                <a:spcPts val="0"/>
              </a:spcAft>
            </a:pPr>
            <a:r>
              <a:rPr lang="tr-TR" sz="1600" b="1" dirty="0">
                <a:solidFill>
                  <a:schemeClr val="accent1">
                    <a:lumMod val="75000"/>
                  </a:schemeClr>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      7326 sayılı Kanunda yer almayan hüküm. Önceki dönemlerde kanun metninde bulunmadığı ve tebliğde yer alan açıklamanın kanunun kapsamını genişlettiği eleştirisi yapılmaktaydı. Bu kanunda metne derç edilmiş.</a:t>
            </a:r>
            <a:endParaRPr lang="tr-TR" sz="1400" b="1" dirty="0">
              <a:solidFill>
                <a:srgbClr val="C00000"/>
              </a:solidFill>
              <a:latin typeface="Calibri" panose="020F0502020204030204" pitchFamily="34" charset="0"/>
              <a:ea typeface="Times New Roman" panose="02020603050405020304" pitchFamily="18" charset="0"/>
            </a:endParaRPr>
          </a:p>
        </p:txBody>
      </p:sp>
      <p:sp>
        <p:nvSpPr>
          <p:cNvPr id="10" name="İçerik Yer Tutucusu 2"/>
          <p:cNvSpPr txBox="1">
            <a:spLocks/>
          </p:cNvSpPr>
          <p:nvPr/>
        </p:nvSpPr>
        <p:spPr>
          <a:xfrm>
            <a:off x="2143476" y="464729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0" name="Metin kutusu 19"/>
          <p:cNvSpPr txBox="1"/>
          <p:nvPr/>
        </p:nvSpPr>
        <p:spPr>
          <a:xfrm>
            <a:off x="2529840" y="1396532"/>
            <a:ext cx="8026400" cy="3599447"/>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400" dirty="0">
              <a:latin typeface="Segoe UI" panose="020B0502040204020203" pitchFamily="34" charset="0"/>
              <a:ea typeface="Segoe UI" panose="020B0502040204020203" pitchFamily="34" charset="0"/>
              <a:cs typeface="Segoe UI" panose="020B0502040204020203" pitchFamily="34" charset="0"/>
            </a:endParaRPr>
          </a:p>
          <a:p>
            <a:pPr algn="just"/>
            <a:endParaRPr lang="tr-TR" sz="1400" dirty="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dirty="0">
                <a:latin typeface="Calibri" panose="020F0502020204030204" pitchFamily="34" charset="0"/>
                <a:ea typeface="Times New Roman" panose="02020603050405020304" pitchFamily="18" charset="0"/>
              </a:rPr>
              <a:t>Matrah artırımında bulunulacak yıla ait gelir veya kurumlar vergisi beyannamelerini </a:t>
            </a:r>
            <a:r>
              <a:rPr lang="tr-TR" b="1" u="sng" dirty="0">
                <a:latin typeface="Calibri" panose="020F0502020204030204" pitchFamily="34" charset="0"/>
                <a:ea typeface="Times New Roman" panose="02020603050405020304" pitchFamily="18" charset="0"/>
              </a:rPr>
              <a:t>kanuni süresinde vermiş</a:t>
            </a:r>
            <a:r>
              <a:rPr lang="tr-TR" dirty="0">
                <a:latin typeface="Calibri" panose="020F0502020204030204" pitchFamily="34" charset="0"/>
                <a:ea typeface="Times New Roman" panose="02020603050405020304" pitchFamily="18" charset="0"/>
              </a:rPr>
              <a:t> ve bu beyannameler üzerinden anılan beyannamelere ilişkin </a:t>
            </a:r>
            <a:r>
              <a:rPr lang="tr-TR" b="1" dirty="0">
                <a:solidFill>
                  <a:srgbClr val="C00000"/>
                </a:solidFill>
                <a:latin typeface="Calibri" panose="020F0502020204030204" pitchFamily="34" charset="0"/>
                <a:ea typeface="Times New Roman" panose="02020603050405020304" pitchFamily="18" charset="0"/>
              </a:rPr>
              <a:t>damga vergisi de dâhil olmak üzere</a:t>
            </a:r>
            <a:r>
              <a:rPr lang="tr-TR" sz="2400" b="1" dirty="0">
                <a:solidFill>
                  <a:schemeClr val="accent1"/>
                </a:solidFill>
                <a:latin typeface="Calibri" panose="020F0502020204030204" pitchFamily="34" charset="0"/>
                <a:ea typeface="Times New Roman" panose="02020603050405020304" pitchFamily="18" charset="0"/>
              </a:rPr>
              <a:t>*</a:t>
            </a:r>
            <a:r>
              <a:rPr lang="tr-TR" dirty="0">
                <a:latin typeface="Calibri" panose="020F0502020204030204" pitchFamily="34" charset="0"/>
                <a:ea typeface="Times New Roman" panose="02020603050405020304" pitchFamily="18" charset="0"/>
              </a:rPr>
              <a:t> </a:t>
            </a:r>
            <a:r>
              <a:rPr lang="tr-TR" b="1" u="sng" dirty="0">
                <a:latin typeface="Calibri" panose="020F0502020204030204" pitchFamily="34" charset="0"/>
                <a:ea typeface="Times New Roman" panose="02020603050405020304" pitchFamily="18" charset="0"/>
              </a:rPr>
              <a:t>tahakkuk eden vergilerin tamamını süresinde ödemiş</a:t>
            </a:r>
            <a:r>
              <a:rPr lang="tr-TR" dirty="0">
                <a:latin typeface="Calibri" panose="020F0502020204030204" pitchFamily="34" charset="0"/>
                <a:ea typeface="Times New Roman" panose="02020603050405020304" pitchFamily="18" charset="0"/>
              </a:rPr>
              <a:t> bulunan mükelleflerin,</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dirty="0">
                <a:latin typeface="Calibri" panose="020F0502020204030204" pitchFamily="34" charset="0"/>
                <a:ea typeface="Times New Roman" panose="02020603050405020304" pitchFamily="18" charset="0"/>
              </a:rPr>
              <a:t>Bu vergi türlerine ilişkin olarak </a:t>
            </a:r>
            <a:r>
              <a:rPr lang="tr-TR" b="1" dirty="0">
                <a:solidFill>
                  <a:srgbClr val="C00000"/>
                </a:solidFill>
                <a:latin typeface="Calibri" panose="020F0502020204030204" pitchFamily="34" charset="0"/>
                <a:ea typeface="Times New Roman" panose="02020603050405020304" pitchFamily="18" charset="0"/>
              </a:rPr>
              <a:t>herhangi bir dönem için</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7440 sayılı Kanunun </a:t>
            </a:r>
            <a:r>
              <a:rPr lang="tr-TR" b="1" u="sng" dirty="0">
                <a:latin typeface="Calibri" panose="020F0502020204030204" pitchFamily="34" charset="0"/>
                <a:ea typeface="Times New Roman" panose="02020603050405020304" pitchFamily="18" charset="0"/>
              </a:rPr>
              <a:t>2 </a:t>
            </a:r>
            <a:r>
              <a:rPr lang="tr-TR" b="1" u="sng" dirty="0" err="1">
                <a:latin typeface="Calibri" panose="020F0502020204030204" pitchFamily="34" charset="0"/>
                <a:ea typeface="Times New Roman" panose="02020603050405020304" pitchFamily="18" charset="0"/>
              </a:rPr>
              <a:t>nci</a:t>
            </a:r>
            <a:r>
              <a:rPr lang="tr-TR" b="1" u="sng" dirty="0">
                <a:latin typeface="Calibri" panose="020F0502020204030204" pitchFamily="34" charset="0"/>
                <a:ea typeface="Times New Roman" panose="02020603050405020304" pitchFamily="18" charset="0"/>
              </a:rPr>
              <a:t> ve 3 üncü maddeleri hükümlerinden yararlanmamış</a:t>
            </a:r>
            <a:r>
              <a:rPr lang="tr-TR" dirty="0">
                <a:latin typeface="Calibri" panose="020F0502020204030204" pitchFamily="34" charset="0"/>
                <a:ea typeface="Times New Roman" panose="02020603050405020304" pitchFamily="18" charset="0"/>
              </a:rPr>
              <a:t> olmaları şartıyla,</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dirty="0">
                <a:latin typeface="Calibri" panose="020F0502020204030204" pitchFamily="34" charset="0"/>
                <a:ea typeface="Times New Roman" panose="02020603050405020304" pitchFamily="18" charset="0"/>
              </a:rPr>
              <a:t>Artırdıkları matrahlara %20 yerine </a:t>
            </a:r>
            <a:r>
              <a:rPr lang="tr-TR" b="1" dirty="0">
                <a:solidFill>
                  <a:srgbClr val="C00000"/>
                </a:solidFill>
                <a:latin typeface="Calibri" panose="020F0502020204030204" pitchFamily="34" charset="0"/>
                <a:ea typeface="Times New Roman" panose="02020603050405020304" pitchFamily="18" charset="0"/>
              </a:rPr>
              <a:t>%15</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vergi oranı uygulanmak suretiyle ödenecek vergi tutarı hesaplanacaktır. </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b="1" dirty="0">
                <a:solidFill>
                  <a:srgbClr val="C00000"/>
                </a:solidFill>
                <a:latin typeface="Calibri" panose="020F0502020204030204" pitchFamily="34" charset="0"/>
                <a:ea typeface="Times New Roman" panose="02020603050405020304" pitchFamily="18" charset="0"/>
              </a:rPr>
              <a:t>Maddede öngörülen şartların</a:t>
            </a:r>
            <a:r>
              <a:rPr lang="tr-TR" dirty="0">
                <a:solidFill>
                  <a:srgbClr val="C00000"/>
                </a:solidFill>
                <a:latin typeface="Calibri" panose="020F0502020204030204" pitchFamily="34" charset="0"/>
                <a:ea typeface="Times New Roman" panose="02020603050405020304" pitchFamily="18" charset="0"/>
              </a:rPr>
              <a:t> </a:t>
            </a:r>
            <a:r>
              <a:rPr lang="tr-TR" b="1" u="sng" dirty="0">
                <a:latin typeface="Calibri" panose="020F0502020204030204" pitchFamily="34" charset="0"/>
                <a:ea typeface="Times New Roman" panose="02020603050405020304" pitchFamily="18" charset="0"/>
              </a:rPr>
              <a:t>her yıl için ayrı ayrı dikkate alınması</a:t>
            </a:r>
            <a:r>
              <a:rPr lang="tr-TR" dirty="0">
                <a:latin typeface="Calibri" panose="020F0502020204030204" pitchFamily="34" charset="0"/>
                <a:ea typeface="Times New Roman" panose="02020603050405020304" pitchFamily="18" charset="0"/>
              </a:rPr>
              <a:t> gerekmektedir.</a:t>
            </a:r>
          </a:p>
        </p:txBody>
      </p:sp>
      <p:sp>
        <p:nvSpPr>
          <p:cNvPr id="21" name="Yuvarlatılmış Dikdörtgen 20"/>
          <p:cNvSpPr/>
          <p:nvPr/>
        </p:nvSpPr>
        <p:spPr>
          <a:xfrm>
            <a:off x="2529840" y="1225669"/>
            <a:ext cx="8026400"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600" dirty="0">
                <a:latin typeface="Arial" panose="020B0604020202020204" pitchFamily="34" charset="0"/>
                <a:cs typeface="Arial" panose="020B0604020202020204" pitchFamily="34" charset="0"/>
              </a:rPr>
              <a:t>Vergiye Uyumlu Mükellefler İçin İndirimli Vergi Oranı</a:t>
            </a:r>
          </a:p>
        </p:txBody>
      </p:sp>
      <p:sp>
        <p:nvSpPr>
          <p:cNvPr id="22" name="Dikdörtgen 21"/>
          <p:cNvSpPr/>
          <p:nvPr/>
        </p:nvSpPr>
        <p:spPr>
          <a:xfrm>
            <a:off x="1996491" y="1441688"/>
            <a:ext cx="707053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2" name="Metin kutusu 11"/>
          <p:cNvSpPr txBox="1"/>
          <p:nvPr/>
        </p:nvSpPr>
        <p:spPr>
          <a:xfrm>
            <a:off x="1750558" y="5171700"/>
            <a:ext cx="9522807" cy="923330"/>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lvl="1" algn="ctr">
              <a:spcAft>
                <a:spcPts val="600"/>
              </a:spcAft>
            </a:pPr>
            <a:r>
              <a:rPr lang="tr-TR" dirty="0">
                <a:latin typeface="Calibri" panose="020F0502020204030204" pitchFamily="34" charset="0"/>
                <a:ea typeface="Times New Roman" panose="02020603050405020304" pitchFamily="18" charset="0"/>
              </a:rPr>
              <a:t>Söz konusu mükellefin anılan döneme ilişkin olarak daha sonra </a:t>
            </a:r>
            <a:r>
              <a:rPr lang="tr-TR" b="1" dirty="0">
                <a:solidFill>
                  <a:srgbClr val="C00000"/>
                </a:solidFill>
                <a:latin typeface="Calibri" panose="020F0502020204030204" pitchFamily="34" charset="0"/>
                <a:ea typeface="Times New Roman" panose="02020603050405020304" pitchFamily="18" charset="0"/>
              </a:rPr>
              <a:t>pişmanlık hükümlerine göre</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veya </a:t>
            </a:r>
            <a:r>
              <a:rPr lang="tr-TR" b="1" dirty="0">
                <a:solidFill>
                  <a:srgbClr val="C00000"/>
                </a:solidFill>
                <a:latin typeface="Calibri" panose="020F0502020204030204" pitchFamily="34" charset="0"/>
                <a:ea typeface="Times New Roman" panose="02020603050405020304" pitchFamily="18" charset="0"/>
              </a:rPr>
              <a:t>kendiliğinden düzeltme beyannamesi vermesi de</a:t>
            </a:r>
            <a:r>
              <a:rPr lang="tr-TR" dirty="0">
                <a:latin typeface="Calibri" panose="020F0502020204030204" pitchFamily="34" charset="0"/>
                <a:ea typeface="Times New Roman" panose="02020603050405020304" pitchFamily="18" charset="0"/>
              </a:rPr>
              <a:t> artırılan matraha %15 oranının uygulanmasına </a:t>
            </a:r>
            <a:r>
              <a:rPr lang="tr-TR" b="1" u="sng" dirty="0">
                <a:latin typeface="Calibri" panose="020F0502020204030204" pitchFamily="34" charset="0"/>
                <a:ea typeface="Times New Roman" panose="02020603050405020304" pitchFamily="18" charset="0"/>
              </a:rPr>
              <a:t>engel teşkil etmeyecektir</a:t>
            </a:r>
          </a:p>
        </p:txBody>
      </p:sp>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91" y="-92268"/>
            <a:ext cx="2623231" cy="2116887"/>
          </a:xfrm>
          <a:prstGeom prst="rect">
            <a:avLst/>
          </a:prstGeom>
          <a:effectLst>
            <a:softEdge rad="165100"/>
          </a:effectLst>
          <a:scene3d>
            <a:camera prst="orthographicFront">
              <a:rot lat="0" lon="0" rev="0"/>
            </a:camera>
            <a:lightRig rig="threePt" dir="t"/>
          </a:scene3d>
        </p:spPr>
      </p:pic>
      <p:sp>
        <p:nvSpPr>
          <p:cNvPr id="2" name="TextShape 2">
            <a:extLst>
              <a:ext uri="{FF2B5EF4-FFF2-40B4-BE49-F238E27FC236}">
                <a16:creationId xmlns:a16="http://schemas.microsoft.com/office/drawing/2014/main" id="{0716676D-4E72-CE25-725D-98AAD0E08E61}"/>
              </a:ext>
            </a:extLst>
          </p:cNvPr>
          <p:cNvSpPr txBox="1"/>
          <p:nvPr/>
        </p:nvSpPr>
        <p:spPr>
          <a:xfrm>
            <a:off x="1260475" y="234418"/>
            <a:ext cx="10920495" cy="791640"/>
          </a:xfrm>
          <a:prstGeom prst="rect">
            <a:avLst/>
          </a:prstGeom>
          <a:noFill/>
          <a:ln>
            <a:noFill/>
          </a:ln>
        </p:spPr>
        <p:txBody>
          <a:bodyPr anchor="ctr"/>
          <a:lstStyle/>
          <a:p>
            <a:pPr algn="ctr">
              <a:lnSpc>
                <a:spcPct val="100000"/>
              </a:lnSpc>
            </a:pPr>
            <a:r>
              <a:rPr lang="tr-TR" sz="3600" b="1" spc="-1" dirty="0">
                <a:solidFill>
                  <a:srgbClr val="BC1421"/>
                </a:solidFill>
                <a:uFill>
                  <a:solidFill>
                    <a:srgbClr val="FFFFFF"/>
                  </a:solidFill>
                </a:uFill>
              </a:rPr>
              <a:t>MATRAH VE VERGİ ARTIRIMI</a:t>
            </a:r>
          </a:p>
          <a:p>
            <a:pPr algn="ctr">
              <a:lnSpc>
                <a:spcPct val="100000"/>
              </a:lnSpc>
            </a:pPr>
            <a:r>
              <a:rPr lang="tr-TR" sz="2400" b="1" spc="-1" dirty="0">
                <a:solidFill>
                  <a:srgbClr val="BC1421"/>
                </a:solidFill>
                <a:uFill>
                  <a:solidFill>
                    <a:srgbClr val="FFFFFF"/>
                  </a:solidFill>
                </a:uFill>
              </a:rPr>
              <a:t>-</a:t>
            </a:r>
            <a:r>
              <a:rPr lang="tr-TR" sz="2400" b="1" spc="-1" dirty="0">
                <a:solidFill>
                  <a:srgbClr val="C00000"/>
                </a:solidFill>
                <a:uFill>
                  <a:solidFill>
                    <a:srgbClr val="FFFFFF"/>
                  </a:solidFill>
                </a:uFill>
              </a:rPr>
              <a:t>Gelir ve Kurumlar Vergisinde Vergi Oranı</a:t>
            </a:r>
            <a:r>
              <a:rPr lang="tr-TR" sz="2400" b="1" strike="noStrike" spc="-1" dirty="0">
                <a:solidFill>
                  <a:srgbClr val="BC1421"/>
                </a:solidFill>
                <a:uFill>
                  <a:solidFill>
                    <a:srgbClr val="FFFFFF"/>
                  </a:solidFill>
                </a:uFill>
                <a:latin typeface="Calibri"/>
              </a:rPr>
              <a:t>-</a:t>
            </a:r>
            <a:endParaRPr lang="tr-TR" sz="2400" b="0" strike="noStrike" spc="-1" dirty="0">
              <a:solidFill>
                <a:srgbClr val="BC1421"/>
              </a:solidFill>
              <a:uFill>
                <a:solidFill>
                  <a:srgbClr val="FFFFFF"/>
                </a:solidFill>
              </a:uFill>
              <a:latin typeface="Calibri"/>
            </a:endParaRPr>
          </a:p>
        </p:txBody>
      </p:sp>
    </p:spTree>
    <p:extLst>
      <p:ext uri="{BB962C8B-B14F-4D97-AF65-F5344CB8AC3E}">
        <p14:creationId xmlns:p14="http://schemas.microsoft.com/office/powerpoint/2010/main" val="23654911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par>
                          <p:cTn id="15" fill="hold">
                            <p:stCondLst>
                              <p:cond delay="1000"/>
                            </p:stCondLst>
                            <p:childTnLst>
                              <p:par>
                                <p:cTn id="16" presetID="23"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xit" presetSubtype="0" fill="hold" grpId="1" nodeType="clickEffect">
                                  <p:stCondLst>
                                    <p:cond delay="0"/>
                                  </p:stCondLst>
                                  <p:childTnLst>
                                    <p:animEffect transition="out" filter="fade">
                                      <p:cBhvr>
                                        <p:cTn id="28" dur="1000"/>
                                        <p:tgtEl>
                                          <p:spTgt spid="3"/>
                                        </p:tgtEl>
                                      </p:cBhvr>
                                    </p:animEffect>
                                    <p:anim calcmode="lin" valueType="num">
                                      <p:cBhvr>
                                        <p:cTn id="29" dur="1000"/>
                                        <p:tgtEl>
                                          <p:spTgt spid="3"/>
                                        </p:tgtEl>
                                        <p:attrNameLst>
                                          <p:attrName>ppt_x</p:attrName>
                                        </p:attrNameLst>
                                      </p:cBhvr>
                                      <p:tavLst>
                                        <p:tav tm="0">
                                          <p:val>
                                            <p:strVal val="ppt_x"/>
                                          </p:val>
                                        </p:tav>
                                        <p:tav tm="100000">
                                          <p:val>
                                            <p:strVal val="ppt_x"/>
                                          </p:val>
                                        </p:tav>
                                      </p:tavLst>
                                    </p:anim>
                                    <p:anim calcmode="lin" valueType="num">
                                      <p:cBhvr>
                                        <p:cTn id="30" dur="100" decel="100000"/>
                                        <p:tgtEl>
                                          <p:spTgt spid="3"/>
                                        </p:tgtEl>
                                        <p:attrNameLst>
                                          <p:attrName>ppt_y</p:attrName>
                                        </p:attrNameLst>
                                      </p:cBhvr>
                                      <p:tavLst>
                                        <p:tav tm="0">
                                          <p:val>
                                            <p:strVal val="ppt_y"/>
                                          </p:val>
                                        </p:tav>
                                        <p:tav tm="100000">
                                          <p:val>
                                            <p:strVal val="ppt_y-.03"/>
                                          </p:val>
                                        </p:tav>
                                      </p:tavLst>
                                    </p:anim>
                                    <p:anim calcmode="lin" valueType="num">
                                      <p:cBhvr>
                                        <p:cTn id="31" dur="900" accel="100000">
                                          <p:stCondLst>
                                            <p:cond delay="100"/>
                                          </p:stCondLst>
                                        </p:cTn>
                                        <p:tgtEl>
                                          <p:spTgt spid="3"/>
                                        </p:tgtEl>
                                        <p:attrNameLst>
                                          <p:attrName>ppt_y</p:attrName>
                                        </p:attrNameLst>
                                      </p:cBhvr>
                                      <p:tavLst>
                                        <p:tav tm="0">
                                          <p:val>
                                            <p:strVal val="ppt_y"/>
                                          </p:val>
                                        </p:tav>
                                        <p:tav tm="100000">
                                          <p:val>
                                            <p:strVal val="ppt_y+1"/>
                                          </p:val>
                                        </p:tav>
                                      </p:tavLst>
                                    </p:anim>
                                    <p:set>
                                      <p:cBhvr>
                                        <p:cTn id="32" dur="1" fill="hold">
                                          <p:stCondLst>
                                            <p:cond delay="999"/>
                                          </p:stCondLst>
                                        </p:cTn>
                                        <p:tgtEl>
                                          <p:spTgt spid="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bg/>
                                          </p:spTgt>
                                        </p:tgtEl>
                                        <p:attrNameLst>
                                          <p:attrName>style.visibility</p:attrName>
                                        </p:attrNameLst>
                                      </p:cBhvr>
                                      <p:to>
                                        <p:strVal val="visible"/>
                                      </p:to>
                                    </p:set>
                                    <p:animEffect transition="in" filter="wipe(left)">
                                      <p:cBhvr>
                                        <p:cTn id="37" dur="500"/>
                                        <p:tgtEl>
                                          <p:spTgt spid="12">
                                            <p:bg/>
                                          </p:spTgt>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animEffect transition="in" filter="wipe(left)">
                                      <p:cBhvr>
                                        <p:cTn id="4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0" grpId="0" animBg="1"/>
      <p:bldP spid="21" grpId="0" animBg="1"/>
      <p:bldP spid="22" grpId="0"/>
      <p:bldP spid="12" grpId="0" uiExpand="1" build="p" bldLvl="2"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 name="Metin kutusu 19"/>
          <p:cNvSpPr txBox="1"/>
          <p:nvPr/>
        </p:nvSpPr>
        <p:spPr>
          <a:xfrm>
            <a:off x="1737360" y="1396532"/>
            <a:ext cx="9499600" cy="2771528"/>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a:latin typeface="Segoe UI" panose="020B0502040204020203" pitchFamily="34" charset="0"/>
              <a:ea typeface="Segoe UI" panose="020B0502040204020203" pitchFamily="34" charset="0"/>
              <a:cs typeface="Segoe UI" panose="020B0502040204020203" pitchFamily="34" charset="0"/>
            </a:endParaRPr>
          </a:p>
          <a:p>
            <a:pPr algn="just"/>
            <a:endParaRPr lang="tr-TR" sz="1100" dirty="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dirty="0">
                <a:latin typeface="Calibri" panose="020F0502020204030204" pitchFamily="34" charset="0"/>
                <a:ea typeface="Times New Roman" panose="02020603050405020304" pitchFamily="18" charset="0"/>
              </a:rPr>
              <a:t>Matrah artırımında bulunan kurumlar vergisi mükelleflerinin, aynı zamanda 193 sayılı Kanunun </a:t>
            </a:r>
            <a:r>
              <a:rPr lang="tr-TR" b="1" dirty="0">
                <a:solidFill>
                  <a:srgbClr val="C00000"/>
                </a:solidFill>
                <a:latin typeface="Calibri" panose="020F0502020204030204" pitchFamily="34" charset="0"/>
                <a:ea typeface="Times New Roman" panose="02020603050405020304" pitchFamily="18" charset="0"/>
              </a:rPr>
              <a:t>geçici 61 inci maddesi kapsamında</a:t>
            </a:r>
            <a:r>
              <a:rPr lang="tr-TR" dirty="0">
                <a:solidFill>
                  <a:srgbClr val="C00000"/>
                </a:solidFill>
                <a:latin typeface="Calibri" panose="020F0502020204030204" pitchFamily="34" charset="0"/>
                <a:ea typeface="Times New Roman" panose="02020603050405020304" pitchFamily="18" charset="0"/>
              </a:rPr>
              <a:t> </a:t>
            </a:r>
            <a:r>
              <a:rPr lang="tr-TR" b="1" u="sng" dirty="0">
                <a:latin typeface="Calibri" panose="020F0502020204030204" pitchFamily="34" charset="0"/>
                <a:ea typeface="Times New Roman" panose="02020603050405020304" pitchFamily="18" charset="0"/>
              </a:rPr>
              <a:t>vergi </a:t>
            </a:r>
            <a:r>
              <a:rPr lang="tr-TR" b="1" u="sng" dirty="0" err="1">
                <a:latin typeface="Calibri" panose="020F0502020204030204" pitchFamily="34" charset="0"/>
                <a:ea typeface="Times New Roman" panose="02020603050405020304" pitchFamily="18" charset="0"/>
              </a:rPr>
              <a:t>tevkifatına</a:t>
            </a:r>
            <a:r>
              <a:rPr lang="tr-TR" b="1" u="sng" dirty="0">
                <a:latin typeface="Calibri" panose="020F0502020204030204" pitchFamily="34" charset="0"/>
                <a:ea typeface="Times New Roman" panose="02020603050405020304" pitchFamily="18" charset="0"/>
              </a:rPr>
              <a:t> tabi kazançlarının bulunması</a:t>
            </a:r>
            <a:r>
              <a:rPr lang="tr-TR" dirty="0">
                <a:latin typeface="Calibri" panose="020F0502020204030204" pitchFamily="34" charset="0"/>
                <a:ea typeface="Times New Roman" panose="02020603050405020304" pitchFamily="18" charset="0"/>
              </a:rPr>
              <a:t> hâlinde, </a:t>
            </a:r>
            <a:r>
              <a:rPr lang="tr-TR" b="1" u="sng" dirty="0">
                <a:latin typeface="Calibri" panose="020F0502020204030204" pitchFamily="34" charset="0"/>
                <a:ea typeface="Times New Roman" panose="02020603050405020304" pitchFamily="18" charset="0"/>
              </a:rPr>
              <a:t>vergi incelemesi ve tarhiyata muhatap olmamaları için</a:t>
            </a:r>
            <a:r>
              <a:rPr lang="tr-TR" dirty="0">
                <a:latin typeface="Calibri" panose="020F0502020204030204" pitchFamily="34" charset="0"/>
                <a:ea typeface="Times New Roman" panose="02020603050405020304" pitchFamily="18" charset="0"/>
              </a:rPr>
              <a:t>, </a:t>
            </a:r>
            <a:r>
              <a:rPr lang="tr-TR" b="1" dirty="0">
                <a:solidFill>
                  <a:srgbClr val="C00000"/>
                </a:solidFill>
                <a:latin typeface="Calibri" panose="020F0502020204030204" pitchFamily="34" charset="0"/>
                <a:ea typeface="Times New Roman" panose="02020603050405020304" pitchFamily="18" charset="0"/>
              </a:rPr>
              <a:t>bu kazançlar hakkında da</a:t>
            </a:r>
            <a:r>
              <a:rPr lang="tr-TR" dirty="0">
                <a:latin typeface="Calibri" panose="020F0502020204030204" pitchFamily="34" charset="0"/>
                <a:ea typeface="Times New Roman" panose="02020603050405020304" pitchFamily="18" charset="0"/>
              </a:rPr>
              <a:t> vergi artırımı veya matrah beyanında bulunmaları gerekmektedir.</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dirty="0">
                <a:latin typeface="Calibri" panose="020F0502020204030204" pitchFamily="34" charset="0"/>
                <a:ea typeface="Times New Roman" panose="02020603050405020304" pitchFamily="18" charset="0"/>
              </a:rPr>
              <a:t>Bir başka ifade ile kurumlar vergisine tabi matrah beyan eden, matrah beyan etmeyen veya zarar beyan eden mükelleflerin, bu dönemlere ilişkin olarak 193 sayılı Kanunun </a:t>
            </a:r>
            <a:r>
              <a:rPr lang="tr-TR" b="1" dirty="0">
                <a:solidFill>
                  <a:srgbClr val="C00000"/>
                </a:solidFill>
                <a:latin typeface="Calibri" panose="020F0502020204030204" pitchFamily="34" charset="0"/>
                <a:ea typeface="Times New Roman" panose="02020603050405020304" pitchFamily="18" charset="0"/>
              </a:rPr>
              <a:t>geçici 61 inci maddesine göre</a:t>
            </a:r>
            <a:r>
              <a:rPr lang="tr-TR" dirty="0">
                <a:latin typeface="Calibri" panose="020F0502020204030204" pitchFamily="34" charset="0"/>
                <a:ea typeface="Times New Roman" panose="02020603050405020304" pitchFamily="18" charset="0"/>
              </a:rPr>
              <a:t>, </a:t>
            </a:r>
            <a:r>
              <a:rPr lang="tr-TR" b="1" u="sng" dirty="0">
                <a:latin typeface="Calibri" panose="020F0502020204030204" pitchFamily="34" charset="0"/>
                <a:ea typeface="Times New Roman" panose="02020603050405020304" pitchFamily="18" charset="0"/>
              </a:rPr>
              <a:t>vergi </a:t>
            </a:r>
            <a:r>
              <a:rPr lang="tr-TR" b="1" u="sng" dirty="0" err="1">
                <a:latin typeface="Calibri" panose="020F0502020204030204" pitchFamily="34" charset="0"/>
                <a:ea typeface="Times New Roman" panose="02020603050405020304" pitchFamily="18" charset="0"/>
              </a:rPr>
              <a:t>tevkifatına</a:t>
            </a:r>
            <a:r>
              <a:rPr lang="tr-TR" b="1" u="sng" dirty="0">
                <a:latin typeface="Calibri" panose="020F0502020204030204" pitchFamily="34" charset="0"/>
                <a:ea typeface="Times New Roman" panose="02020603050405020304" pitchFamily="18" charset="0"/>
              </a:rPr>
              <a:t> tabi kazançları ile ilgili olarak</a:t>
            </a:r>
            <a:r>
              <a:rPr lang="tr-TR" dirty="0">
                <a:latin typeface="Calibri" panose="020F0502020204030204" pitchFamily="34" charset="0"/>
                <a:ea typeface="Times New Roman" panose="02020603050405020304" pitchFamily="18" charset="0"/>
              </a:rPr>
              <a:t> </a:t>
            </a:r>
            <a:r>
              <a:rPr lang="tr-TR" b="1" dirty="0">
                <a:solidFill>
                  <a:srgbClr val="C00000"/>
                </a:solidFill>
                <a:latin typeface="Calibri" panose="020F0502020204030204" pitchFamily="34" charset="0"/>
                <a:ea typeface="Times New Roman" panose="02020603050405020304" pitchFamily="18" charset="0"/>
              </a:rPr>
              <a:t>vergi artırımı veya matrah beyanında bulunabilmeleri için</a:t>
            </a:r>
            <a:r>
              <a:rPr lang="tr-TR" dirty="0">
                <a:latin typeface="Calibri" panose="020F0502020204030204" pitchFamily="34" charset="0"/>
                <a:ea typeface="Times New Roman" panose="02020603050405020304" pitchFamily="18" charset="0"/>
              </a:rPr>
              <a:t>, </a:t>
            </a:r>
            <a:r>
              <a:rPr lang="tr-TR" b="1" u="sng" dirty="0">
                <a:latin typeface="Calibri" panose="020F0502020204030204" pitchFamily="34" charset="0"/>
                <a:ea typeface="Times New Roman" panose="02020603050405020304" pitchFamily="18" charset="0"/>
              </a:rPr>
              <a:t>kurumlar vergisi matrahlarını da artırmaları</a:t>
            </a:r>
            <a:r>
              <a:rPr lang="tr-TR" dirty="0">
                <a:latin typeface="Calibri" panose="020F0502020204030204" pitchFamily="34" charset="0"/>
                <a:ea typeface="Times New Roman" panose="02020603050405020304" pitchFamily="18" charset="0"/>
              </a:rPr>
              <a:t> </a:t>
            </a:r>
            <a:r>
              <a:rPr lang="tr-TR" b="1" dirty="0">
                <a:solidFill>
                  <a:srgbClr val="C00000"/>
                </a:solidFill>
                <a:latin typeface="Calibri" panose="020F0502020204030204" pitchFamily="34" charset="0"/>
                <a:ea typeface="Times New Roman" panose="02020603050405020304" pitchFamily="18" charset="0"/>
              </a:rPr>
              <a:t>zorunludur</a:t>
            </a:r>
            <a:r>
              <a:rPr lang="tr-TR" dirty="0">
                <a:latin typeface="Calibri" panose="020F0502020204030204" pitchFamily="34" charset="0"/>
                <a:ea typeface="Times New Roman" panose="02020603050405020304" pitchFamily="18" charset="0"/>
              </a:rPr>
              <a:t>.</a:t>
            </a:r>
          </a:p>
        </p:txBody>
      </p:sp>
      <p:sp>
        <p:nvSpPr>
          <p:cNvPr id="21" name="Yuvarlatılmış Dikdörtgen 20"/>
          <p:cNvSpPr/>
          <p:nvPr/>
        </p:nvSpPr>
        <p:spPr>
          <a:xfrm>
            <a:off x="1755741" y="1225669"/>
            <a:ext cx="9479189"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a:latin typeface="Arial" panose="020B0604020202020204" pitchFamily="34" charset="0"/>
                <a:cs typeface="Arial" panose="020B0604020202020204" pitchFamily="34" charset="0"/>
              </a:rPr>
              <a:t>Vergi Artırımı ve Matrah Beyanı</a:t>
            </a:r>
          </a:p>
        </p:txBody>
      </p:sp>
      <p:sp>
        <p:nvSpPr>
          <p:cNvPr id="22" name="Dikdörtgen 21"/>
          <p:cNvSpPr/>
          <p:nvPr/>
        </p:nvSpPr>
        <p:spPr>
          <a:xfrm>
            <a:off x="1298389" y="1441688"/>
            <a:ext cx="8368286"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graphicFrame>
        <p:nvGraphicFramePr>
          <p:cNvPr id="6" name="Nesne 5"/>
          <p:cNvGraphicFramePr>
            <a:graphicFrameLocks noChangeAspect="1"/>
          </p:cNvGraphicFramePr>
          <p:nvPr>
            <p:extLst>
              <p:ext uri="{D42A27DB-BD31-4B8C-83A1-F6EECF244321}">
                <p14:modId xmlns:p14="http://schemas.microsoft.com/office/powerpoint/2010/main" val="1676887155"/>
              </p:ext>
            </p:extLst>
          </p:nvPr>
        </p:nvGraphicFramePr>
        <p:xfrm>
          <a:off x="2519114" y="4168060"/>
          <a:ext cx="8250485" cy="2700545"/>
        </p:xfrm>
        <a:graphic>
          <a:graphicData uri="http://schemas.openxmlformats.org/presentationml/2006/ole">
            <mc:AlternateContent xmlns:mc="http://schemas.openxmlformats.org/markup-compatibility/2006">
              <mc:Choice xmlns:v="urn:schemas-microsoft-com:vml" Requires="v">
                <p:oleObj name="Çalışma Sayfası" r:id="rId4" imgW="7391496" imgH="2419364" progId="Excel.Sheet.12">
                  <p:embed/>
                </p:oleObj>
              </mc:Choice>
              <mc:Fallback>
                <p:oleObj name="Çalışma Sayfası" r:id="rId4" imgW="7391496" imgH="2419364" progId="Excel.Sheet.12">
                  <p:embed/>
                  <p:pic>
                    <p:nvPicPr>
                      <p:cNvPr id="0" name=""/>
                      <p:cNvPicPr/>
                      <p:nvPr/>
                    </p:nvPicPr>
                    <p:blipFill>
                      <a:blip r:embed="rId5"/>
                      <a:stretch>
                        <a:fillRect/>
                      </a:stretch>
                    </p:blipFill>
                    <p:spPr>
                      <a:xfrm>
                        <a:off x="2519114" y="4168060"/>
                        <a:ext cx="8250485" cy="2700545"/>
                      </a:xfrm>
                      <a:prstGeom prst="rect">
                        <a:avLst/>
                      </a:prstGeom>
                    </p:spPr>
                  </p:pic>
                </p:oleObj>
              </mc:Fallback>
            </mc:AlternateContent>
          </a:graphicData>
        </a:graphic>
      </p:graphicFrame>
      <p:sp>
        <p:nvSpPr>
          <p:cNvPr id="2" name="TextShape 2">
            <a:extLst>
              <a:ext uri="{FF2B5EF4-FFF2-40B4-BE49-F238E27FC236}">
                <a16:creationId xmlns:a16="http://schemas.microsoft.com/office/drawing/2014/main" id="{5A022049-CD10-51AD-65E7-0B58FEF3AFDA}"/>
              </a:ext>
            </a:extLst>
          </p:cNvPr>
          <p:cNvSpPr txBox="1"/>
          <p:nvPr/>
        </p:nvSpPr>
        <p:spPr>
          <a:xfrm>
            <a:off x="1260475" y="234418"/>
            <a:ext cx="10920495" cy="791640"/>
          </a:xfrm>
          <a:prstGeom prst="rect">
            <a:avLst/>
          </a:prstGeom>
          <a:noFill/>
          <a:ln>
            <a:noFill/>
          </a:ln>
        </p:spPr>
        <p:txBody>
          <a:bodyPr anchor="ctr"/>
          <a:lstStyle/>
          <a:p>
            <a:pPr algn="ctr">
              <a:lnSpc>
                <a:spcPct val="100000"/>
              </a:lnSpc>
            </a:pPr>
            <a:r>
              <a:rPr lang="tr-TR" sz="3600" b="1" spc="-1" dirty="0">
                <a:solidFill>
                  <a:srgbClr val="BC1421"/>
                </a:solidFill>
                <a:uFill>
                  <a:solidFill>
                    <a:srgbClr val="FFFFFF"/>
                  </a:solidFill>
                </a:uFill>
              </a:rPr>
              <a:t>MATRAH VE VERGİ ARTIRIMI</a:t>
            </a:r>
          </a:p>
          <a:p>
            <a:pPr algn="ctr">
              <a:lnSpc>
                <a:spcPct val="100000"/>
              </a:lnSpc>
            </a:pPr>
            <a:r>
              <a:rPr lang="tr-TR" sz="2000" b="1" spc="-1" dirty="0">
                <a:solidFill>
                  <a:srgbClr val="C00000"/>
                </a:solidFill>
                <a:uFill>
                  <a:solidFill>
                    <a:srgbClr val="FFFFFF"/>
                  </a:solidFill>
                </a:uFill>
              </a:rPr>
              <a:t>-Yatırım İndirimi İstisnası </a:t>
            </a:r>
            <a:r>
              <a:rPr lang="tr-TR" sz="2000" b="1" spc="-1" dirty="0" err="1">
                <a:solidFill>
                  <a:srgbClr val="C00000"/>
                </a:solidFill>
                <a:uFill>
                  <a:solidFill>
                    <a:srgbClr val="FFFFFF"/>
                  </a:solidFill>
                </a:uFill>
              </a:rPr>
              <a:t>Tevkifatına</a:t>
            </a:r>
            <a:r>
              <a:rPr lang="tr-TR" sz="2000" b="1" spc="-1" dirty="0">
                <a:solidFill>
                  <a:srgbClr val="C00000"/>
                </a:solidFill>
                <a:uFill>
                  <a:solidFill>
                    <a:srgbClr val="FFFFFF"/>
                  </a:solidFill>
                </a:uFill>
              </a:rPr>
              <a:t> Tabi Kazancı Bulunan Kurumlar Vergisi Mükellefleri</a:t>
            </a:r>
            <a:r>
              <a:rPr lang="tr-TR" sz="2000" b="1" strike="noStrike" spc="-1" dirty="0">
                <a:solidFill>
                  <a:srgbClr val="C00000"/>
                </a:solidFill>
                <a:uFill>
                  <a:solidFill>
                    <a:srgbClr val="FFFFFF"/>
                  </a:solidFill>
                </a:uFill>
                <a:latin typeface="Calibri"/>
              </a:rPr>
              <a:t>-</a:t>
            </a:r>
            <a:endParaRPr lang="tr-TR" sz="2000" b="0" strike="noStrike" spc="-1" dirty="0">
              <a:solidFill>
                <a:srgbClr val="C00000"/>
              </a:solidFill>
              <a:uFill>
                <a:solidFill>
                  <a:srgbClr val="FFFFFF"/>
                </a:solidFill>
              </a:uFill>
              <a:latin typeface="Calibri"/>
            </a:endParaRPr>
          </a:p>
        </p:txBody>
      </p:sp>
    </p:spTree>
    <p:extLst>
      <p:ext uri="{BB962C8B-B14F-4D97-AF65-F5344CB8AC3E}">
        <p14:creationId xmlns:p14="http://schemas.microsoft.com/office/powerpoint/2010/main" val="40375995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extShape 2">
            <a:extLst>
              <a:ext uri="{FF2B5EF4-FFF2-40B4-BE49-F238E27FC236}">
                <a16:creationId xmlns:a16="http://schemas.microsoft.com/office/drawing/2014/main" id="{FAC5CF15-A888-5822-06EF-B6C637E2E6B9}"/>
              </a:ext>
            </a:extLst>
          </p:cNvPr>
          <p:cNvSpPr txBox="1"/>
          <p:nvPr/>
        </p:nvSpPr>
        <p:spPr>
          <a:xfrm>
            <a:off x="1108075" y="82018"/>
            <a:ext cx="10920495" cy="791640"/>
          </a:xfrm>
          <a:prstGeom prst="rect">
            <a:avLst/>
          </a:prstGeom>
          <a:noFill/>
          <a:ln>
            <a:noFill/>
          </a:ln>
        </p:spPr>
        <p:txBody>
          <a:bodyPr anchor="ctr"/>
          <a:lstStyle/>
          <a:p>
            <a:pPr algn="ctr">
              <a:lnSpc>
                <a:spcPct val="100000"/>
              </a:lnSpc>
            </a:pPr>
            <a:r>
              <a:rPr lang="tr-TR" sz="3200" b="1" spc="-1" dirty="0">
                <a:solidFill>
                  <a:srgbClr val="BC1421"/>
                </a:solidFill>
                <a:uFill>
                  <a:solidFill>
                    <a:srgbClr val="FFFFFF"/>
                  </a:solidFill>
                </a:uFill>
              </a:rPr>
              <a:t>7440 Sayılı Kanun  </a:t>
            </a:r>
          </a:p>
          <a:p>
            <a:pPr algn="ctr">
              <a:lnSpc>
                <a:spcPct val="100000"/>
              </a:lnSpc>
            </a:pPr>
            <a:r>
              <a:rPr lang="tr-TR" sz="2000" b="1" spc="-1" dirty="0">
                <a:solidFill>
                  <a:srgbClr val="BC1421"/>
                </a:solidFill>
                <a:uFill>
                  <a:solidFill>
                    <a:srgbClr val="FFFFFF"/>
                  </a:solidFill>
                </a:uFill>
              </a:rPr>
              <a:t>-Genel Çerçeve</a:t>
            </a:r>
            <a:r>
              <a:rPr lang="tr-TR" sz="2000" b="1" strike="noStrike" spc="-1" dirty="0">
                <a:solidFill>
                  <a:srgbClr val="BC1421"/>
                </a:solidFill>
                <a:uFill>
                  <a:solidFill>
                    <a:srgbClr val="FFFFFF"/>
                  </a:solidFill>
                </a:uFill>
                <a:latin typeface="Calibri"/>
              </a:rPr>
              <a:t>-</a:t>
            </a:r>
            <a:endParaRPr lang="tr-TR" sz="2000" b="0" strike="noStrike" spc="-1" dirty="0">
              <a:solidFill>
                <a:srgbClr val="BC1421"/>
              </a:solidFill>
              <a:uFill>
                <a:solidFill>
                  <a:srgbClr val="FFFFFF"/>
                </a:solidFill>
              </a:uFill>
              <a:latin typeface="Calibri"/>
            </a:endParaRPr>
          </a:p>
        </p:txBody>
      </p:sp>
      <p:graphicFrame>
        <p:nvGraphicFramePr>
          <p:cNvPr id="2" name="Diyagram 1">
            <a:extLst>
              <a:ext uri="{FF2B5EF4-FFF2-40B4-BE49-F238E27FC236}">
                <a16:creationId xmlns:a16="http://schemas.microsoft.com/office/drawing/2014/main" id="{21C5EFC2-ED41-065A-808B-076D4B67DD05}"/>
              </a:ext>
            </a:extLst>
          </p:cNvPr>
          <p:cNvGraphicFramePr/>
          <p:nvPr>
            <p:extLst>
              <p:ext uri="{D42A27DB-BD31-4B8C-83A1-F6EECF244321}">
                <p14:modId xmlns:p14="http://schemas.microsoft.com/office/powerpoint/2010/main" val="775811166"/>
              </p:ext>
            </p:extLst>
          </p:nvPr>
        </p:nvGraphicFramePr>
        <p:xfrm>
          <a:off x="1450201" y="1059542"/>
          <a:ext cx="10327849" cy="5716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99250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etin kutusu 9"/>
          <p:cNvSpPr txBox="1"/>
          <p:nvPr/>
        </p:nvSpPr>
        <p:spPr>
          <a:xfrm>
            <a:off x="855213" y="3603818"/>
            <a:ext cx="11082720" cy="3093154"/>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742950" lvl="1" indent="-285750">
              <a:spcAft>
                <a:spcPts val="600"/>
              </a:spcAft>
              <a:buFont typeface="Wingdings" panose="05000000000000000000" pitchFamily="2" charset="2"/>
              <a:buChar char="ü"/>
            </a:pPr>
            <a:r>
              <a:rPr lang="tr-TR" sz="2000" b="1" u="sng" dirty="0">
                <a:latin typeface="Calibri" panose="020F0502020204030204" pitchFamily="34" charset="0"/>
                <a:ea typeface="Times New Roman" panose="02020603050405020304" pitchFamily="18" charset="0"/>
              </a:rPr>
              <a:t>Devreden zarar tutarının sadece</a:t>
            </a:r>
            <a:r>
              <a:rPr lang="tr-TR" sz="2000" dirty="0">
                <a:latin typeface="Calibri" panose="020F0502020204030204" pitchFamily="34" charset="0"/>
                <a:ea typeface="Times New Roman" panose="02020603050405020304" pitchFamily="18" charset="0"/>
              </a:rPr>
              <a:t> </a:t>
            </a:r>
            <a:r>
              <a:rPr lang="tr-TR" sz="2000" b="1" dirty="0">
                <a:solidFill>
                  <a:srgbClr val="C00000"/>
                </a:solidFill>
                <a:latin typeface="Calibri" panose="020F0502020204030204" pitchFamily="34" charset="0"/>
                <a:ea typeface="Times New Roman" panose="02020603050405020304" pitchFamily="18" charset="0"/>
              </a:rPr>
              <a:t>%50’si</a:t>
            </a:r>
            <a:r>
              <a:rPr lang="tr-TR" sz="2000" dirty="0">
                <a:latin typeface="Calibri" panose="020F0502020204030204" pitchFamily="34" charset="0"/>
                <a:ea typeface="Times New Roman" panose="02020603050405020304" pitchFamily="18" charset="0"/>
              </a:rPr>
              <a:t>, 2022 yılı ve müteakip dönemlerde mahsup edilebilecek,</a:t>
            </a:r>
          </a:p>
          <a:p>
            <a:pPr marL="742950" lvl="1" indent="-285750">
              <a:spcAft>
                <a:spcPts val="600"/>
              </a:spcAft>
              <a:buFont typeface="Wingdings" panose="05000000000000000000" pitchFamily="2" charset="2"/>
              <a:buChar char="ü"/>
            </a:pPr>
            <a:r>
              <a:rPr lang="tr-TR" sz="2000" b="1" u="sng" dirty="0">
                <a:latin typeface="Calibri" panose="020F0502020204030204" pitchFamily="34" charset="0"/>
                <a:ea typeface="Times New Roman" panose="02020603050405020304" pitchFamily="18" charset="0"/>
              </a:rPr>
              <a:t>Matrah artırımında bulunulan yıllara ait olmakla birlikte</a:t>
            </a:r>
            <a:r>
              <a:rPr lang="tr-TR" sz="2000" dirty="0">
                <a:latin typeface="Calibri" panose="020F0502020204030204" pitchFamily="34" charset="0"/>
                <a:ea typeface="Times New Roman" panose="02020603050405020304" pitchFamily="18" charset="0"/>
              </a:rPr>
              <a:t> </a:t>
            </a:r>
            <a:r>
              <a:rPr lang="tr-TR" sz="2000" b="1" dirty="0">
                <a:solidFill>
                  <a:srgbClr val="C00000"/>
                </a:solidFill>
                <a:latin typeface="Calibri" panose="020F0502020204030204" pitchFamily="34" charset="0"/>
                <a:ea typeface="Times New Roman" panose="02020603050405020304" pitchFamily="18" charset="0"/>
              </a:rPr>
              <a:t>2021 ve önceki </a:t>
            </a:r>
            <a:r>
              <a:rPr lang="tr-TR" sz="2000" dirty="0">
                <a:latin typeface="Calibri" panose="020F0502020204030204" pitchFamily="34" charset="0"/>
                <a:ea typeface="Times New Roman" panose="02020603050405020304" pitchFamily="18" charset="0"/>
              </a:rPr>
              <a:t>yılların karlarından </a:t>
            </a:r>
            <a:r>
              <a:rPr lang="tr-TR" sz="2000" b="1" dirty="0">
                <a:solidFill>
                  <a:srgbClr val="C00000"/>
                </a:solidFill>
                <a:latin typeface="Calibri" panose="020F0502020204030204" pitchFamily="34" charset="0"/>
                <a:ea typeface="Times New Roman" panose="02020603050405020304" pitchFamily="18" charset="0"/>
              </a:rPr>
              <a:t>mahsup edilmiş</a:t>
            </a:r>
            <a:r>
              <a:rPr lang="tr-TR" sz="2000" dirty="0">
                <a:solidFill>
                  <a:srgbClr val="C00000"/>
                </a:solidFill>
                <a:latin typeface="Calibri" panose="020F0502020204030204" pitchFamily="34" charset="0"/>
                <a:ea typeface="Times New Roman" panose="02020603050405020304" pitchFamily="18" charset="0"/>
              </a:rPr>
              <a:t> </a:t>
            </a:r>
            <a:r>
              <a:rPr lang="tr-TR" sz="2000" dirty="0">
                <a:latin typeface="Calibri" panose="020F0502020204030204" pitchFamily="34" charset="0"/>
                <a:ea typeface="Times New Roman" panose="02020603050405020304" pitchFamily="18" charset="0"/>
              </a:rPr>
              <a:t>geçmiş yıl zararlarına yönelik </a:t>
            </a:r>
            <a:r>
              <a:rPr lang="tr-TR" sz="2000" b="1" dirty="0">
                <a:solidFill>
                  <a:srgbClr val="C00000"/>
                </a:solidFill>
                <a:latin typeface="Calibri" panose="020F0502020204030204" pitchFamily="34" charset="0"/>
                <a:ea typeface="Times New Roman" panose="02020603050405020304" pitchFamily="18" charset="0"/>
              </a:rPr>
              <a:t>herhangi bir işlem yapılmayacaktır</a:t>
            </a:r>
            <a:r>
              <a:rPr lang="tr-TR" sz="2000" dirty="0">
                <a:latin typeface="Calibri" panose="020F0502020204030204" pitchFamily="34" charset="0"/>
                <a:ea typeface="Times New Roman" panose="02020603050405020304" pitchFamily="18" charset="0"/>
              </a:rPr>
              <a:t>.</a:t>
            </a:r>
          </a:p>
          <a:p>
            <a:pPr marL="742950" lvl="1" indent="-285750">
              <a:spcAft>
                <a:spcPts val="600"/>
              </a:spcAft>
              <a:buFont typeface="Wingdings" panose="05000000000000000000" pitchFamily="2" charset="2"/>
              <a:buChar char="ü"/>
            </a:pPr>
            <a:r>
              <a:rPr lang="tr-TR" sz="2000" dirty="0">
                <a:latin typeface="Calibri" panose="020F0502020204030204" pitchFamily="34" charset="0"/>
                <a:ea typeface="Times New Roman" panose="02020603050405020304" pitchFamily="18" charset="0"/>
              </a:rPr>
              <a:t>Matrah artırımından önce </a:t>
            </a:r>
            <a:r>
              <a:rPr lang="tr-TR" sz="2000" b="1" u="sng" dirty="0">
                <a:latin typeface="Calibri" panose="020F0502020204030204" pitchFamily="34" charset="0"/>
                <a:ea typeface="Times New Roman" panose="02020603050405020304" pitchFamily="18" charset="0"/>
              </a:rPr>
              <a:t>2022</a:t>
            </a:r>
            <a:r>
              <a:rPr lang="tr-TR" sz="2000" dirty="0">
                <a:latin typeface="Calibri" panose="020F0502020204030204" pitchFamily="34" charset="0"/>
                <a:ea typeface="Times New Roman" panose="02020603050405020304" pitchFamily="18" charset="0"/>
              </a:rPr>
              <a:t> yılı kurumlar vergisi beyannamesini </a:t>
            </a:r>
            <a:r>
              <a:rPr lang="tr-TR" sz="2000" b="1" u="sng" dirty="0">
                <a:latin typeface="Calibri" panose="020F0502020204030204" pitchFamily="34" charset="0"/>
                <a:ea typeface="Times New Roman" panose="02020603050405020304" pitchFamily="18" charset="0"/>
              </a:rPr>
              <a:t>vermiş </a:t>
            </a:r>
            <a:r>
              <a:rPr lang="tr-TR" sz="2000" dirty="0">
                <a:latin typeface="Calibri" panose="020F0502020204030204" pitchFamily="34" charset="0"/>
                <a:ea typeface="Times New Roman" panose="02020603050405020304" pitchFamily="18" charset="0"/>
              </a:rPr>
              <a:t>ve matrah artırımında bulundukları yıllara ait </a:t>
            </a:r>
            <a:r>
              <a:rPr lang="tr-TR" sz="2000" b="1" u="sng" dirty="0">
                <a:latin typeface="Calibri" panose="020F0502020204030204" pitchFamily="34" charset="0"/>
                <a:ea typeface="Times New Roman" panose="02020603050405020304" pitchFamily="18" charset="0"/>
              </a:rPr>
              <a:t>zararların tamamını</a:t>
            </a:r>
            <a:r>
              <a:rPr lang="tr-TR" sz="2000" dirty="0">
                <a:latin typeface="Calibri" panose="020F0502020204030204" pitchFamily="34" charset="0"/>
                <a:ea typeface="Times New Roman" panose="02020603050405020304" pitchFamily="18" charset="0"/>
              </a:rPr>
              <a:t> </a:t>
            </a:r>
            <a:r>
              <a:rPr lang="tr-TR" sz="2000" b="1" dirty="0">
                <a:solidFill>
                  <a:srgbClr val="C00000"/>
                </a:solidFill>
                <a:latin typeface="Calibri" panose="020F0502020204030204" pitchFamily="34" charset="0"/>
                <a:ea typeface="Times New Roman" panose="02020603050405020304" pitchFamily="18" charset="0"/>
              </a:rPr>
              <a:t>indirim konusu </a:t>
            </a:r>
            <a:r>
              <a:rPr lang="tr-TR" sz="2000" dirty="0">
                <a:latin typeface="Calibri" panose="020F0502020204030204" pitchFamily="34" charset="0"/>
                <a:ea typeface="Times New Roman" panose="02020603050405020304" pitchFamily="18" charset="0"/>
              </a:rPr>
              <a:t>yapmış olanlar, bu beyannamelerini düzeltmek zorundalar.</a:t>
            </a:r>
          </a:p>
          <a:p>
            <a:pPr marL="742950" lvl="1" indent="-285750">
              <a:spcAft>
                <a:spcPts val="600"/>
              </a:spcAft>
              <a:buFont typeface="Wingdings" panose="05000000000000000000" pitchFamily="2" charset="2"/>
              <a:buChar char="ü"/>
            </a:pPr>
            <a:r>
              <a:rPr lang="tr-TR" sz="2000" b="1" u="sng" dirty="0">
                <a:latin typeface="Calibri" panose="020F0502020204030204" pitchFamily="34" charset="0"/>
                <a:ea typeface="Times New Roman" panose="02020603050405020304" pitchFamily="18" charset="0"/>
              </a:rPr>
              <a:t>2022 yılına ilişkin</a:t>
            </a:r>
            <a:r>
              <a:rPr lang="tr-TR" sz="2000" dirty="0">
                <a:latin typeface="Calibri" panose="020F0502020204030204" pitchFamily="34" charset="0"/>
                <a:ea typeface="Times New Roman" panose="02020603050405020304" pitchFamily="18" charset="0"/>
              </a:rPr>
              <a:t> olarak verilen </a:t>
            </a:r>
            <a:r>
              <a:rPr lang="tr-TR" sz="2000" b="1" u="sng" dirty="0">
                <a:latin typeface="Calibri" panose="020F0502020204030204" pitchFamily="34" charset="0"/>
                <a:ea typeface="Times New Roman" panose="02020603050405020304" pitchFamily="18" charset="0"/>
              </a:rPr>
              <a:t>geçici vergi beyannamelerinde</a:t>
            </a:r>
            <a:r>
              <a:rPr lang="tr-TR" sz="2000" dirty="0">
                <a:latin typeface="Calibri" panose="020F0502020204030204" pitchFamily="34" charset="0"/>
                <a:ea typeface="Times New Roman" panose="02020603050405020304" pitchFamily="18" charset="0"/>
              </a:rPr>
              <a:t>, matrah artırımında bulunulan yıllara ait </a:t>
            </a:r>
            <a:r>
              <a:rPr lang="tr-TR" sz="2000" b="1" dirty="0">
                <a:solidFill>
                  <a:srgbClr val="C00000"/>
                </a:solidFill>
                <a:latin typeface="Calibri" panose="020F0502020204030204" pitchFamily="34" charset="0"/>
                <a:ea typeface="Times New Roman" panose="02020603050405020304" pitchFamily="18" charset="0"/>
              </a:rPr>
              <a:t>geçmiş yıl zararlarının mahsup edilmiş olması </a:t>
            </a:r>
            <a:r>
              <a:rPr lang="tr-TR" sz="2000" dirty="0">
                <a:latin typeface="Calibri" panose="020F0502020204030204" pitchFamily="34" charset="0"/>
                <a:ea typeface="Times New Roman" panose="02020603050405020304" pitchFamily="18" charset="0"/>
              </a:rPr>
              <a:t>hâlinde, 2022 yılı geçici vergi beyannamelerinin </a:t>
            </a:r>
            <a:r>
              <a:rPr lang="tr-TR" sz="2000" b="1" u="sng" dirty="0">
                <a:latin typeface="Calibri" panose="020F0502020204030204" pitchFamily="34" charset="0"/>
                <a:ea typeface="Times New Roman" panose="02020603050405020304" pitchFamily="18" charset="0"/>
              </a:rPr>
              <a:t>düzeltilmesine gerek bulunmamaktadır</a:t>
            </a:r>
            <a:r>
              <a:rPr lang="tr-TR" sz="2000" dirty="0">
                <a:latin typeface="Calibri" panose="020F0502020204030204" pitchFamily="34" charset="0"/>
                <a:ea typeface="Times New Roman" panose="02020603050405020304" pitchFamily="18" charset="0"/>
              </a:rPr>
              <a:t>.</a:t>
            </a:r>
          </a:p>
        </p:txBody>
      </p:sp>
      <p:sp>
        <p:nvSpPr>
          <p:cNvPr id="12" name="Metin kutusu 11"/>
          <p:cNvSpPr txBox="1"/>
          <p:nvPr/>
        </p:nvSpPr>
        <p:spPr>
          <a:xfrm>
            <a:off x="855213" y="3642181"/>
            <a:ext cx="11244943" cy="3170099"/>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742950" lvl="1" indent="-285750">
              <a:spcAft>
                <a:spcPts val="600"/>
              </a:spcAft>
              <a:buFont typeface="Wingdings" panose="05000000000000000000" pitchFamily="2" charset="2"/>
              <a:buChar char="ü"/>
            </a:pPr>
            <a:r>
              <a:rPr lang="tr-TR" b="1" dirty="0">
                <a:solidFill>
                  <a:srgbClr val="C00000"/>
                </a:solidFill>
                <a:latin typeface="Calibri" panose="020F0502020204030204" pitchFamily="34" charset="0"/>
                <a:ea typeface="Times New Roman" panose="02020603050405020304" pitchFamily="18" charset="0"/>
              </a:rPr>
              <a:t> 2023/1 </a:t>
            </a:r>
            <a:r>
              <a:rPr lang="tr-TR" dirty="0">
                <a:latin typeface="Calibri" panose="020F0502020204030204" pitchFamily="34" charset="0"/>
                <a:ea typeface="Times New Roman" panose="02020603050405020304" pitchFamily="18" charset="0"/>
              </a:rPr>
              <a:t>dönemi </a:t>
            </a:r>
            <a:r>
              <a:rPr lang="tr-TR" b="1" u="sng" dirty="0">
                <a:latin typeface="Calibri" panose="020F0502020204030204" pitchFamily="34" charset="0"/>
                <a:ea typeface="Times New Roman" panose="02020603050405020304" pitchFamily="18" charset="0"/>
              </a:rPr>
              <a:t>geçici vergi </a:t>
            </a:r>
            <a:r>
              <a:rPr lang="tr-TR" dirty="0">
                <a:latin typeface="Calibri" panose="020F0502020204030204" pitchFamily="34" charset="0"/>
                <a:ea typeface="Times New Roman" panose="02020603050405020304" pitchFamily="18" charset="0"/>
              </a:rPr>
              <a:t>beyannamesi verildikten sonra 2022 ve önceki dönemlere ilişkin matrah artırımı yapılmış ise bu beyannamelerin </a:t>
            </a:r>
            <a:r>
              <a:rPr lang="tr-TR" b="1" dirty="0">
                <a:solidFill>
                  <a:srgbClr val="C00000"/>
                </a:solidFill>
                <a:latin typeface="Calibri" panose="020F0502020204030204" pitchFamily="34" charset="0"/>
                <a:ea typeface="Times New Roman" panose="02020603050405020304" pitchFamily="18" charset="0"/>
              </a:rPr>
              <a:t>düzeltilmesi gerekir</a:t>
            </a:r>
            <a:r>
              <a:rPr lang="tr-TR" dirty="0">
                <a:latin typeface="Calibri" panose="020F0502020204030204" pitchFamily="34" charset="0"/>
                <a:ea typeface="Times New Roman" panose="02020603050405020304" pitchFamily="18" charset="0"/>
              </a:rPr>
              <a:t>. </a:t>
            </a:r>
          </a:p>
          <a:p>
            <a:pPr marL="742950" lvl="1" indent="-285750">
              <a:spcAft>
                <a:spcPts val="600"/>
              </a:spcAft>
              <a:buFont typeface="Wingdings" panose="05000000000000000000" pitchFamily="2" charset="2"/>
              <a:buChar char="ü"/>
            </a:pPr>
            <a:endParaRPr lang="tr-TR" dirty="0">
              <a:latin typeface="Calibri" panose="020F0502020204030204" pitchFamily="34" charset="0"/>
              <a:ea typeface="Times New Roman" panose="02020603050405020304" pitchFamily="18" charset="0"/>
            </a:endParaRPr>
          </a:p>
          <a:p>
            <a:pPr marL="742950" lvl="1" indent="-285750">
              <a:spcAft>
                <a:spcPts val="600"/>
              </a:spcAft>
              <a:buFont typeface="Wingdings" panose="05000000000000000000" pitchFamily="2" charset="2"/>
              <a:buChar char="ü"/>
            </a:pPr>
            <a:r>
              <a:rPr lang="tr-TR" dirty="0"/>
              <a:t>Matrah artırımı </a:t>
            </a:r>
            <a:r>
              <a:rPr lang="tr-TR" b="1" u="sng" dirty="0"/>
              <a:t>başvuru süresi içinde</a:t>
            </a:r>
            <a:r>
              <a:rPr lang="tr-TR" b="1" dirty="0"/>
              <a:t> </a:t>
            </a:r>
            <a:r>
              <a:rPr lang="tr-TR" dirty="0"/>
              <a:t>düzeltme beyannamesi </a:t>
            </a:r>
            <a:r>
              <a:rPr lang="tr-TR" b="1" dirty="0">
                <a:solidFill>
                  <a:srgbClr val="C00000"/>
                </a:solidFill>
              </a:rPr>
              <a:t>vermeleri hâlinde</a:t>
            </a:r>
            <a:r>
              <a:rPr lang="tr-TR" dirty="0"/>
              <a:t>, kendilerinden </a:t>
            </a:r>
            <a:r>
              <a:rPr lang="tr-TR" b="1" u="sng" dirty="0"/>
              <a:t>vergi cezası </a:t>
            </a:r>
            <a:r>
              <a:rPr lang="tr-TR" dirty="0"/>
              <a:t>veya </a:t>
            </a:r>
            <a:r>
              <a:rPr lang="tr-TR" b="1" u="sng" dirty="0"/>
              <a:t>gecikme faizi</a:t>
            </a:r>
            <a:r>
              <a:rPr lang="tr-TR" b="1" dirty="0"/>
              <a:t> </a:t>
            </a:r>
            <a:r>
              <a:rPr lang="tr-TR" b="1" dirty="0">
                <a:solidFill>
                  <a:srgbClr val="C00000"/>
                </a:solidFill>
              </a:rPr>
              <a:t>talep edilmeyecek</a:t>
            </a:r>
            <a:r>
              <a:rPr lang="tr-TR" dirty="0"/>
              <a:t>, beyan üzerine tahakkuk edecek vergiler, beyannamenin verildiği tarihten itibaren </a:t>
            </a:r>
            <a:r>
              <a:rPr lang="tr-TR" b="1" dirty="0">
                <a:solidFill>
                  <a:srgbClr val="C00000"/>
                </a:solidFill>
              </a:rPr>
              <a:t>bir ay</a:t>
            </a:r>
            <a:r>
              <a:rPr lang="tr-TR" dirty="0"/>
              <a:t> içinde (gelir vergisinin ilk taksiti bir ay içinde ikinci taksiti kanuni süresinde) ödenecektir.</a:t>
            </a:r>
            <a:endParaRPr lang="tr-TR" dirty="0">
              <a:latin typeface="Calibri" panose="020F0502020204030204" pitchFamily="34" charset="0"/>
              <a:ea typeface="Times New Roman" panose="02020603050405020304" pitchFamily="18" charset="0"/>
            </a:endParaRPr>
          </a:p>
          <a:p>
            <a:pPr marL="742950" lvl="1" indent="-285750">
              <a:spcAft>
                <a:spcPts val="600"/>
              </a:spcAft>
              <a:buFont typeface="Wingdings" panose="05000000000000000000" pitchFamily="2" charset="2"/>
              <a:buChar char="ü"/>
            </a:pPr>
            <a:endParaRPr lang="tr-TR" sz="1800" b="1" u="sng" dirty="0">
              <a:latin typeface="Calibri" panose="020F0502020204030204" pitchFamily="34" charset="0"/>
              <a:ea typeface="Times New Roman" panose="02020603050405020304" pitchFamily="18" charset="0"/>
            </a:endParaRPr>
          </a:p>
          <a:p>
            <a:pPr lvl="1">
              <a:spcAft>
                <a:spcPts val="600"/>
              </a:spcAft>
            </a:pPr>
            <a:r>
              <a:rPr lang="tr-TR" sz="1800" b="1" dirty="0">
                <a:latin typeface="Calibri" panose="020F0502020204030204" pitchFamily="34" charset="0"/>
                <a:ea typeface="Times New Roman" panose="02020603050405020304" pitchFamily="18" charset="0"/>
              </a:rPr>
              <a:t>	</a:t>
            </a:r>
            <a:r>
              <a:rPr lang="tr-TR" sz="1800" b="1" u="sng" dirty="0">
                <a:latin typeface="Calibri" panose="020F0502020204030204" pitchFamily="34" charset="0"/>
                <a:ea typeface="Times New Roman" panose="02020603050405020304" pitchFamily="18" charset="0"/>
              </a:rPr>
              <a:t>Beyannamelerinde düzeltme işlemlerini yapmayan</a:t>
            </a:r>
            <a:r>
              <a:rPr lang="tr-TR" sz="1800" dirty="0">
                <a:latin typeface="Calibri" panose="020F0502020204030204" pitchFamily="34" charset="0"/>
                <a:ea typeface="Times New Roman" panose="02020603050405020304" pitchFamily="18" charset="0"/>
              </a:rPr>
              <a:t> mükellefler hakkında ise </a:t>
            </a:r>
            <a:r>
              <a:rPr lang="tr-TR" sz="1800" b="1" dirty="0">
                <a:solidFill>
                  <a:srgbClr val="C00000"/>
                </a:solidFill>
                <a:latin typeface="Calibri" panose="020F0502020204030204" pitchFamily="34" charset="0"/>
                <a:ea typeface="Times New Roman" panose="02020603050405020304" pitchFamily="18" charset="0"/>
              </a:rPr>
              <a:t>matrah artırımı başvuru 	süresinin sonu itibarıyla</a:t>
            </a:r>
            <a:r>
              <a:rPr lang="tr-TR" sz="1800" dirty="0">
                <a:solidFill>
                  <a:srgbClr val="C00000"/>
                </a:solidFill>
                <a:latin typeface="Calibri" panose="020F0502020204030204" pitchFamily="34" charset="0"/>
                <a:ea typeface="Times New Roman" panose="02020603050405020304" pitchFamily="18" charset="0"/>
              </a:rPr>
              <a:t> </a:t>
            </a:r>
            <a:r>
              <a:rPr lang="tr-TR" sz="1800" dirty="0">
                <a:latin typeface="Calibri" panose="020F0502020204030204" pitchFamily="34" charset="0"/>
                <a:ea typeface="Times New Roman" panose="02020603050405020304" pitchFamily="18" charset="0"/>
              </a:rPr>
              <a:t>gerekli işlemler </a:t>
            </a:r>
            <a:r>
              <a:rPr lang="tr-TR" sz="1800" b="1" u="sng" dirty="0">
                <a:latin typeface="Calibri" panose="020F0502020204030204" pitchFamily="34" charset="0"/>
                <a:ea typeface="Times New Roman" panose="02020603050405020304" pitchFamily="18" charset="0"/>
              </a:rPr>
              <a:t>vergi dairelerince yerine getirilecek</a:t>
            </a:r>
            <a:r>
              <a:rPr lang="tr-TR" sz="1800" dirty="0">
                <a:latin typeface="Calibri" panose="020F0502020204030204" pitchFamily="34" charset="0"/>
                <a:ea typeface="Times New Roman" panose="02020603050405020304" pitchFamily="18" charset="0"/>
              </a:rPr>
              <a:t>, </a:t>
            </a:r>
            <a:r>
              <a:rPr lang="tr-TR" sz="1800" b="1" u="sng" dirty="0">
                <a:latin typeface="Calibri" panose="020F0502020204030204" pitchFamily="34" charset="0"/>
                <a:ea typeface="Times New Roman" panose="02020603050405020304" pitchFamily="18" charset="0"/>
              </a:rPr>
              <a:t>vergi </a:t>
            </a:r>
            <a:r>
              <a:rPr lang="tr-TR" sz="1800" b="1" u="sng" dirty="0" err="1">
                <a:latin typeface="Calibri" panose="020F0502020204030204" pitchFamily="34" charset="0"/>
                <a:ea typeface="Times New Roman" panose="02020603050405020304" pitchFamily="18" charset="0"/>
              </a:rPr>
              <a:t>ziyaı</a:t>
            </a:r>
            <a:r>
              <a:rPr lang="tr-TR" sz="1800" b="1" u="sng" dirty="0">
                <a:latin typeface="Calibri" panose="020F0502020204030204" pitchFamily="34" charset="0"/>
                <a:ea typeface="Times New Roman" panose="02020603050405020304" pitchFamily="18" charset="0"/>
              </a:rPr>
              <a:t> olması hâlinde</a:t>
            </a:r>
            <a:r>
              <a:rPr lang="tr-TR" sz="1800" dirty="0">
                <a:latin typeface="Calibri" panose="020F0502020204030204" pitchFamily="34" charset="0"/>
                <a:ea typeface="Times New Roman" panose="02020603050405020304" pitchFamily="18" charset="0"/>
              </a:rPr>
              <a:t> tarh 	edilecek vergi için </a:t>
            </a:r>
            <a:r>
              <a:rPr lang="tr-TR" sz="1800" b="1" dirty="0">
                <a:solidFill>
                  <a:srgbClr val="C00000"/>
                </a:solidFill>
                <a:latin typeface="Calibri" panose="020F0502020204030204" pitchFamily="34" charset="0"/>
                <a:ea typeface="Times New Roman" panose="02020603050405020304" pitchFamily="18" charset="0"/>
              </a:rPr>
              <a:t>gecikme faizi</a:t>
            </a:r>
            <a:r>
              <a:rPr lang="tr-TR" sz="1800" dirty="0">
                <a:solidFill>
                  <a:srgbClr val="C00000"/>
                </a:solidFill>
                <a:latin typeface="Calibri" panose="020F0502020204030204" pitchFamily="34" charset="0"/>
                <a:ea typeface="Times New Roman" panose="02020603050405020304" pitchFamily="18" charset="0"/>
              </a:rPr>
              <a:t> </a:t>
            </a:r>
            <a:r>
              <a:rPr lang="tr-TR" sz="1800" dirty="0">
                <a:latin typeface="Calibri" panose="020F0502020204030204" pitchFamily="34" charset="0"/>
                <a:ea typeface="Times New Roman" panose="02020603050405020304" pitchFamily="18" charset="0"/>
              </a:rPr>
              <a:t>hesaplanacaktır.</a:t>
            </a:r>
            <a:endParaRPr lang="tr-TR" sz="1800" b="1" u="sng" dirty="0">
              <a:latin typeface="Calibri" panose="020F0502020204030204" pitchFamily="34" charset="0"/>
              <a:ea typeface="Times New Roman" panose="02020603050405020304" pitchFamily="18" charset="0"/>
            </a:endParaRPr>
          </a:p>
        </p:txBody>
      </p:sp>
      <p:sp>
        <p:nvSpPr>
          <p:cNvPr id="20" name="Metin kutusu 19"/>
          <p:cNvSpPr txBox="1"/>
          <p:nvPr/>
        </p:nvSpPr>
        <p:spPr>
          <a:xfrm>
            <a:off x="1818640" y="1396532"/>
            <a:ext cx="9519920" cy="2162130"/>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a:latin typeface="Segoe UI" panose="020B0502040204020203" pitchFamily="34" charset="0"/>
              <a:ea typeface="Segoe UI" panose="020B0502040204020203" pitchFamily="34" charset="0"/>
              <a:cs typeface="Segoe UI" panose="020B0502040204020203" pitchFamily="34" charset="0"/>
            </a:endParaRPr>
          </a:p>
          <a:p>
            <a:pPr algn="just"/>
            <a:endParaRPr lang="tr-TR" sz="1100" dirty="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000" dirty="0">
                <a:latin typeface="Calibri" panose="020F0502020204030204" pitchFamily="34" charset="0"/>
                <a:ea typeface="Times New Roman" panose="02020603050405020304" pitchFamily="18" charset="0"/>
              </a:rPr>
              <a:t>Mükellefler, </a:t>
            </a:r>
            <a:r>
              <a:rPr lang="tr-TR" sz="2000" b="1" dirty="0">
                <a:solidFill>
                  <a:srgbClr val="C00000"/>
                </a:solidFill>
                <a:latin typeface="Calibri" panose="020F0502020204030204" pitchFamily="34" charset="0"/>
                <a:ea typeface="Times New Roman" panose="02020603050405020304" pitchFamily="18" charset="0"/>
              </a:rPr>
              <a:t>indirim konusu yapılamamış</a:t>
            </a:r>
            <a:r>
              <a:rPr lang="tr-TR" sz="2000" dirty="0">
                <a:solidFill>
                  <a:srgbClr val="C00000"/>
                </a:solidFill>
                <a:latin typeface="Calibri" panose="020F0502020204030204" pitchFamily="34" charset="0"/>
                <a:ea typeface="Times New Roman" panose="02020603050405020304" pitchFamily="18" charset="0"/>
              </a:rPr>
              <a:t> </a:t>
            </a:r>
            <a:r>
              <a:rPr lang="tr-TR" sz="2000" b="1" dirty="0">
                <a:solidFill>
                  <a:srgbClr val="C00000"/>
                </a:solidFill>
                <a:latin typeface="Calibri" panose="020F0502020204030204" pitchFamily="34" charset="0"/>
                <a:ea typeface="Times New Roman" panose="02020603050405020304" pitchFamily="18" charset="0"/>
              </a:rPr>
              <a:t>geçmiş yıl zararları</a:t>
            </a:r>
            <a:r>
              <a:rPr lang="tr-TR" sz="2000" dirty="0">
                <a:latin typeface="Calibri" panose="020F0502020204030204" pitchFamily="34" charset="0"/>
                <a:ea typeface="Times New Roman" panose="02020603050405020304" pitchFamily="18" charset="0"/>
              </a:rPr>
              <a:t>nın </a:t>
            </a:r>
            <a:r>
              <a:rPr lang="tr-TR" sz="2000" b="1" u="sng" dirty="0">
                <a:latin typeface="Calibri" panose="020F0502020204030204" pitchFamily="34" charset="0"/>
                <a:ea typeface="Times New Roman" panose="02020603050405020304" pitchFamily="18" charset="0"/>
              </a:rPr>
              <a:t>yarısını</a:t>
            </a:r>
            <a:r>
              <a:rPr lang="tr-TR" sz="2000" dirty="0">
                <a:latin typeface="Calibri" panose="020F0502020204030204" pitchFamily="34" charset="0"/>
                <a:ea typeface="Times New Roman" panose="02020603050405020304" pitchFamily="18" charset="0"/>
              </a:rPr>
              <a:t>, 2022 ve müteakip yıl karlarından </a:t>
            </a:r>
            <a:r>
              <a:rPr lang="tr-TR" sz="2000" b="1" u="sng" dirty="0">
                <a:latin typeface="Calibri" panose="020F0502020204030204" pitchFamily="34" charset="0"/>
                <a:ea typeface="Times New Roman" panose="02020603050405020304" pitchFamily="18" charset="0"/>
              </a:rPr>
              <a:t>mahsup edemeyeceklerdir</a:t>
            </a:r>
            <a:r>
              <a:rPr lang="tr-TR" sz="2000" dirty="0">
                <a:latin typeface="Calibri" panose="020F0502020204030204" pitchFamily="34" charset="0"/>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000" dirty="0">
                <a:latin typeface="Calibri" panose="020F0502020204030204" pitchFamily="34" charset="0"/>
                <a:ea typeface="Times New Roman" panose="02020603050405020304" pitchFamily="18" charset="0"/>
              </a:rPr>
              <a:t>Söz konusu zararların </a:t>
            </a:r>
            <a:r>
              <a:rPr lang="tr-TR" sz="2000" b="1" u="sng" dirty="0">
                <a:latin typeface="Calibri" panose="020F0502020204030204" pitchFamily="34" charset="0"/>
                <a:ea typeface="Times New Roman" panose="02020603050405020304" pitchFamily="18" charset="0"/>
              </a:rPr>
              <a:t>ilgili yılların mali bilançolarına göre doğmuş olması(1)</a:t>
            </a:r>
            <a:r>
              <a:rPr lang="tr-TR" sz="2000" dirty="0">
                <a:latin typeface="Calibri" panose="020F0502020204030204" pitchFamily="34" charset="0"/>
                <a:ea typeface="Times New Roman" panose="02020603050405020304" pitchFamily="18" charset="0"/>
              </a:rPr>
              <a:t> </a:t>
            </a:r>
            <a:r>
              <a:rPr lang="tr-TR" sz="2000" b="1" dirty="0">
                <a:solidFill>
                  <a:srgbClr val="C00000"/>
                </a:solidFill>
                <a:latin typeface="Calibri" panose="020F0502020204030204" pitchFamily="34" charset="0"/>
                <a:ea typeface="Times New Roman" panose="02020603050405020304" pitchFamily="18" charset="0"/>
              </a:rPr>
              <a:t>veya</a:t>
            </a:r>
            <a:r>
              <a:rPr lang="tr-TR" sz="2000" b="1" u="sng" dirty="0">
                <a:latin typeface="Calibri" panose="020F0502020204030204" pitchFamily="34" charset="0"/>
                <a:ea typeface="Times New Roman" panose="02020603050405020304" pitchFamily="18" charset="0"/>
              </a:rPr>
              <a:t> indirim ve istisna uygulamalarından kaynaklanmış olması(2)</a:t>
            </a:r>
            <a:r>
              <a:rPr lang="tr-TR" sz="2000" dirty="0">
                <a:latin typeface="Calibri" panose="020F0502020204030204" pitchFamily="34" charset="0"/>
                <a:ea typeface="Times New Roman" panose="02020603050405020304" pitchFamily="18" charset="0"/>
              </a:rPr>
              <a:t> </a:t>
            </a:r>
            <a:r>
              <a:rPr lang="tr-TR" sz="2000" b="1" dirty="0">
                <a:solidFill>
                  <a:srgbClr val="C00000"/>
                </a:solidFill>
                <a:latin typeface="Calibri" panose="020F0502020204030204" pitchFamily="34" charset="0"/>
                <a:ea typeface="Times New Roman" panose="02020603050405020304" pitchFamily="18" charset="0"/>
              </a:rPr>
              <a:t>durumu değiştirmemektedir</a:t>
            </a:r>
            <a:r>
              <a:rPr lang="tr-TR" sz="2000" dirty="0">
                <a:latin typeface="Calibri" panose="020F0502020204030204" pitchFamily="34" charset="0"/>
                <a:ea typeface="Times New Roman" panose="02020603050405020304" pitchFamily="18" charset="0"/>
              </a:rPr>
              <a:t>. </a:t>
            </a:r>
          </a:p>
        </p:txBody>
      </p:sp>
      <p:sp>
        <p:nvSpPr>
          <p:cNvPr id="21" name="Yuvarlatılmış Dikdörtgen 20"/>
          <p:cNvSpPr/>
          <p:nvPr/>
        </p:nvSpPr>
        <p:spPr>
          <a:xfrm>
            <a:off x="1836847" y="1225669"/>
            <a:ext cx="9499466"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a:latin typeface="Arial" panose="020B0604020202020204" pitchFamily="34" charset="0"/>
                <a:cs typeface="Arial" panose="020B0604020202020204" pitchFamily="34" charset="0"/>
              </a:rPr>
              <a:t>Geçmiş Yıl Zararları</a:t>
            </a:r>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pic>
        <p:nvPicPr>
          <p:cNvPr id="3" name="Resim 2">
            <a:extLst>
              <a:ext uri="{FF2B5EF4-FFF2-40B4-BE49-F238E27FC236}">
                <a16:creationId xmlns:a16="http://schemas.microsoft.com/office/drawing/2014/main" id="{9DB98FEC-855B-D25B-BCB7-86E4517D2A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075" y="5672841"/>
            <a:ext cx="539709" cy="1103141"/>
          </a:xfrm>
          <a:prstGeom prst="rect">
            <a:avLst/>
          </a:prstGeom>
        </p:spPr>
      </p:pic>
      <p:sp>
        <p:nvSpPr>
          <p:cNvPr id="4" name="TextShape 2">
            <a:extLst>
              <a:ext uri="{FF2B5EF4-FFF2-40B4-BE49-F238E27FC236}">
                <a16:creationId xmlns:a16="http://schemas.microsoft.com/office/drawing/2014/main" id="{6DFEF2FB-AB0D-6911-AB77-BF7486F53952}"/>
              </a:ext>
            </a:extLst>
          </p:cNvPr>
          <p:cNvSpPr txBox="1"/>
          <p:nvPr/>
        </p:nvSpPr>
        <p:spPr>
          <a:xfrm>
            <a:off x="1260475" y="234418"/>
            <a:ext cx="10920495" cy="791640"/>
          </a:xfrm>
          <a:prstGeom prst="rect">
            <a:avLst/>
          </a:prstGeom>
          <a:noFill/>
          <a:ln>
            <a:noFill/>
          </a:ln>
        </p:spPr>
        <p:txBody>
          <a:bodyPr anchor="ctr"/>
          <a:lstStyle/>
          <a:p>
            <a:pPr algn="ctr">
              <a:lnSpc>
                <a:spcPct val="100000"/>
              </a:lnSpc>
            </a:pPr>
            <a:r>
              <a:rPr lang="tr-TR" sz="3600" b="1" spc="-1" dirty="0">
                <a:solidFill>
                  <a:srgbClr val="BC1421"/>
                </a:solidFill>
                <a:uFill>
                  <a:solidFill>
                    <a:srgbClr val="FFFFFF"/>
                  </a:solidFill>
                </a:uFill>
              </a:rPr>
              <a:t>MATRAH VE VERGİ ARTIRIMI</a:t>
            </a:r>
          </a:p>
          <a:p>
            <a:pPr algn="ctr">
              <a:lnSpc>
                <a:spcPct val="100000"/>
              </a:lnSpc>
            </a:pPr>
            <a:r>
              <a:rPr lang="tr-TR" sz="2400" b="1" spc="-1" dirty="0">
                <a:solidFill>
                  <a:srgbClr val="C00000"/>
                </a:solidFill>
                <a:uFill>
                  <a:solidFill>
                    <a:srgbClr val="FFFFFF"/>
                  </a:solidFill>
                </a:uFill>
              </a:rPr>
              <a:t>-Matrah ve Vergi Artırımı ile Matrah Beyanına İlişkin Diğer Hususlar</a:t>
            </a:r>
            <a:r>
              <a:rPr lang="tr-TR" sz="2400" b="1" strike="noStrike" spc="-1" dirty="0">
                <a:solidFill>
                  <a:srgbClr val="C00000"/>
                </a:solidFill>
                <a:uFill>
                  <a:solidFill>
                    <a:srgbClr val="FFFFFF"/>
                  </a:solidFill>
                </a:uFill>
                <a:latin typeface="Calibri"/>
              </a:rPr>
              <a:t>-</a:t>
            </a:r>
            <a:endParaRPr lang="tr-TR" sz="2400" b="0" strike="noStrike" spc="-1" dirty="0">
              <a:solidFill>
                <a:srgbClr val="C00000"/>
              </a:solidFill>
              <a:uFill>
                <a:solidFill>
                  <a:srgbClr val="FFFFFF"/>
                </a:solidFill>
              </a:uFill>
              <a:latin typeface="Calibri"/>
            </a:endParaRPr>
          </a:p>
        </p:txBody>
      </p:sp>
    </p:spTree>
    <p:extLst>
      <p:ext uri="{BB962C8B-B14F-4D97-AF65-F5344CB8AC3E}">
        <p14:creationId xmlns:p14="http://schemas.microsoft.com/office/powerpoint/2010/main" val="3592082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bg/>
                                          </p:spTgt>
                                        </p:tgtEl>
                                        <p:attrNameLst>
                                          <p:attrName>style.visibility</p:attrName>
                                        </p:attrNameLst>
                                      </p:cBhvr>
                                      <p:to>
                                        <p:strVal val="visible"/>
                                      </p:to>
                                    </p:set>
                                    <p:animEffect transition="in" filter="wipe(left)">
                                      <p:cBhvr>
                                        <p:cTn id="19" dur="500"/>
                                        <p:tgtEl>
                                          <p:spTgt spid="10">
                                            <p:bg/>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left)">
                                      <p:cBhvr>
                                        <p:cTn id="22" dur="500"/>
                                        <p:tgtEl>
                                          <p:spTgt spid="10">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wipe(left)">
                                      <p:cBhvr>
                                        <p:cTn id="25" dur="500"/>
                                        <p:tgtEl>
                                          <p:spTgt spid="10">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xEl>
                                              <p:pRg st="2" end="2"/>
                                            </p:txEl>
                                          </p:spTgt>
                                        </p:tgtEl>
                                        <p:attrNameLst>
                                          <p:attrName>style.visibility</p:attrName>
                                        </p:attrNameLst>
                                      </p:cBhvr>
                                      <p:to>
                                        <p:strVal val="visible"/>
                                      </p:to>
                                    </p:set>
                                    <p:animEffect transition="in" filter="wipe(left)">
                                      <p:cBhvr>
                                        <p:cTn id="30" dur="500"/>
                                        <p:tgtEl>
                                          <p:spTgt spid="10">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wipe(left)">
                                      <p:cBhvr>
                                        <p:cTn id="35" dur="500"/>
                                        <p:tgtEl>
                                          <p:spTgt spid="10">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7" presetClass="exit" presetSubtype="0" fill="hold" grpId="1" nodeType="clickEffect">
                                  <p:stCondLst>
                                    <p:cond delay="0"/>
                                  </p:stCondLst>
                                  <p:childTnLst>
                                    <p:animEffect transition="out" filter="fade">
                                      <p:cBhvr>
                                        <p:cTn id="39" dur="1000"/>
                                        <p:tgtEl>
                                          <p:spTgt spid="10">
                                            <p:txEl>
                                              <p:pRg st="0" end="0"/>
                                            </p:txEl>
                                          </p:spTgt>
                                        </p:tgtEl>
                                      </p:cBhvr>
                                    </p:animEffect>
                                    <p:anim calcmode="lin" valueType="num">
                                      <p:cBhvr>
                                        <p:cTn id="40" dur="1000"/>
                                        <p:tgtEl>
                                          <p:spTgt spid="10">
                                            <p:txEl>
                                              <p:pRg st="0" end="0"/>
                                            </p:txEl>
                                          </p:spTgt>
                                        </p:tgtEl>
                                        <p:attrNameLst>
                                          <p:attrName>ppt_x</p:attrName>
                                        </p:attrNameLst>
                                      </p:cBhvr>
                                      <p:tavLst>
                                        <p:tav tm="0">
                                          <p:val>
                                            <p:strVal val="ppt_x"/>
                                          </p:val>
                                        </p:tav>
                                        <p:tav tm="100000">
                                          <p:val>
                                            <p:strVal val="ppt_x"/>
                                          </p:val>
                                        </p:tav>
                                      </p:tavLst>
                                    </p:anim>
                                    <p:anim calcmode="lin" valueType="num">
                                      <p:cBhvr>
                                        <p:cTn id="41" dur="100" decel="100000"/>
                                        <p:tgtEl>
                                          <p:spTgt spid="10">
                                            <p:txEl>
                                              <p:pRg st="0" end="0"/>
                                            </p:txEl>
                                          </p:spTgt>
                                        </p:tgtEl>
                                        <p:attrNameLst>
                                          <p:attrName>ppt_y</p:attrName>
                                        </p:attrNameLst>
                                      </p:cBhvr>
                                      <p:tavLst>
                                        <p:tav tm="0">
                                          <p:val>
                                            <p:strVal val="ppt_y"/>
                                          </p:val>
                                        </p:tav>
                                        <p:tav tm="100000">
                                          <p:val>
                                            <p:strVal val="ppt_y-.03"/>
                                          </p:val>
                                        </p:tav>
                                      </p:tavLst>
                                    </p:anim>
                                    <p:anim calcmode="lin" valueType="num">
                                      <p:cBhvr>
                                        <p:cTn id="42" dur="900" accel="100000">
                                          <p:stCondLst>
                                            <p:cond delay="100"/>
                                          </p:stCondLst>
                                        </p:cTn>
                                        <p:tgtEl>
                                          <p:spTgt spid="10">
                                            <p:txEl>
                                              <p:pRg st="0" end="0"/>
                                            </p:txEl>
                                          </p:spTgt>
                                        </p:tgtEl>
                                        <p:attrNameLst>
                                          <p:attrName>ppt_y</p:attrName>
                                        </p:attrNameLst>
                                      </p:cBhvr>
                                      <p:tavLst>
                                        <p:tav tm="0">
                                          <p:val>
                                            <p:strVal val="ppt_y"/>
                                          </p:val>
                                        </p:tav>
                                        <p:tav tm="100000">
                                          <p:val>
                                            <p:strVal val="ppt_y+1"/>
                                          </p:val>
                                        </p:tav>
                                      </p:tavLst>
                                    </p:anim>
                                    <p:set>
                                      <p:cBhvr>
                                        <p:cTn id="43" dur="1" fill="hold">
                                          <p:stCondLst>
                                            <p:cond delay="999"/>
                                          </p:stCondLst>
                                        </p:cTn>
                                        <p:tgtEl>
                                          <p:spTgt spid="10">
                                            <p:txEl>
                                              <p:pRg st="0" end="0"/>
                                            </p:txEl>
                                          </p:spTgt>
                                        </p:tgtEl>
                                        <p:attrNameLst>
                                          <p:attrName>style.visibility</p:attrName>
                                        </p:attrNameLst>
                                      </p:cBhvr>
                                      <p:to>
                                        <p:strVal val="hidden"/>
                                      </p:to>
                                    </p:set>
                                  </p:childTnLst>
                                </p:cTn>
                              </p:par>
                              <p:par>
                                <p:cTn id="44" presetID="37" presetClass="exit" presetSubtype="0" fill="hold" grpId="1" nodeType="withEffect">
                                  <p:stCondLst>
                                    <p:cond delay="0"/>
                                  </p:stCondLst>
                                  <p:childTnLst>
                                    <p:animEffect transition="out" filter="fade">
                                      <p:cBhvr>
                                        <p:cTn id="45" dur="1000"/>
                                        <p:tgtEl>
                                          <p:spTgt spid="10">
                                            <p:txEl>
                                              <p:pRg st="1" end="1"/>
                                            </p:txEl>
                                          </p:spTgt>
                                        </p:tgtEl>
                                      </p:cBhvr>
                                    </p:animEffect>
                                    <p:anim calcmode="lin" valueType="num">
                                      <p:cBhvr>
                                        <p:cTn id="46" dur="1000"/>
                                        <p:tgtEl>
                                          <p:spTgt spid="10">
                                            <p:txEl>
                                              <p:pRg st="1" end="1"/>
                                            </p:txEl>
                                          </p:spTgt>
                                        </p:tgtEl>
                                        <p:attrNameLst>
                                          <p:attrName>ppt_x</p:attrName>
                                        </p:attrNameLst>
                                      </p:cBhvr>
                                      <p:tavLst>
                                        <p:tav tm="0">
                                          <p:val>
                                            <p:strVal val="ppt_x"/>
                                          </p:val>
                                        </p:tav>
                                        <p:tav tm="100000">
                                          <p:val>
                                            <p:strVal val="ppt_x"/>
                                          </p:val>
                                        </p:tav>
                                      </p:tavLst>
                                    </p:anim>
                                    <p:anim calcmode="lin" valueType="num">
                                      <p:cBhvr>
                                        <p:cTn id="47" dur="100" decel="100000"/>
                                        <p:tgtEl>
                                          <p:spTgt spid="10">
                                            <p:txEl>
                                              <p:pRg st="1" end="1"/>
                                            </p:txEl>
                                          </p:spTgt>
                                        </p:tgtEl>
                                        <p:attrNameLst>
                                          <p:attrName>ppt_y</p:attrName>
                                        </p:attrNameLst>
                                      </p:cBhvr>
                                      <p:tavLst>
                                        <p:tav tm="0">
                                          <p:val>
                                            <p:strVal val="ppt_y"/>
                                          </p:val>
                                        </p:tav>
                                        <p:tav tm="100000">
                                          <p:val>
                                            <p:strVal val="ppt_y-.03"/>
                                          </p:val>
                                        </p:tav>
                                      </p:tavLst>
                                    </p:anim>
                                    <p:anim calcmode="lin" valueType="num">
                                      <p:cBhvr>
                                        <p:cTn id="48" dur="900" accel="100000">
                                          <p:stCondLst>
                                            <p:cond delay="100"/>
                                          </p:stCondLst>
                                        </p:cTn>
                                        <p:tgtEl>
                                          <p:spTgt spid="10">
                                            <p:txEl>
                                              <p:pRg st="1" end="1"/>
                                            </p:txEl>
                                          </p:spTgt>
                                        </p:tgtEl>
                                        <p:attrNameLst>
                                          <p:attrName>ppt_y</p:attrName>
                                        </p:attrNameLst>
                                      </p:cBhvr>
                                      <p:tavLst>
                                        <p:tav tm="0">
                                          <p:val>
                                            <p:strVal val="ppt_y"/>
                                          </p:val>
                                        </p:tav>
                                        <p:tav tm="100000">
                                          <p:val>
                                            <p:strVal val="ppt_y+1"/>
                                          </p:val>
                                        </p:tav>
                                      </p:tavLst>
                                    </p:anim>
                                    <p:set>
                                      <p:cBhvr>
                                        <p:cTn id="49" dur="1" fill="hold">
                                          <p:stCondLst>
                                            <p:cond delay="999"/>
                                          </p:stCondLst>
                                        </p:cTn>
                                        <p:tgtEl>
                                          <p:spTgt spid="10">
                                            <p:txEl>
                                              <p:pRg st="1" end="1"/>
                                            </p:txEl>
                                          </p:spTgt>
                                        </p:tgtEl>
                                        <p:attrNameLst>
                                          <p:attrName>style.visibility</p:attrName>
                                        </p:attrNameLst>
                                      </p:cBhvr>
                                      <p:to>
                                        <p:strVal val="hidden"/>
                                      </p:to>
                                    </p:set>
                                  </p:childTnLst>
                                </p:cTn>
                              </p:par>
                              <p:par>
                                <p:cTn id="50" presetID="37" presetClass="exit" presetSubtype="0" fill="hold" grpId="1" nodeType="withEffect">
                                  <p:stCondLst>
                                    <p:cond delay="0"/>
                                  </p:stCondLst>
                                  <p:childTnLst>
                                    <p:animEffect transition="out" filter="fade">
                                      <p:cBhvr>
                                        <p:cTn id="51" dur="1000"/>
                                        <p:tgtEl>
                                          <p:spTgt spid="10">
                                            <p:txEl>
                                              <p:pRg st="2" end="2"/>
                                            </p:txEl>
                                          </p:spTgt>
                                        </p:tgtEl>
                                      </p:cBhvr>
                                    </p:animEffect>
                                    <p:anim calcmode="lin" valueType="num">
                                      <p:cBhvr>
                                        <p:cTn id="52" dur="1000"/>
                                        <p:tgtEl>
                                          <p:spTgt spid="10">
                                            <p:txEl>
                                              <p:pRg st="2" end="2"/>
                                            </p:txEl>
                                          </p:spTgt>
                                        </p:tgtEl>
                                        <p:attrNameLst>
                                          <p:attrName>ppt_x</p:attrName>
                                        </p:attrNameLst>
                                      </p:cBhvr>
                                      <p:tavLst>
                                        <p:tav tm="0">
                                          <p:val>
                                            <p:strVal val="ppt_x"/>
                                          </p:val>
                                        </p:tav>
                                        <p:tav tm="100000">
                                          <p:val>
                                            <p:strVal val="ppt_x"/>
                                          </p:val>
                                        </p:tav>
                                      </p:tavLst>
                                    </p:anim>
                                    <p:anim calcmode="lin" valueType="num">
                                      <p:cBhvr>
                                        <p:cTn id="53" dur="100" decel="100000"/>
                                        <p:tgtEl>
                                          <p:spTgt spid="10">
                                            <p:txEl>
                                              <p:pRg st="2" end="2"/>
                                            </p:txEl>
                                          </p:spTgt>
                                        </p:tgtEl>
                                        <p:attrNameLst>
                                          <p:attrName>ppt_y</p:attrName>
                                        </p:attrNameLst>
                                      </p:cBhvr>
                                      <p:tavLst>
                                        <p:tav tm="0">
                                          <p:val>
                                            <p:strVal val="ppt_y"/>
                                          </p:val>
                                        </p:tav>
                                        <p:tav tm="100000">
                                          <p:val>
                                            <p:strVal val="ppt_y-.03"/>
                                          </p:val>
                                        </p:tav>
                                      </p:tavLst>
                                    </p:anim>
                                    <p:anim calcmode="lin" valueType="num">
                                      <p:cBhvr>
                                        <p:cTn id="54" dur="900" accel="100000">
                                          <p:stCondLst>
                                            <p:cond delay="100"/>
                                          </p:stCondLst>
                                        </p:cTn>
                                        <p:tgtEl>
                                          <p:spTgt spid="10">
                                            <p:txEl>
                                              <p:pRg st="2" end="2"/>
                                            </p:txEl>
                                          </p:spTgt>
                                        </p:tgtEl>
                                        <p:attrNameLst>
                                          <p:attrName>ppt_y</p:attrName>
                                        </p:attrNameLst>
                                      </p:cBhvr>
                                      <p:tavLst>
                                        <p:tav tm="0">
                                          <p:val>
                                            <p:strVal val="ppt_y"/>
                                          </p:val>
                                        </p:tav>
                                        <p:tav tm="100000">
                                          <p:val>
                                            <p:strVal val="ppt_y+1"/>
                                          </p:val>
                                        </p:tav>
                                      </p:tavLst>
                                    </p:anim>
                                    <p:set>
                                      <p:cBhvr>
                                        <p:cTn id="55" dur="1" fill="hold">
                                          <p:stCondLst>
                                            <p:cond delay="999"/>
                                          </p:stCondLst>
                                        </p:cTn>
                                        <p:tgtEl>
                                          <p:spTgt spid="10">
                                            <p:txEl>
                                              <p:pRg st="2" end="2"/>
                                            </p:txEl>
                                          </p:spTgt>
                                        </p:tgtEl>
                                        <p:attrNameLst>
                                          <p:attrName>style.visibility</p:attrName>
                                        </p:attrNameLst>
                                      </p:cBhvr>
                                      <p:to>
                                        <p:strVal val="hidden"/>
                                      </p:to>
                                    </p:set>
                                  </p:childTnLst>
                                </p:cTn>
                              </p:par>
                              <p:par>
                                <p:cTn id="56" presetID="37" presetClass="exit" presetSubtype="0" fill="hold" grpId="1" nodeType="withEffect">
                                  <p:stCondLst>
                                    <p:cond delay="0"/>
                                  </p:stCondLst>
                                  <p:childTnLst>
                                    <p:animEffect transition="out" filter="fade">
                                      <p:cBhvr>
                                        <p:cTn id="57" dur="1000"/>
                                        <p:tgtEl>
                                          <p:spTgt spid="10">
                                            <p:txEl>
                                              <p:pRg st="3" end="3"/>
                                            </p:txEl>
                                          </p:spTgt>
                                        </p:tgtEl>
                                      </p:cBhvr>
                                    </p:animEffect>
                                    <p:anim calcmode="lin" valueType="num">
                                      <p:cBhvr>
                                        <p:cTn id="58" dur="1000"/>
                                        <p:tgtEl>
                                          <p:spTgt spid="10">
                                            <p:txEl>
                                              <p:pRg st="3" end="3"/>
                                            </p:txEl>
                                          </p:spTgt>
                                        </p:tgtEl>
                                        <p:attrNameLst>
                                          <p:attrName>ppt_x</p:attrName>
                                        </p:attrNameLst>
                                      </p:cBhvr>
                                      <p:tavLst>
                                        <p:tav tm="0">
                                          <p:val>
                                            <p:strVal val="ppt_x"/>
                                          </p:val>
                                        </p:tav>
                                        <p:tav tm="100000">
                                          <p:val>
                                            <p:strVal val="ppt_x"/>
                                          </p:val>
                                        </p:tav>
                                      </p:tavLst>
                                    </p:anim>
                                    <p:anim calcmode="lin" valueType="num">
                                      <p:cBhvr>
                                        <p:cTn id="59" dur="100" decel="100000"/>
                                        <p:tgtEl>
                                          <p:spTgt spid="10">
                                            <p:txEl>
                                              <p:pRg st="3" end="3"/>
                                            </p:txEl>
                                          </p:spTgt>
                                        </p:tgtEl>
                                        <p:attrNameLst>
                                          <p:attrName>ppt_y</p:attrName>
                                        </p:attrNameLst>
                                      </p:cBhvr>
                                      <p:tavLst>
                                        <p:tav tm="0">
                                          <p:val>
                                            <p:strVal val="ppt_y"/>
                                          </p:val>
                                        </p:tav>
                                        <p:tav tm="100000">
                                          <p:val>
                                            <p:strVal val="ppt_y-.03"/>
                                          </p:val>
                                        </p:tav>
                                      </p:tavLst>
                                    </p:anim>
                                    <p:anim calcmode="lin" valueType="num">
                                      <p:cBhvr>
                                        <p:cTn id="60" dur="900" accel="100000">
                                          <p:stCondLst>
                                            <p:cond delay="100"/>
                                          </p:stCondLst>
                                        </p:cTn>
                                        <p:tgtEl>
                                          <p:spTgt spid="10">
                                            <p:txEl>
                                              <p:pRg st="3" end="3"/>
                                            </p:txEl>
                                          </p:spTgt>
                                        </p:tgtEl>
                                        <p:attrNameLst>
                                          <p:attrName>ppt_y</p:attrName>
                                        </p:attrNameLst>
                                      </p:cBhvr>
                                      <p:tavLst>
                                        <p:tav tm="0">
                                          <p:val>
                                            <p:strVal val="ppt_y"/>
                                          </p:val>
                                        </p:tav>
                                        <p:tav tm="100000">
                                          <p:val>
                                            <p:strVal val="ppt_y+1"/>
                                          </p:val>
                                        </p:tav>
                                      </p:tavLst>
                                    </p:anim>
                                    <p:set>
                                      <p:cBhvr>
                                        <p:cTn id="61" dur="1" fill="hold">
                                          <p:stCondLst>
                                            <p:cond delay="999"/>
                                          </p:stCondLst>
                                        </p:cTn>
                                        <p:tgtEl>
                                          <p:spTgt spid="10">
                                            <p:txEl>
                                              <p:pRg st="3" end="3"/>
                                            </p:txEl>
                                          </p:spTgt>
                                        </p:tgtEl>
                                        <p:attrNameLst>
                                          <p:attrName>style.visibility</p:attrName>
                                        </p:attrNameLst>
                                      </p:cBhvr>
                                      <p:to>
                                        <p:strVal val="hidden"/>
                                      </p:to>
                                    </p:set>
                                  </p:childTnLst>
                                </p:cTn>
                              </p:par>
                              <p:par>
                                <p:cTn id="62" presetID="37" presetClass="exit" presetSubtype="0" fill="hold" grpId="1" nodeType="withEffect">
                                  <p:stCondLst>
                                    <p:cond delay="0"/>
                                  </p:stCondLst>
                                  <p:childTnLst>
                                    <p:animEffect transition="out" filter="fade">
                                      <p:cBhvr>
                                        <p:cTn id="63" dur="1000"/>
                                        <p:tgtEl>
                                          <p:spTgt spid="10">
                                            <p:bg/>
                                          </p:spTgt>
                                        </p:tgtEl>
                                      </p:cBhvr>
                                    </p:animEffect>
                                    <p:anim calcmode="lin" valueType="num">
                                      <p:cBhvr>
                                        <p:cTn id="64" dur="1000"/>
                                        <p:tgtEl>
                                          <p:spTgt spid="10">
                                            <p:bg/>
                                          </p:spTgt>
                                        </p:tgtEl>
                                        <p:attrNameLst>
                                          <p:attrName>ppt_x</p:attrName>
                                        </p:attrNameLst>
                                      </p:cBhvr>
                                      <p:tavLst>
                                        <p:tav tm="0">
                                          <p:val>
                                            <p:strVal val="ppt_x"/>
                                          </p:val>
                                        </p:tav>
                                        <p:tav tm="100000">
                                          <p:val>
                                            <p:strVal val="ppt_x"/>
                                          </p:val>
                                        </p:tav>
                                      </p:tavLst>
                                    </p:anim>
                                    <p:anim calcmode="lin" valueType="num">
                                      <p:cBhvr>
                                        <p:cTn id="65" dur="100" decel="100000"/>
                                        <p:tgtEl>
                                          <p:spTgt spid="10">
                                            <p:bg/>
                                          </p:spTgt>
                                        </p:tgtEl>
                                        <p:attrNameLst>
                                          <p:attrName>ppt_y</p:attrName>
                                        </p:attrNameLst>
                                      </p:cBhvr>
                                      <p:tavLst>
                                        <p:tav tm="0">
                                          <p:val>
                                            <p:strVal val="ppt_y"/>
                                          </p:val>
                                        </p:tav>
                                        <p:tav tm="100000">
                                          <p:val>
                                            <p:strVal val="ppt_y-.03"/>
                                          </p:val>
                                        </p:tav>
                                      </p:tavLst>
                                    </p:anim>
                                    <p:anim calcmode="lin" valueType="num">
                                      <p:cBhvr>
                                        <p:cTn id="66" dur="900" accel="100000">
                                          <p:stCondLst>
                                            <p:cond delay="100"/>
                                          </p:stCondLst>
                                        </p:cTn>
                                        <p:tgtEl>
                                          <p:spTgt spid="10">
                                            <p:bg/>
                                          </p:spTgt>
                                        </p:tgtEl>
                                        <p:attrNameLst>
                                          <p:attrName>ppt_y</p:attrName>
                                        </p:attrNameLst>
                                      </p:cBhvr>
                                      <p:tavLst>
                                        <p:tav tm="0">
                                          <p:val>
                                            <p:strVal val="ppt_y"/>
                                          </p:val>
                                        </p:tav>
                                        <p:tav tm="100000">
                                          <p:val>
                                            <p:strVal val="ppt_y+1"/>
                                          </p:val>
                                        </p:tav>
                                      </p:tavLst>
                                    </p:anim>
                                    <p:set>
                                      <p:cBhvr>
                                        <p:cTn id="67" dur="1" fill="hold">
                                          <p:stCondLst>
                                            <p:cond delay="999"/>
                                          </p:stCondLst>
                                        </p:cTn>
                                        <p:tgtEl>
                                          <p:spTgt spid="10">
                                            <p:bg/>
                                          </p:spTgt>
                                        </p:tgtEl>
                                        <p:attrNameLst>
                                          <p:attrName>style.visibility</p:attrName>
                                        </p:attrNameLst>
                                      </p:cBhvr>
                                      <p:to>
                                        <p:strVal val="hidden"/>
                                      </p:to>
                                    </p:set>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12">
                                            <p:bg/>
                                          </p:spTgt>
                                        </p:tgtEl>
                                        <p:attrNameLst>
                                          <p:attrName>style.visibility</p:attrName>
                                        </p:attrNameLst>
                                      </p:cBhvr>
                                      <p:to>
                                        <p:strVal val="visible"/>
                                      </p:to>
                                    </p:set>
                                    <p:animEffect transition="in" filter="wipe(left)">
                                      <p:cBhvr>
                                        <p:cTn id="71" dur="500"/>
                                        <p:tgtEl>
                                          <p:spTgt spid="12">
                                            <p:bg/>
                                          </p:spTgt>
                                        </p:tgtEl>
                                      </p:cBhvr>
                                    </p:animEffect>
                                  </p:childTnLst>
                                </p:cTn>
                              </p:par>
                            </p:childTnLst>
                          </p:cTn>
                        </p:par>
                        <p:par>
                          <p:cTn id="72" fill="hold">
                            <p:stCondLst>
                              <p:cond delay="1500"/>
                            </p:stCondLst>
                            <p:childTnLst>
                              <p:par>
                                <p:cTn id="73" presetID="22" presetClass="entr" presetSubtype="8" fill="hold" grpId="0" nodeType="afterEffect">
                                  <p:stCondLst>
                                    <p:cond delay="0"/>
                                  </p:stCondLst>
                                  <p:childTnLst>
                                    <p:set>
                                      <p:cBhvr>
                                        <p:cTn id="74" dur="1" fill="hold">
                                          <p:stCondLst>
                                            <p:cond delay="0"/>
                                          </p:stCondLst>
                                        </p:cTn>
                                        <p:tgtEl>
                                          <p:spTgt spid="12">
                                            <p:txEl>
                                              <p:pRg st="0" end="0"/>
                                            </p:txEl>
                                          </p:spTgt>
                                        </p:tgtEl>
                                        <p:attrNameLst>
                                          <p:attrName>style.visibility</p:attrName>
                                        </p:attrNameLst>
                                      </p:cBhvr>
                                      <p:to>
                                        <p:strVal val="visible"/>
                                      </p:to>
                                    </p:set>
                                    <p:animEffect transition="in" filter="wipe(left)">
                                      <p:cBhvr>
                                        <p:cTn id="75" dur="500"/>
                                        <p:tgtEl>
                                          <p:spTgt spid="12">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2">
                                            <p:txEl>
                                              <p:pRg st="2" end="2"/>
                                            </p:txEl>
                                          </p:spTgt>
                                        </p:tgtEl>
                                        <p:attrNameLst>
                                          <p:attrName>style.visibility</p:attrName>
                                        </p:attrNameLst>
                                      </p:cBhvr>
                                      <p:to>
                                        <p:strVal val="visible"/>
                                      </p:to>
                                    </p:set>
                                    <p:animEffect transition="in" filter="wipe(left)">
                                      <p:cBhvr>
                                        <p:cTn id="80" dur="500"/>
                                        <p:tgtEl>
                                          <p:spTgt spid="12">
                                            <p:txEl>
                                              <p:pRg st="2" end="2"/>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wipe(left)">
                                      <p:cBhvr>
                                        <p:cTn id="85" dur="500"/>
                                        <p:tgtEl>
                                          <p:spTgt spid="3"/>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12">
                                            <p:txEl>
                                              <p:pRg st="4" end="4"/>
                                            </p:txEl>
                                          </p:spTgt>
                                        </p:tgtEl>
                                        <p:attrNameLst>
                                          <p:attrName>style.visibility</p:attrName>
                                        </p:attrNameLst>
                                      </p:cBhvr>
                                      <p:to>
                                        <p:strVal val="visible"/>
                                      </p:to>
                                    </p:set>
                                    <p:animEffect transition="in" filter="wipe(left)">
                                      <p:cBhvr>
                                        <p:cTn id="89"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bldLvl="2" animBg="1"/>
      <p:bldP spid="10" grpId="1" uiExpand="1" build="allAtOnce" animBg="1"/>
      <p:bldP spid="12" grpId="0" uiExpand="1" build="p" bldLvl="2" animBg="1"/>
      <p:bldP spid="20" grpId="0" animBg="1"/>
      <p:bldP spid="21" grpId="0" animBg="1"/>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Metin kutusu 22"/>
          <p:cNvSpPr txBox="1"/>
          <p:nvPr/>
        </p:nvSpPr>
        <p:spPr>
          <a:xfrm>
            <a:off x="2236713" y="1396532"/>
            <a:ext cx="8912508" cy="1977464"/>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200" dirty="0">
              <a:latin typeface="Segoe UI" panose="020B0502040204020203" pitchFamily="34" charset="0"/>
              <a:ea typeface="Segoe UI" panose="020B0502040204020203" pitchFamily="34" charset="0"/>
              <a:cs typeface="Segoe UI" panose="020B0502040204020203" pitchFamily="34" charset="0"/>
            </a:endParaRPr>
          </a:p>
          <a:p>
            <a:pPr algn="just"/>
            <a:endParaRPr lang="tr-TR" sz="1200" dirty="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200" dirty="0">
                <a:latin typeface="Calibri" panose="020F0502020204030204" pitchFamily="34" charset="0"/>
                <a:ea typeface="Times New Roman" panose="02020603050405020304" pitchFamily="18" charset="0"/>
              </a:rPr>
              <a:t>Mükelleflerin matrah ve vergi artırımında bulundukları yıllara </a:t>
            </a:r>
            <a:r>
              <a:rPr lang="tr-TR" sz="2200" b="1" dirty="0">
                <a:solidFill>
                  <a:srgbClr val="C00000"/>
                </a:solidFill>
                <a:latin typeface="Calibri" panose="020F0502020204030204" pitchFamily="34" charset="0"/>
                <a:ea typeface="Times New Roman" panose="02020603050405020304" pitchFamily="18" charset="0"/>
              </a:rPr>
              <a:t>ilişkin </a:t>
            </a:r>
            <a:r>
              <a:rPr lang="tr-TR" sz="2200" dirty="0">
                <a:latin typeface="Calibri" panose="020F0502020204030204" pitchFamily="34" charset="0"/>
                <a:ea typeface="Times New Roman" panose="02020603050405020304" pitchFamily="18" charset="0"/>
              </a:rPr>
              <a:t>olarak daha önce </a:t>
            </a:r>
            <a:r>
              <a:rPr lang="tr-TR" sz="2200" b="1" dirty="0">
                <a:solidFill>
                  <a:srgbClr val="C00000"/>
                </a:solidFill>
                <a:latin typeface="Calibri" panose="020F0502020204030204" pitchFamily="34" charset="0"/>
                <a:ea typeface="Times New Roman" panose="02020603050405020304" pitchFamily="18" charset="0"/>
              </a:rPr>
              <a:t>tevkif </a:t>
            </a:r>
            <a:r>
              <a:rPr lang="tr-TR" sz="2200" dirty="0">
                <a:latin typeface="Calibri" panose="020F0502020204030204" pitchFamily="34" charset="0"/>
                <a:ea typeface="Times New Roman" panose="02020603050405020304" pitchFamily="18" charset="0"/>
              </a:rPr>
              <a:t>yoluyla ödemiş oldukları vergilerden kaynaklanan </a:t>
            </a:r>
            <a:r>
              <a:rPr lang="tr-TR" sz="2200" b="1" dirty="0">
                <a:solidFill>
                  <a:srgbClr val="C00000"/>
                </a:solidFill>
                <a:latin typeface="Calibri" panose="020F0502020204030204" pitchFamily="34" charset="0"/>
                <a:ea typeface="Times New Roman" panose="02020603050405020304" pitchFamily="18" charset="0"/>
              </a:rPr>
              <a:t>iade alacakları</a:t>
            </a:r>
            <a:r>
              <a:rPr lang="tr-TR" sz="2200" dirty="0">
                <a:latin typeface="Calibri" panose="020F0502020204030204" pitchFamily="34" charset="0"/>
                <a:ea typeface="Times New Roman" panose="02020603050405020304" pitchFamily="18" charset="0"/>
              </a:rPr>
              <a:t>, </a:t>
            </a:r>
            <a:r>
              <a:rPr lang="tr-TR" sz="2200" b="1" u="sng" dirty="0">
                <a:latin typeface="Calibri" panose="020F0502020204030204" pitchFamily="34" charset="0"/>
                <a:ea typeface="Times New Roman" panose="02020603050405020304" pitchFamily="18" charset="0"/>
              </a:rPr>
              <a:t>matrah ve vergi artırımı nedeniyle ödenecek </a:t>
            </a:r>
            <a:r>
              <a:rPr lang="tr-TR" sz="2200" dirty="0">
                <a:latin typeface="Calibri" panose="020F0502020204030204" pitchFamily="34" charset="0"/>
                <a:ea typeface="Times New Roman" panose="02020603050405020304" pitchFamily="18" charset="0"/>
              </a:rPr>
              <a:t>vergilerden </a:t>
            </a:r>
            <a:r>
              <a:rPr lang="tr-TR" sz="2200" b="1" u="sng" dirty="0">
                <a:latin typeface="Calibri" panose="020F0502020204030204" pitchFamily="34" charset="0"/>
                <a:ea typeface="Times New Roman" panose="02020603050405020304" pitchFamily="18" charset="0"/>
              </a:rPr>
              <a:t>mahsup edilebilecektir</a:t>
            </a:r>
            <a:r>
              <a:rPr lang="tr-TR" sz="2200" dirty="0">
                <a:latin typeface="Calibri" panose="020F0502020204030204" pitchFamily="34" charset="0"/>
                <a:ea typeface="Times New Roman" panose="02020603050405020304" pitchFamily="18" charset="0"/>
              </a:rPr>
              <a:t>.</a:t>
            </a:r>
            <a:r>
              <a:rPr lang="tr-TR" sz="2000" b="1" dirty="0">
                <a:solidFill>
                  <a:schemeClr val="accent1"/>
                </a:solidFill>
                <a:latin typeface="Calibri" panose="020F0502020204030204" pitchFamily="34" charset="0"/>
                <a:ea typeface="Times New Roman" panose="02020603050405020304" pitchFamily="18" charset="0"/>
              </a:rPr>
              <a:t> *</a:t>
            </a:r>
            <a:endParaRPr lang="tr-TR" sz="2200" dirty="0">
              <a:latin typeface="Calibri" panose="020F0502020204030204" pitchFamily="34" charset="0"/>
              <a:ea typeface="Times New Roman" panose="02020603050405020304" pitchFamily="18" charset="0"/>
            </a:endParaRPr>
          </a:p>
        </p:txBody>
      </p:sp>
      <p:sp>
        <p:nvSpPr>
          <p:cNvPr id="24" name="Yuvarlatılmış Dikdörtgen 23"/>
          <p:cNvSpPr/>
          <p:nvPr/>
        </p:nvSpPr>
        <p:spPr>
          <a:xfrm>
            <a:off x="2254051" y="1225669"/>
            <a:ext cx="8893359"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300" dirty="0">
                <a:latin typeface="Arial" panose="020B0604020202020204" pitchFamily="34" charset="0"/>
                <a:cs typeface="Arial" panose="020B0604020202020204" pitchFamily="34" charset="0"/>
              </a:rPr>
              <a:t>Daha Önce Tevkif Yoluyla Ödenmiş Vergilerin Durumu</a:t>
            </a:r>
          </a:p>
        </p:txBody>
      </p:sp>
      <p:sp>
        <p:nvSpPr>
          <p:cNvPr id="22" name="Dikdörtgen 21"/>
          <p:cNvSpPr/>
          <p:nvPr/>
        </p:nvSpPr>
        <p:spPr>
          <a:xfrm>
            <a:off x="1725611" y="1441688"/>
            <a:ext cx="785111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2" name="TextShape 2">
            <a:extLst>
              <a:ext uri="{FF2B5EF4-FFF2-40B4-BE49-F238E27FC236}">
                <a16:creationId xmlns:a16="http://schemas.microsoft.com/office/drawing/2014/main" id="{8B722654-EEBD-21CE-6F8B-15F537B3A0E6}"/>
              </a:ext>
            </a:extLst>
          </p:cNvPr>
          <p:cNvSpPr txBox="1"/>
          <p:nvPr/>
        </p:nvSpPr>
        <p:spPr>
          <a:xfrm>
            <a:off x="1260475" y="234418"/>
            <a:ext cx="10920495" cy="791640"/>
          </a:xfrm>
          <a:prstGeom prst="rect">
            <a:avLst/>
          </a:prstGeom>
          <a:noFill/>
          <a:ln>
            <a:noFill/>
          </a:ln>
        </p:spPr>
        <p:txBody>
          <a:bodyPr anchor="ctr"/>
          <a:lstStyle/>
          <a:p>
            <a:pPr algn="ctr">
              <a:lnSpc>
                <a:spcPct val="100000"/>
              </a:lnSpc>
            </a:pPr>
            <a:r>
              <a:rPr lang="tr-TR" sz="3600" b="1" spc="-1" dirty="0">
                <a:solidFill>
                  <a:srgbClr val="BC1421"/>
                </a:solidFill>
                <a:uFill>
                  <a:solidFill>
                    <a:srgbClr val="FFFFFF"/>
                  </a:solidFill>
                </a:uFill>
              </a:rPr>
              <a:t>MATRAH VE VERGİ ARTIRIMI</a:t>
            </a:r>
          </a:p>
          <a:p>
            <a:pPr algn="ctr">
              <a:lnSpc>
                <a:spcPct val="100000"/>
              </a:lnSpc>
            </a:pPr>
            <a:r>
              <a:rPr lang="tr-TR" sz="2400" b="1" spc="-1" dirty="0">
                <a:solidFill>
                  <a:srgbClr val="C00000"/>
                </a:solidFill>
                <a:uFill>
                  <a:solidFill>
                    <a:srgbClr val="FFFFFF"/>
                  </a:solidFill>
                </a:uFill>
              </a:rPr>
              <a:t>-Matrah ve Vergi Artırımı ile Matrah Beyanına İlişkin Diğer Hususlar</a:t>
            </a:r>
            <a:r>
              <a:rPr lang="tr-TR" sz="2400" b="1" strike="noStrike" spc="-1" dirty="0">
                <a:solidFill>
                  <a:srgbClr val="C00000"/>
                </a:solidFill>
                <a:uFill>
                  <a:solidFill>
                    <a:srgbClr val="FFFFFF"/>
                  </a:solidFill>
                </a:uFill>
                <a:latin typeface="Calibri"/>
              </a:rPr>
              <a:t>-</a:t>
            </a:r>
            <a:endParaRPr lang="tr-TR" sz="2400" b="0" strike="noStrike" spc="-1" dirty="0">
              <a:solidFill>
                <a:srgbClr val="C00000"/>
              </a:solidFill>
              <a:uFill>
                <a:solidFill>
                  <a:srgbClr val="FFFFFF"/>
                </a:solidFill>
              </a:uFill>
              <a:latin typeface="Calibri"/>
            </a:endParaRPr>
          </a:p>
        </p:txBody>
      </p:sp>
    </p:spTree>
    <p:extLst>
      <p:ext uri="{BB962C8B-B14F-4D97-AF65-F5344CB8AC3E}">
        <p14:creationId xmlns:p14="http://schemas.microsoft.com/office/powerpoint/2010/main" val="28354874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 name="Metin kutusu 19"/>
          <p:cNvSpPr txBox="1"/>
          <p:nvPr/>
        </p:nvSpPr>
        <p:spPr>
          <a:xfrm>
            <a:off x="2222339" y="1396532"/>
            <a:ext cx="8912508" cy="2192908"/>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200" dirty="0">
              <a:latin typeface="Segoe UI" panose="020B0502040204020203" pitchFamily="34" charset="0"/>
              <a:ea typeface="Segoe UI" panose="020B0502040204020203" pitchFamily="34" charset="0"/>
              <a:cs typeface="Segoe UI" panose="020B0502040204020203" pitchFamily="34" charset="0"/>
            </a:endParaRPr>
          </a:p>
          <a:p>
            <a:pPr algn="just"/>
            <a:endParaRPr lang="tr-TR" sz="1200" dirty="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000" dirty="0">
                <a:latin typeface="Calibri" panose="020F0502020204030204" pitchFamily="34" charset="0"/>
                <a:ea typeface="Times New Roman" panose="02020603050405020304" pitchFamily="18" charset="0"/>
              </a:rPr>
              <a:t>Yıllık gelir veya kurumlar vergisine</a:t>
            </a:r>
            <a:r>
              <a:rPr lang="tr-TR" sz="2000" b="1" dirty="0">
                <a:latin typeface="Calibri" panose="020F0502020204030204" pitchFamily="34" charset="0"/>
                <a:ea typeface="Times New Roman" panose="02020603050405020304" pitchFamily="18" charset="0"/>
              </a:rPr>
              <a:t> </a:t>
            </a:r>
            <a:r>
              <a:rPr lang="tr-TR" sz="2000" b="1" dirty="0">
                <a:solidFill>
                  <a:srgbClr val="C00000"/>
                </a:solidFill>
                <a:latin typeface="Calibri" panose="020F0502020204030204" pitchFamily="34" charset="0"/>
                <a:ea typeface="Times New Roman" panose="02020603050405020304" pitchFamily="18" charset="0"/>
              </a:rPr>
              <a:t>mahsuben</a:t>
            </a:r>
            <a:r>
              <a:rPr lang="tr-TR" sz="2000" dirty="0">
                <a:solidFill>
                  <a:srgbClr val="C00000"/>
                </a:solidFill>
                <a:latin typeface="Calibri" panose="020F0502020204030204" pitchFamily="34" charset="0"/>
                <a:ea typeface="Times New Roman" panose="02020603050405020304" pitchFamily="18" charset="0"/>
              </a:rPr>
              <a:t> </a:t>
            </a:r>
            <a:r>
              <a:rPr lang="tr-TR" sz="2000" b="1" u="sng" dirty="0">
                <a:latin typeface="Calibri" panose="020F0502020204030204" pitchFamily="34" charset="0"/>
                <a:ea typeface="Times New Roman" panose="02020603050405020304" pitchFamily="18" charset="0"/>
              </a:rPr>
              <a:t>daha önce ödemiş oldukları vergilerin</a:t>
            </a:r>
            <a:r>
              <a:rPr lang="tr-TR" sz="2000" dirty="0">
                <a:latin typeface="Calibri" panose="020F0502020204030204" pitchFamily="34" charset="0"/>
                <a:ea typeface="Times New Roman" panose="02020603050405020304" pitchFamily="18" charset="0"/>
              </a:rPr>
              <a:t>, </a:t>
            </a:r>
            <a:r>
              <a:rPr lang="tr-TR" sz="2000" b="1" dirty="0">
                <a:solidFill>
                  <a:srgbClr val="C00000"/>
                </a:solidFill>
                <a:latin typeface="Calibri" panose="020F0502020204030204" pitchFamily="34" charset="0"/>
                <a:ea typeface="Times New Roman" panose="02020603050405020304" pitchFamily="18" charset="0"/>
              </a:rPr>
              <a:t>iadesine ilişkin talepler, </a:t>
            </a:r>
            <a:r>
              <a:rPr lang="tr-TR" sz="2000" dirty="0">
                <a:latin typeface="Calibri" panose="020F0502020204030204" pitchFamily="34" charset="0"/>
                <a:ea typeface="Times New Roman" panose="02020603050405020304" pitchFamily="18" charset="0"/>
              </a:rPr>
              <a:t>Gelir Vergisi Genel Tebliği </a:t>
            </a:r>
            <a:r>
              <a:rPr lang="tr-TR" sz="2000" b="1" u="sng" dirty="0">
                <a:latin typeface="Calibri" panose="020F0502020204030204" pitchFamily="34" charset="0"/>
                <a:ea typeface="Times New Roman" panose="02020603050405020304" pitchFamily="18" charset="0"/>
              </a:rPr>
              <a:t>Seri No: 252’deki esaslar</a:t>
            </a:r>
            <a:r>
              <a:rPr lang="tr-TR" sz="2000" dirty="0">
                <a:latin typeface="Calibri" panose="020F0502020204030204" pitchFamily="34" charset="0"/>
                <a:ea typeface="Times New Roman" panose="02020603050405020304" pitchFamily="18" charset="0"/>
              </a:rPr>
              <a:t> çerçevesinde sonuçlandırılacaktır. </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000" dirty="0">
                <a:latin typeface="Calibri" panose="020F0502020204030204" pitchFamily="34" charset="0"/>
                <a:ea typeface="Times New Roman" panose="02020603050405020304" pitchFamily="18" charset="0"/>
              </a:rPr>
              <a:t>Söz konusu vergilerin </a:t>
            </a:r>
            <a:r>
              <a:rPr lang="tr-TR" sz="2000" b="1" dirty="0">
                <a:solidFill>
                  <a:srgbClr val="C00000"/>
                </a:solidFill>
                <a:latin typeface="Calibri" panose="020F0502020204030204" pitchFamily="34" charset="0"/>
                <a:ea typeface="Times New Roman" panose="02020603050405020304" pitchFamily="18" charset="0"/>
              </a:rPr>
              <a:t>iade talebiyle sınırlı kalmak üzere</a:t>
            </a:r>
            <a:r>
              <a:rPr lang="tr-TR" sz="2000" dirty="0">
                <a:solidFill>
                  <a:srgbClr val="C00000"/>
                </a:solidFill>
                <a:latin typeface="Calibri" panose="020F0502020204030204" pitchFamily="34" charset="0"/>
                <a:ea typeface="Times New Roman" panose="02020603050405020304" pitchFamily="18" charset="0"/>
              </a:rPr>
              <a:t> </a:t>
            </a:r>
            <a:r>
              <a:rPr lang="tr-TR" sz="2000" dirty="0">
                <a:latin typeface="Calibri" panose="020F0502020204030204" pitchFamily="34" charset="0"/>
                <a:ea typeface="Times New Roman" panose="02020603050405020304" pitchFamily="18" charset="0"/>
              </a:rPr>
              <a:t>inceleme ve tarhiyat </a:t>
            </a:r>
            <a:r>
              <a:rPr lang="tr-TR" sz="2000" b="1" u="sng" dirty="0">
                <a:latin typeface="Calibri" panose="020F0502020204030204" pitchFamily="34" charset="0"/>
                <a:ea typeface="Times New Roman" panose="02020603050405020304" pitchFamily="18" charset="0"/>
              </a:rPr>
              <a:t>yapılabilecektir</a:t>
            </a:r>
            <a:r>
              <a:rPr lang="tr-TR" sz="2000" dirty="0">
                <a:latin typeface="Calibri" panose="020F0502020204030204" pitchFamily="34" charset="0"/>
                <a:ea typeface="Times New Roman" panose="02020603050405020304" pitchFamily="18" charset="0"/>
              </a:rPr>
              <a:t>.</a:t>
            </a:r>
            <a:endParaRPr lang="tr-TR" sz="2000" b="1" dirty="0">
              <a:solidFill>
                <a:srgbClr val="C00000"/>
              </a:solidFill>
              <a:latin typeface="Calibri" panose="020F0502020204030204" pitchFamily="34" charset="0"/>
              <a:ea typeface="Times New Roman" panose="02020603050405020304" pitchFamily="18" charset="0"/>
            </a:endParaRPr>
          </a:p>
        </p:txBody>
      </p:sp>
      <p:sp>
        <p:nvSpPr>
          <p:cNvPr id="23" name="Metin kutusu 22"/>
          <p:cNvSpPr txBox="1"/>
          <p:nvPr/>
        </p:nvSpPr>
        <p:spPr>
          <a:xfrm>
            <a:off x="2236713" y="1396532"/>
            <a:ext cx="8912508" cy="2331407"/>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200" dirty="0">
              <a:latin typeface="Segoe UI" panose="020B0502040204020203" pitchFamily="34" charset="0"/>
              <a:ea typeface="Segoe UI" panose="020B0502040204020203" pitchFamily="34" charset="0"/>
              <a:cs typeface="Segoe UI" panose="020B0502040204020203" pitchFamily="34" charset="0"/>
            </a:endParaRPr>
          </a:p>
          <a:p>
            <a:pPr algn="just"/>
            <a:endParaRPr lang="tr-TR" sz="1200" dirty="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200" b="1" dirty="0">
                <a:solidFill>
                  <a:srgbClr val="C00000"/>
                </a:solidFill>
                <a:latin typeface="Calibri" panose="020F0502020204030204" pitchFamily="34" charset="0"/>
                <a:ea typeface="Times New Roman" panose="02020603050405020304" pitchFamily="18" charset="0"/>
              </a:rPr>
              <a:t>İşe başlama</a:t>
            </a:r>
            <a:r>
              <a:rPr lang="tr-TR" sz="2200" dirty="0">
                <a:solidFill>
                  <a:srgbClr val="C00000"/>
                </a:solidFill>
                <a:latin typeface="Calibri" panose="020F0502020204030204" pitchFamily="34" charset="0"/>
                <a:ea typeface="Times New Roman" panose="02020603050405020304" pitchFamily="18" charset="0"/>
              </a:rPr>
              <a:t> </a:t>
            </a:r>
            <a:r>
              <a:rPr lang="tr-TR" sz="2200" dirty="0">
                <a:latin typeface="Calibri" panose="020F0502020204030204" pitchFamily="34" charset="0"/>
                <a:ea typeface="Times New Roman" panose="02020603050405020304" pitchFamily="18" charset="0"/>
              </a:rPr>
              <a:t>ve </a:t>
            </a:r>
            <a:r>
              <a:rPr lang="tr-TR" sz="2200" b="1" dirty="0">
                <a:solidFill>
                  <a:srgbClr val="C00000"/>
                </a:solidFill>
                <a:latin typeface="Calibri" panose="020F0502020204030204" pitchFamily="34" charset="0"/>
                <a:ea typeface="Times New Roman" panose="02020603050405020304" pitchFamily="18" charset="0"/>
              </a:rPr>
              <a:t>işi bırakma</a:t>
            </a:r>
            <a:r>
              <a:rPr lang="tr-TR" sz="2200" dirty="0">
                <a:solidFill>
                  <a:srgbClr val="C00000"/>
                </a:solidFill>
                <a:latin typeface="Calibri" panose="020F0502020204030204" pitchFamily="34" charset="0"/>
                <a:ea typeface="Times New Roman" panose="02020603050405020304" pitchFamily="18" charset="0"/>
              </a:rPr>
              <a:t> </a:t>
            </a:r>
            <a:r>
              <a:rPr lang="tr-TR" sz="2200" dirty="0">
                <a:latin typeface="Calibri" panose="020F0502020204030204" pitchFamily="34" charset="0"/>
                <a:ea typeface="Times New Roman" panose="02020603050405020304" pitchFamily="18" charset="0"/>
              </a:rPr>
              <a:t>gibi nedenlerle, </a:t>
            </a:r>
            <a:r>
              <a:rPr lang="tr-TR" sz="2200" b="1" u="sng" dirty="0" err="1">
                <a:latin typeface="Calibri" panose="020F0502020204030204" pitchFamily="34" charset="0"/>
                <a:ea typeface="Times New Roman" panose="02020603050405020304" pitchFamily="18" charset="0"/>
              </a:rPr>
              <a:t>kıst</a:t>
            </a:r>
            <a:r>
              <a:rPr lang="tr-TR" sz="2200" b="1" u="sng" dirty="0">
                <a:latin typeface="Calibri" panose="020F0502020204030204" pitchFamily="34" charset="0"/>
                <a:ea typeface="Times New Roman" panose="02020603050405020304" pitchFamily="18" charset="0"/>
              </a:rPr>
              <a:t> dönemde faaliyette bulunmuş olmaları hâlinde</a:t>
            </a:r>
            <a:r>
              <a:rPr lang="tr-TR" sz="2200" dirty="0">
                <a:latin typeface="Calibri" panose="020F0502020204030204" pitchFamily="34" charset="0"/>
                <a:ea typeface="Times New Roman" panose="02020603050405020304" pitchFamily="18" charset="0"/>
              </a:rPr>
              <a:t>, ilgili yıllar için belirlenen ve yukarıda açıklanan asgari matrahlar, </a:t>
            </a:r>
            <a:r>
              <a:rPr lang="tr-TR" sz="2200" b="1" dirty="0">
                <a:solidFill>
                  <a:srgbClr val="C00000"/>
                </a:solidFill>
                <a:latin typeface="Calibri" panose="020F0502020204030204" pitchFamily="34" charset="0"/>
                <a:ea typeface="Times New Roman" panose="02020603050405020304" pitchFamily="18" charset="0"/>
              </a:rPr>
              <a:t>faaliyette bulunulan ay sayısı</a:t>
            </a:r>
            <a:r>
              <a:rPr lang="tr-TR" sz="2200" dirty="0">
                <a:solidFill>
                  <a:srgbClr val="C00000"/>
                </a:solidFill>
                <a:latin typeface="Calibri" panose="020F0502020204030204" pitchFamily="34" charset="0"/>
                <a:ea typeface="Times New Roman" panose="02020603050405020304" pitchFamily="18" charset="0"/>
              </a:rPr>
              <a:t> </a:t>
            </a:r>
            <a:r>
              <a:rPr lang="tr-TR" sz="2200" dirty="0">
                <a:latin typeface="Calibri" panose="020F0502020204030204" pitchFamily="34" charset="0"/>
                <a:ea typeface="Times New Roman" panose="02020603050405020304" pitchFamily="18" charset="0"/>
              </a:rPr>
              <a:t>dikkate alınarak hesaplanacaktır.</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200" dirty="0">
                <a:latin typeface="Calibri" panose="020F0502020204030204" pitchFamily="34" charset="0"/>
                <a:ea typeface="Times New Roman" panose="02020603050405020304" pitchFamily="18" charset="0"/>
              </a:rPr>
              <a:t>Bu hesaplamada </a:t>
            </a:r>
            <a:r>
              <a:rPr lang="tr-TR" sz="2200" b="1" dirty="0">
                <a:solidFill>
                  <a:srgbClr val="C00000"/>
                </a:solidFill>
                <a:latin typeface="Calibri" panose="020F0502020204030204" pitchFamily="34" charset="0"/>
                <a:ea typeface="Times New Roman" panose="02020603050405020304" pitchFamily="18" charset="0"/>
              </a:rPr>
              <a:t>ay kesirleri tam ay</a:t>
            </a:r>
            <a:r>
              <a:rPr lang="tr-TR" sz="2200" dirty="0">
                <a:solidFill>
                  <a:srgbClr val="C00000"/>
                </a:solidFill>
                <a:latin typeface="Calibri" panose="020F0502020204030204" pitchFamily="34" charset="0"/>
                <a:ea typeface="Times New Roman" panose="02020603050405020304" pitchFamily="18" charset="0"/>
              </a:rPr>
              <a:t> </a:t>
            </a:r>
            <a:r>
              <a:rPr lang="tr-TR" sz="2200" dirty="0">
                <a:latin typeface="Calibri" panose="020F0502020204030204" pitchFamily="34" charset="0"/>
                <a:ea typeface="Times New Roman" panose="02020603050405020304" pitchFamily="18" charset="0"/>
              </a:rPr>
              <a:t>olarak dikkate alınacaktır.</a:t>
            </a:r>
          </a:p>
        </p:txBody>
      </p:sp>
      <p:sp>
        <p:nvSpPr>
          <p:cNvPr id="21" name="Yuvarlatılmış Dikdörtgen 20"/>
          <p:cNvSpPr/>
          <p:nvPr/>
        </p:nvSpPr>
        <p:spPr>
          <a:xfrm>
            <a:off x="2239677" y="1225669"/>
            <a:ext cx="8893359"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400" dirty="0">
                <a:latin typeface="Arial" panose="020B0604020202020204" pitchFamily="34" charset="0"/>
                <a:cs typeface="Arial" panose="020B0604020202020204" pitchFamily="34" charset="0"/>
              </a:rPr>
              <a:t>Gelir veya Kurumlar Vergisine Mahsuben Ödenmiş Bulunan Vergilerin İadesi</a:t>
            </a:r>
          </a:p>
        </p:txBody>
      </p:sp>
      <p:sp>
        <p:nvSpPr>
          <p:cNvPr id="24" name="Yuvarlatılmış Dikdörtgen 23"/>
          <p:cNvSpPr/>
          <p:nvPr/>
        </p:nvSpPr>
        <p:spPr>
          <a:xfrm>
            <a:off x="2254051" y="1225669"/>
            <a:ext cx="8893359"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300" dirty="0" err="1">
                <a:latin typeface="Arial" panose="020B0604020202020204" pitchFamily="34" charset="0"/>
                <a:cs typeface="Arial" panose="020B0604020202020204" pitchFamily="34" charset="0"/>
              </a:rPr>
              <a:t>Kıst</a:t>
            </a:r>
            <a:r>
              <a:rPr lang="tr-TR" sz="2300" dirty="0">
                <a:latin typeface="Arial" panose="020B0604020202020204" pitchFamily="34" charset="0"/>
                <a:cs typeface="Arial" panose="020B0604020202020204" pitchFamily="34" charset="0"/>
              </a:rPr>
              <a:t> Dönemde Faaliyette Bulunan Mükelleflerde Asgari Matrahlar</a:t>
            </a:r>
          </a:p>
        </p:txBody>
      </p:sp>
      <p:sp>
        <p:nvSpPr>
          <p:cNvPr id="22" name="Dikdörtgen 21"/>
          <p:cNvSpPr/>
          <p:nvPr/>
        </p:nvSpPr>
        <p:spPr>
          <a:xfrm>
            <a:off x="1725611" y="1441688"/>
            <a:ext cx="785111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25" name="Metin kutusu 24"/>
          <p:cNvSpPr txBox="1"/>
          <p:nvPr/>
        </p:nvSpPr>
        <p:spPr>
          <a:xfrm>
            <a:off x="1527858" y="4119912"/>
            <a:ext cx="10396718" cy="2269852"/>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742950" lvl="1" indent="-285750" algn="just">
              <a:spcAft>
                <a:spcPts val="600"/>
              </a:spcAft>
              <a:buFont typeface="Wingdings" panose="05000000000000000000" pitchFamily="2" charset="2"/>
              <a:buChar char="ü"/>
            </a:pPr>
            <a:r>
              <a:rPr lang="tr-TR" sz="2000" dirty="0">
                <a:latin typeface="Calibri" panose="020F0502020204030204" pitchFamily="34" charset="0"/>
                <a:ea typeface="Times New Roman" panose="02020603050405020304" pitchFamily="18" charset="0"/>
              </a:rPr>
              <a:t>Kurumlar vergisi mükelleflerinin </a:t>
            </a:r>
            <a:r>
              <a:rPr lang="tr-TR" sz="2000" b="1" dirty="0">
                <a:solidFill>
                  <a:srgbClr val="C00000"/>
                </a:solidFill>
                <a:latin typeface="Calibri" panose="020F0502020204030204" pitchFamily="34" charset="0"/>
                <a:ea typeface="Times New Roman" panose="02020603050405020304" pitchFamily="18" charset="0"/>
              </a:rPr>
              <a:t>tasfiyeye girmeleri</a:t>
            </a:r>
            <a:r>
              <a:rPr lang="tr-TR" sz="2000" dirty="0">
                <a:solidFill>
                  <a:srgbClr val="C00000"/>
                </a:solidFill>
                <a:latin typeface="Calibri" panose="020F0502020204030204" pitchFamily="34" charset="0"/>
                <a:ea typeface="Times New Roman" panose="02020603050405020304" pitchFamily="18" charset="0"/>
              </a:rPr>
              <a:t> </a:t>
            </a:r>
            <a:r>
              <a:rPr lang="tr-TR" sz="2000" dirty="0">
                <a:latin typeface="Calibri" panose="020F0502020204030204" pitchFamily="34" charset="0"/>
                <a:ea typeface="Times New Roman" panose="02020603050405020304" pitchFamily="18" charset="0"/>
              </a:rPr>
              <a:t>hâlinde </a:t>
            </a:r>
            <a:r>
              <a:rPr lang="tr-TR" sz="2000" b="1" u="sng" dirty="0" err="1">
                <a:latin typeface="Calibri" panose="020F0502020204030204" pitchFamily="34" charset="0"/>
                <a:ea typeface="Times New Roman" panose="02020603050405020304" pitchFamily="18" charset="0"/>
              </a:rPr>
              <a:t>kıst</a:t>
            </a:r>
            <a:r>
              <a:rPr lang="tr-TR" sz="2000" b="1" u="sng" dirty="0">
                <a:latin typeface="Calibri" panose="020F0502020204030204" pitchFamily="34" charset="0"/>
                <a:ea typeface="Times New Roman" panose="02020603050405020304" pitchFamily="18" charset="0"/>
              </a:rPr>
              <a:t> dönem hesaplaması yapılmayacaktır</a:t>
            </a:r>
            <a:r>
              <a:rPr lang="tr-TR" sz="2000" dirty="0">
                <a:latin typeface="Calibri" panose="020F0502020204030204" pitchFamily="34" charset="0"/>
                <a:ea typeface="Times New Roman" panose="02020603050405020304" pitchFamily="18" charset="0"/>
              </a:rPr>
              <a:t>.</a:t>
            </a:r>
          </a:p>
          <a:p>
            <a:pPr marL="742950" lvl="1" indent="-285750" algn="just">
              <a:spcAft>
                <a:spcPts val="600"/>
              </a:spcAft>
              <a:buFont typeface="Wingdings" panose="05000000000000000000" pitchFamily="2" charset="2"/>
              <a:buChar char="ü"/>
            </a:pPr>
            <a:r>
              <a:rPr lang="tr-TR" sz="2000" dirty="0">
                <a:latin typeface="Calibri" panose="020F0502020204030204" pitchFamily="34" charset="0"/>
                <a:ea typeface="Times New Roman" panose="02020603050405020304" pitchFamily="18" charset="0"/>
              </a:rPr>
              <a:t>Ancak, </a:t>
            </a:r>
            <a:r>
              <a:rPr lang="tr-TR" sz="2000" b="1" u="sng" dirty="0">
                <a:latin typeface="Calibri" panose="020F0502020204030204" pitchFamily="34" charset="0"/>
                <a:ea typeface="Times New Roman" panose="02020603050405020304" pitchFamily="18" charset="0"/>
              </a:rPr>
              <a:t>tasfiyeleri sonuçlanarak ticaret sicilinden silinen</a:t>
            </a:r>
            <a:r>
              <a:rPr lang="tr-TR" sz="2000" dirty="0">
                <a:latin typeface="Calibri" panose="020F0502020204030204" pitchFamily="34" charset="0"/>
                <a:ea typeface="Times New Roman" panose="02020603050405020304" pitchFamily="18" charset="0"/>
              </a:rPr>
              <a:t> kurumlar vergisi mükelleflerinin,</a:t>
            </a:r>
          </a:p>
          <a:p>
            <a:pPr marL="1120140" lvl="2" algn="just">
              <a:spcAft>
                <a:spcPts val="600"/>
              </a:spcAft>
              <a:buFont typeface="Wingdings" panose="05000000000000000000" pitchFamily="2" charset="2"/>
              <a:buChar char="ü"/>
            </a:pPr>
            <a:r>
              <a:rPr lang="tr-TR" sz="2000" b="1" dirty="0">
                <a:solidFill>
                  <a:srgbClr val="C00000"/>
                </a:solidFill>
                <a:latin typeface="Calibri" panose="020F0502020204030204" pitchFamily="34" charset="0"/>
                <a:ea typeface="Times New Roman" panose="02020603050405020304" pitchFamily="18" charset="0"/>
              </a:rPr>
              <a:t>Nihai </a:t>
            </a:r>
            <a:r>
              <a:rPr lang="tr-TR" sz="2000" dirty="0">
                <a:solidFill>
                  <a:schemeClr val="tx1"/>
                </a:solidFill>
                <a:latin typeface="Calibri" panose="020F0502020204030204" pitchFamily="34" charset="0"/>
                <a:ea typeface="Times New Roman" panose="02020603050405020304" pitchFamily="18" charset="0"/>
              </a:rPr>
              <a:t>tasfiye dönemi</a:t>
            </a:r>
            <a:r>
              <a:rPr lang="tr-TR" sz="2000" b="1" dirty="0">
                <a:solidFill>
                  <a:srgbClr val="C00000"/>
                </a:solidFill>
                <a:latin typeface="Calibri" panose="020F0502020204030204" pitchFamily="34" charset="0"/>
                <a:ea typeface="Times New Roman" panose="02020603050405020304" pitchFamily="18" charset="0"/>
              </a:rPr>
              <a:t>(1) </a:t>
            </a:r>
            <a:r>
              <a:rPr lang="tr-TR" sz="2000" dirty="0">
                <a:solidFill>
                  <a:schemeClr val="tx1"/>
                </a:solidFill>
                <a:latin typeface="Calibri" panose="020F0502020204030204" pitchFamily="34" charset="0"/>
                <a:ea typeface="Times New Roman" panose="02020603050405020304" pitchFamily="18" charset="0"/>
              </a:rPr>
              <a:t>ile</a:t>
            </a:r>
          </a:p>
          <a:p>
            <a:pPr marL="1120140" lvl="2" algn="just">
              <a:spcAft>
                <a:spcPts val="600"/>
              </a:spcAft>
              <a:buFont typeface="Wingdings" panose="05000000000000000000" pitchFamily="2" charset="2"/>
              <a:buChar char="ü"/>
            </a:pPr>
            <a:r>
              <a:rPr lang="tr-TR" sz="2000" dirty="0">
                <a:latin typeface="Calibri" panose="020F0502020204030204" pitchFamily="34" charset="0"/>
                <a:ea typeface="Times New Roman" panose="02020603050405020304" pitchFamily="18" charset="0"/>
              </a:rPr>
              <a:t>Kurumların </a:t>
            </a:r>
            <a:r>
              <a:rPr lang="tr-TR" sz="2000" b="1" u="sng" dirty="0">
                <a:latin typeface="Calibri" panose="020F0502020204030204" pitchFamily="34" charset="0"/>
                <a:ea typeface="Times New Roman" panose="02020603050405020304" pitchFamily="18" charset="0"/>
              </a:rPr>
              <a:t>devir veya tam bölünme</a:t>
            </a:r>
            <a:r>
              <a:rPr lang="tr-TR" sz="2000" dirty="0">
                <a:latin typeface="Calibri" panose="020F0502020204030204" pitchFamily="34" charset="0"/>
                <a:ea typeface="Times New Roman" panose="02020603050405020304" pitchFamily="18" charset="0"/>
              </a:rPr>
              <a:t> hallerinde</a:t>
            </a:r>
            <a:r>
              <a:rPr lang="tr-TR" sz="2000" b="1" dirty="0">
                <a:solidFill>
                  <a:srgbClr val="C00000"/>
                </a:solidFill>
                <a:latin typeface="Calibri" panose="020F0502020204030204" pitchFamily="34" charset="0"/>
                <a:ea typeface="Times New Roman" panose="02020603050405020304" pitchFamily="18" charset="0"/>
              </a:rPr>
              <a:t>(2)</a:t>
            </a:r>
            <a:r>
              <a:rPr lang="tr-TR" sz="2000" dirty="0">
                <a:latin typeface="Calibri" panose="020F0502020204030204" pitchFamily="34" charset="0"/>
                <a:ea typeface="Times New Roman" panose="02020603050405020304" pitchFamily="18" charset="0"/>
              </a:rPr>
              <a:t> </a:t>
            </a:r>
          </a:p>
          <a:p>
            <a:pPr lvl="2" indent="0" algn="just">
              <a:spcAft>
                <a:spcPts val="600"/>
              </a:spcAft>
              <a:buNone/>
            </a:pPr>
            <a:r>
              <a:rPr lang="tr-TR" sz="2000" dirty="0">
                <a:latin typeface="Calibri" panose="020F0502020204030204" pitchFamily="34" charset="0"/>
                <a:ea typeface="Times New Roman" panose="02020603050405020304" pitchFamily="18" charset="0"/>
              </a:rPr>
              <a:t>     </a:t>
            </a:r>
            <a:r>
              <a:rPr lang="tr-TR" sz="2000" dirty="0" err="1">
                <a:latin typeface="Calibri" panose="020F0502020204030204" pitchFamily="34" charset="0"/>
                <a:ea typeface="Times New Roman" panose="02020603050405020304" pitchFamily="18" charset="0"/>
              </a:rPr>
              <a:t>Kıst</a:t>
            </a:r>
            <a:r>
              <a:rPr lang="tr-TR" sz="2000" dirty="0">
                <a:latin typeface="Calibri" panose="020F0502020204030204" pitchFamily="34" charset="0"/>
                <a:ea typeface="Times New Roman" panose="02020603050405020304" pitchFamily="18" charset="0"/>
              </a:rPr>
              <a:t> dönem hesaplaması yapılacaktır.</a:t>
            </a:r>
          </a:p>
        </p:txBody>
      </p:sp>
      <p:sp>
        <p:nvSpPr>
          <p:cNvPr id="2" name="TextShape 2">
            <a:extLst>
              <a:ext uri="{FF2B5EF4-FFF2-40B4-BE49-F238E27FC236}">
                <a16:creationId xmlns:a16="http://schemas.microsoft.com/office/drawing/2014/main" id="{8B722654-EEBD-21CE-6F8B-15F537B3A0E6}"/>
              </a:ext>
            </a:extLst>
          </p:cNvPr>
          <p:cNvSpPr txBox="1"/>
          <p:nvPr/>
        </p:nvSpPr>
        <p:spPr>
          <a:xfrm>
            <a:off x="1260475" y="234418"/>
            <a:ext cx="10920495" cy="791640"/>
          </a:xfrm>
          <a:prstGeom prst="rect">
            <a:avLst/>
          </a:prstGeom>
          <a:noFill/>
          <a:ln>
            <a:noFill/>
          </a:ln>
        </p:spPr>
        <p:txBody>
          <a:bodyPr anchor="ctr"/>
          <a:lstStyle/>
          <a:p>
            <a:pPr algn="ctr">
              <a:lnSpc>
                <a:spcPct val="100000"/>
              </a:lnSpc>
            </a:pPr>
            <a:r>
              <a:rPr lang="tr-TR" sz="3600" b="1" spc="-1" dirty="0">
                <a:solidFill>
                  <a:srgbClr val="BC1421"/>
                </a:solidFill>
                <a:uFill>
                  <a:solidFill>
                    <a:srgbClr val="FFFFFF"/>
                  </a:solidFill>
                </a:uFill>
              </a:rPr>
              <a:t>MATRAH VE VERGİ ARTIRIMI</a:t>
            </a:r>
          </a:p>
          <a:p>
            <a:pPr algn="ctr">
              <a:lnSpc>
                <a:spcPct val="100000"/>
              </a:lnSpc>
            </a:pPr>
            <a:r>
              <a:rPr lang="tr-TR" sz="2400" b="1" spc="-1" dirty="0">
                <a:solidFill>
                  <a:srgbClr val="C00000"/>
                </a:solidFill>
                <a:uFill>
                  <a:solidFill>
                    <a:srgbClr val="FFFFFF"/>
                  </a:solidFill>
                </a:uFill>
              </a:rPr>
              <a:t>-Matrah ve Vergi Artırımı ile Matrah Beyanına İlişkin Diğer Hususlar</a:t>
            </a:r>
            <a:r>
              <a:rPr lang="tr-TR" sz="2400" b="1" strike="noStrike" spc="-1" dirty="0">
                <a:solidFill>
                  <a:srgbClr val="C00000"/>
                </a:solidFill>
                <a:uFill>
                  <a:solidFill>
                    <a:srgbClr val="FFFFFF"/>
                  </a:solidFill>
                </a:uFill>
                <a:latin typeface="Calibri"/>
              </a:rPr>
              <a:t>-</a:t>
            </a:r>
            <a:endParaRPr lang="tr-TR" sz="2400" b="0" strike="noStrike" spc="-1" dirty="0">
              <a:solidFill>
                <a:srgbClr val="C00000"/>
              </a:solidFill>
              <a:uFill>
                <a:solidFill>
                  <a:srgbClr val="FFFFFF"/>
                </a:solidFill>
              </a:uFill>
              <a:latin typeface="Calibri"/>
            </a:endParaRPr>
          </a:p>
        </p:txBody>
      </p:sp>
    </p:spTree>
    <p:extLst>
      <p:ext uri="{BB962C8B-B14F-4D97-AF65-F5344CB8AC3E}">
        <p14:creationId xmlns:p14="http://schemas.microsoft.com/office/powerpoint/2010/main" val="13982183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par>
                          <p:cTn id="27" fill="hold">
                            <p:stCondLst>
                              <p:cond delay="1000"/>
                            </p:stCondLst>
                            <p:childTnLst>
                              <p:par>
                                <p:cTn id="28" presetID="22" presetClass="entr" presetSubtype="1"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up)">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5">
                                            <p:bg/>
                                          </p:spTgt>
                                        </p:tgtEl>
                                        <p:attrNameLst>
                                          <p:attrName>style.visibility</p:attrName>
                                        </p:attrNameLst>
                                      </p:cBhvr>
                                      <p:to>
                                        <p:strVal val="visible"/>
                                      </p:to>
                                    </p:set>
                                    <p:animEffect transition="in" filter="wipe(left)">
                                      <p:cBhvr>
                                        <p:cTn id="35" dur="500"/>
                                        <p:tgtEl>
                                          <p:spTgt spid="25">
                                            <p:bg/>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5">
                                            <p:txEl>
                                              <p:pRg st="0" end="0"/>
                                            </p:txEl>
                                          </p:spTgt>
                                        </p:tgtEl>
                                        <p:attrNameLst>
                                          <p:attrName>style.visibility</p:attrName>
                                        </p:attrNameLst>
                                      </p:cBhvr>
                                      <p:to>
                                        <p:strVal val="visible"/>
                                      </p:to>
                                    </p:set>
                                    <p:animEffect transition="in" filter="wipe(left)">
                                      <p:cBhvr>
                                        <p:cTn id="38" dur="500"/>
                                        <p:tgtEl>
                                          <p:spTgt spid="25">
                                            <p:txEl>
                                              <p:pRg st="0" end="0"/>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5">
                                            <p:txEl>
                                              <p:pRg st="1" end="1"/>
                                            </p:txEl>
                                          </p:spTgt>
                                        </p:tgtEl>
                                        <p:attrNameLst>
                                          <p:attrName>style.visibility</p:attrName>
                                        </p:attrNameLst>
                                      </p:cBhvr>
                                      <p:to>
                                        <p:strVal val="visible"/>
                                      </p:to>
                                    </p:set>
                                    <p:animEffect transition="in" filter="wipe(left)">
                                      <p:cBhvr>
                                        <p:cTn id="41" dur="500"/>
                                        <p:tgtEl>
                                          <p:spTgt spid="25">
                                            <p:txEl>
                                              <p:pRg st="1" end="1"/>
                                            </p:tx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5">
                                            <p:txEl>
                                              <p:pRg st="2" end="2"/>
                                            </p:txEl>
                                          </p:spTgt>
                                        </p:tgtEl>
                                        <p:attrNameLst>
                                          <p:attrName>style.visibility</p:attrName>
                                        </p:attrNameLst>
                                      </p:cBhvr>
                                      <p:to>
                                        <p:strVal val="visible"/>
                                      </p:to>
                                    </p:set>
                                    <p:animEffect transition="in" filter="wipe(left)">
                                      <p:cBhvr>
                                        <p:cTn id="44" dur="500"/>
                                        <p:tgtEl>
                                          <p:spTgt spid="25">
                                            <p:txEl>
                                              <p:pRg st="2" end="2"/>
                                            </p:tx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5">
                                            <p:txEl>
                                              <p:pRg st="3" end="3"/>
                                            </p:txEl>
                                          </p:spTgt>
                                        </p:tgtEl>
                                        <p:attrNameLst>
                                          <p:attrName>style.visibility</p:attrName>
                                        </p:attrNameLst>
                                      </p:cBhvr>
                                      <p:to>
                                        <p:strVal val="visible"/>
                                      </p:to>
                                    </p:set>
                                    <p:animEffect transition="in" filter="wipe(left)">
                                      <p:cBhvr>
                                        <p:cTn id="47" dur="500"/>
                                        <p:tgtEl>
                                          <p:spTgt spid="25">
                                            <p:txEl>
                                              <p:pRg st="3" end="3"/>
                                            </p:tx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5">
                                            <p:txEl>
                                              <p:pRg st="4" end="4"/>
                                            </p:txEl>
                                          </p:spTgt>
                                        </p:tgtEl>
                                        <p:attrNameLst>
                                          <p:attrName>style.visibility</p:attrName>
                                        </p:attrNameLst>
                                      </p:cBhvr>
                                      <p:to>
                                        <p:strVal val="visible"/>
                                      </p:to>
                                    </p:set>
                                    <p:animEffect transition="in" filter="wipe(left)">
                                      <p:cBhvr>
                                        <p:cTn id="50" dur="500"/>
                                        <p:tgtEl>
                                          <p:spTgt spid="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3" grpId="0" animBg="1"/>
      <p:bldP spid="21" grpId="0" animBg="1"/>
      <p:bldP spid="21" grpId="1" animBg="1"/>
      <p:bldP spid="24" grpId="0" animBg="1"/>
      <p:bldP spid="22" grpId="0"/>
      <p:bldP spid="25" grpId="0" uiExpand="1" build="p" bldLvl="2"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Metin kutusu 16"/>
          <p:cNvSpPr txBox="1"/>
          <p:nvPr/>
        </p:nvSpPr>
        <p:spPr>
          <a:xfrm>
            <a:off x="2037706" y="1762450"/>
            <a:ext cx="9346574" cy="4515082"/>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marL="377190" lvl="1" indent="-285750" algn="just">
              <a:lnSpc>
                <a:spcPct val="90000"/>
              </a:lnSpc>
              <a:spcBef>
                <a:spcPts val="300"/>
              </a:spcBef>
              <a:spcAft>
                <a:spcPts val="300"/>
              </a:spcAft>
              <a:buClr>
                <a:srgbClr val="D34817"/>
              </a:buClr>
              <a:buFont typeface="Wingdings" panose="05000000000000000000" pitchFamily="2" charset="2"/>
              <a:buChar char="§"/>
            </a:pPr>
            <a:endParaRPr lang="tr-TR" sz="2200" dirty="0">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en-GB" sz="2200" b="1" dirty="0">
                <a:solidFill>
                  <a:srgbClr val="C00000"/>
                </a:solidFill>
                <a:ea typeface="Times New Roman" panose="02020603050405020304" pitchFamily="18" charset="0"/>
              </a:rPr>
              <a:t>2022 </a:t>
            </a:r>
            <a:r>
              <a:rPr lang="en-GB" sz="2200" b="1" dirty="0" err="1">
                <a:solidFill>
                  <a:srgbClr val="C00000"/>
                </a:solidFill>
                <a:ea typeface="Times New Roman" panose="02020603050405020304" pitchFamily="18" charset="0"/>
              </a:rPr>
              <a:t>takvim</a:t>
            </a:r>
            <a:r>
              <a:rPr lang="en-GB" sz="2200" b="1" dirty="0">
                <a:solidFill>
                  <a:srgbClr val="C00000"/>
                </a:solidFill>
                <a:ea typeface="Times New Roman" panose="02020603050405020304" pitchFamily="18" charset="0"/>
              </a:rPr>
              <a:t> </a:t>
            </a:r>
            <a:r>
              <a:rPr lang="en-GB" sz="2200" b="1" dirty="0" err="1">
                <a:solidFill>
                  <a:srgbClr val="C00000"/>
                </a:solidFill>
                <a:ea typeface="Times New Roman" panose="02020603050405020304" pitchFamily="18" charset="0"/>
              </a:rPr>
              <a:t>yılı</a:t>
            </a:r>
            <a:r>
              <a:rPr lang="en-GB" sz="2200" dirty="0">
                <a:solidFill>
                  <a:srgbClr val="C00000"/>
                </a:solidFill>
                <a:ea typeface="Times New Roman" panose="02020603050405020304" pitchFamily="18" charset="0"/>
              </a:rPr>
              <a:t> </a:t>
            </a:r>
            <a:r>
              <a:rPr lang="en-GB" sz="2200" dirty="0" err="1">
                <a:solidFill>
                  <a:srgbClr val="000000"/>
                </a:solidFill>
                <a:ea typeface="Times New Roman" panose="02020603050405020304" pitchFamily="18" charset="0"/>
              </a:rPr>
              <a:t>gelir</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ve</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kurumlar</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vergisi</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matrahlarını</a:t>
            </a:r>
            <a:r>
              <a:rPr lang="en-GB" sz="2200" dirty="0">
                <a:solidFill>
                  <a:srgbClr val="000000"/>
                </a:solidFill>
                <a:ea typeface="Times New Roman" panose="02020603050405020304" pitchFamily="18" charset="0"/>
              </a:rPr>
              <a:t> </a:t>
            </a:r>
            <a:r>
              <a:rPr lang="en-GB" sz="2200" b="1" u="sng" dirty="0">
                <a:solidFill>
                  <a:srgbClr val="000000"/>
                </a:solidFill>
                <a:ea typeface="Times New Roman" panose="02020603050405020304" pitchFamily="18" charset="0"/>
              </a:rPr>
              <a:t>%25 </a:t>
            </a:r>
            <a:r>
              <a:rPr lang="en-GB" sz="2200" b="1" u="sng" dirty="0" err="1">
                <a:solidFill>
                  <a:srgbClr val="000000"/>
                </a:solidFill>
                <a:ea typeface="Times New Roman" panose="02020603050405020304" pitchFamily="18" charset="0"/>
              </a:rPr>
              <a:t>oranından</a:t>
            </a:r>
            <a:r>
              <a:rPr lang="en-GB" sz="2200" b="1" u="sng"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az</a:t>
            </a:r>
            <a:r>
              <a:rPr lang="en-GB" sz="2200" b="1" u="sng"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olmamak</a:t>
            </a:r>
            <a:r>
              <a:rPr lang="en-GB" sz="2200" b="1" u="sng"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üzere</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artırmaları</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halinde</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madde</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hükmünden</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yararlanır</a:t>
            </a:r>
            <a:r>
              <a:rPr lang="en-GB" sz="2200" dirty="0">
                <a:solidFill>
                  <a:srgbClr val="000000"/>
                </a:solidFill>
                <a:ea typeface="Times New Roman" panose="02020603050405020304" pitchFamily="18" charset="0"/>
              </a:rPr>
              <a:t>.</a:t>
            </a:r>
            <a:endParaRPr lang="tr-TR" sz="2200" dirty="0">
              <a:solidFill>
                <a:srgbClr val="000000"/>
              </a:solidFill>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200" dirty="0">
                <a:solidFill>
                  <a:srgbClr val="000000"/>
                </a:solidFill>
                <a:ea typeface="Times New Roman" panose="02020603050405020304" pitchFamily="18" charset="0"/>
              </a:rPr>
              <a:t>Gelir/Kurumlar Vergisi bakımından </a:t>
            </a:r>
            <a:r>
              <a:rPr lang="en-GB" sz="2200" dirty="0" err="1">
                <a:solidFill>
                  <a:srgbClr val="000000"/>
                </a:solidFill>
                <a:ea typeface="Times New Roman" panose="02020603050405020304" pitchFamily="18" charset="0"/>
              </a:rPr>
              <a:t>asgari</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tutarlar</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gelir</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vergisi</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mükelleflerinden</a:t>
            </a:r>
            <a:r>
              <a:rPr lang="en-GB" sz="2200" dirty="0">
                <a:solidFill>
                  <a:srgbClr val="000000"/>
                </a:solidFill>
                <a:ea typeface="Times New Roman" panose="02020603050405020304" pitchFamily="18" charset="0"/>
              </a:rPr>
              <a:t> </a:t>
            </a:r>
            <a:r>
              <a:rPr lang="en-GB" sz="2200" b="1" dirty="0" err="1">
                <a:solidFill>
                  <a:srgbClr val="C00000"/>
                </a:solidFill>
                <a:ea typeface="Times New Roman" panose="02020603050405020304" pitchFamily="18" charset="0"/>
              </a:rPr>
              <a:t>işletme</a:t>
            </a:r>
            <a:r>
              <a:rPr lang="en-GB" sz="2200" b="1" dirty="0">
                <a:solidFill>
                  <a:srgbClr val="C00000"/>
                </a:solidFill>
                <a:ea typeface="Times New Roman" panose="02020603050405020304" pitchFamily="18" charset="0"/>
              </a:rPr>
              <a:t> </a:t>
            </a:r>
            <a:r>
              <a:rPr lang="en-GB" sz="2200" b="1" dirty="0" err="1">
                <a:solidFill>
                  <a:srgbClr val="C00000"/>
                </a:solidFill>
                <a:ea typeface="Times New Roman" panose="02020603050405020304" pitchFamily="18" charset="0"/>
              </a:rPr>
              <a:t>hesabı</a:t>
            </a:r>
            <a:r>
              <a:rPr lang="en-GB" sz="2200" dirty="0">
                <a:solidFill>
                  <a:srgbClr val="C00000"/>
                </a:solidFill>
                <a:ea typeface="Times New Roman" panose="02020603050405020304" pitchFamily="18" charset="0"/>
              </a:rPr>
              <a:t> </a:t>
            </a:r>
            <a:r>
              <a:rPr lang="en-GB" sz="2200" dirty="0" err="1">
                <a:solidFill>
                  <a:srgbClr val="000000"/>
                </a:solidFill>
                <a:ea typeface="Times New Roman" panose="02020603050405020304" pitchFamily="18" charset="0"/>
              </a:rPr>
              <a:t>esasına</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göre</a:t>
            </a:r>
            <a:r>
              <a:rPr lang="en-GB" sz="2200" dirty="0">
                <a:solidFill>
                  <a:srgbClr val="000000"/>
                </a:solidFill>
                <a:ea typeface="Times New Roman" panose="02020603050405020304" pitchFamily="18" charset="0"/>
              </a:rPr>
              <a:t> defter </a:t>
            </a:r>
            <a:r>
              <a:rPr lang="en-GB" sz="2200" dirty="0" err="1">
                <a:solidFill>
                  <a:srgbClr val="000000"/>
                </a:solidFill>
                <a:ea typeface="Times New Roman" panose="02020603050405020304" pitchFamily="18" charset="0"/>
              </a:rPr>
              <a:t>tutanlar</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için</a:t>
            </a:r>
            <a:r>
              <a:rPr lang="en-GB" sz="2200" dirty="0">
                <a:solidFill>
                  <a:srgbClr val="000000"/>
                </a:solidFill>
                <a:ea typeface="Times New Roman" panose="02020603050405020304" pitchFamily="18" charset="0"/>
              </a:rPr>
              <a:t> </a:t>
            </a:r>
            <a:r>
              <a:rPr lang="en-GB" sz="2200" b="1" u="sng" dirty="0">
                <a:solidFill>
                  <a:srgbClr val="000000"/>
                </a:solidFill>
                <a:ea typeface="Times New Roman" panose="02020603050405020304" pitchFamily="18" charset="0"/>
              </a:rPr>
              <a:t>105.000</a:t>
            </a:r>
            <a:r>
              <a:rPr lang="en-GB" sz="2200" dirty="0">
                <a:solidFill>
                  <a:srgbClr val="000000"/>
                </a:solidFill>
                <a:ea typeface="Times New Roman" panose="02020603050405020304" pitchFamily="18" charset="0"/>
              </a:rPr>
              <a:t> </a:t>
            </a:r>
            <a:r>
              <a:rPr lang="tr-TR" sz="2200" dirty="0">
                <a:solidFill>
                  <a:srgbClr val="000000"/>
                </a:solidFill>
                <a:ea typeface="Times New Roman" panose="02020603050405020304" pitchFamily="18" charset="0"/>
              </a:rPr>
              <a:t>TL</a:t>
            </a:r>
            <a:r>
              <a:rPr lang="en-GB" sz="2200" dirty="0">
                <a:solidFill>
                  <a:srgbClr val="000000"/>
                </a:solidFill>
                <a:ea typeface="Times New Roman" panose="02020603050405020304" pitchFamily="18" charset="0"/>
              </a:rPr>
              <a:t>; </a:t>
            </a:r>
            <a:r>
              <a:rPr lang="en-GB" sz="2200" b="1" dirty="0" err="1">
                <a:solidFill>
                  <a:srgbClr val="C00000"/>
                </a:solidFill>
                <a:ea typeface="Times New Roman" panose="02020603050405020304" pitchFamily="18" charset="0"/>
              </a:rPr>
              <a:t>bilanço</a:t>
            </a:r>
            <a:r>
              <a:rPr lang="en-GB" sz="2200" b="1" dirty="0">
                <a:solidFill>
                  <a:srgbClr val="C00000"/>
                </a:solidFill>
                <a:ea typeface="Times New Roman" panose="02020603050405020304" pitchFamily="18" charset="0"/>
              </a:rPr>
              <a:t> </a:t>
            </a:r>
            <a:r>
              <a:rPr lang="en-GB" sz="2200" b="1" dirty="0" err="1">
                <a:solidFill>
                  <a:srgbClr val="C00000"/>
                </a:solidFill>
                <a:ea typeface="Times New Roman" panose="02020603050405020304" pitchFamily="18" charset="0"/>
              </a:rPr>
              <a:t>esasına</a:t>
            </a:r>
            <a:r>
              <a:rPr lang="en-GB" sz="2200" dirty="0">
                <a:solidFill>
                  <a:srgbClr val="C00000"/>
                </a:solidFill>
                <a:ea typeface="Times New Roman" panose="02020603050405020304" pitchFamily="18" charset="0"/>
              </a:rPr>
              <a:t> </a:t>
            </a:r>
            <a:r>
              <a:rPr lang="en-GB" sz="2200" dirty="0" err="1">
                <a:solidFill>
                  <a:srgbClr val="000000"/>
                </a:solidFill>
                <a:ea typeface="Times New Roman" panose="02020603050405020304" pitchFamily="18" charset="0"/>
              </a:rPr>
              <a:t>göre</a:t>
            </a:r>
            <a:r>
              <a:rPr lang="en-GB" sz="2200" dirty="0">
                <a:solidFill>
                  <a:srgbClr val="000000"/>
                </a:solidFill>
                <a:ea typeface="Times New Roman" panose="02020603050405020304" pitchFamily="18" charset="0"/>
              </a:rPr>
              <a:t> defter </a:t>
            </a:r>
            <a:r>
              <a:rPr lang="en-GB" sz="2200" dirty="0" err="1">
                <a:solidFill>
                  <a:srgbClr val="000000"/>
                </a:solidFill>
                <a:ea typeface="Times New Roman" panose="02020603050405020304" pitchFamily="18" charset="0"/>
              </a:rPr>
              <a:t>tutanlar</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ile</a:t>
            </a:r>
            <a:r>
              <a:rPr lang="en-GB" sz="2200" dirty="0">
                <a:solidFill>
                  <a:srgbClr val="000000"/>
                </a:solidFill>
                <a:ea typeface="Times New Roman" panose="02020603050405020304" pitchFamily="18" charset="0"/>
              </a:rPr>
              <a:t> </a:t>
            </a:r>
            <a:r>
              <a:rPr lang="en-GB" sz="2200" b="1" dirty="0" err="1">
                <a:solidFill>
                  <a:srgbClr val="C00000"/>
                </a:solidFill>
                <a:ea typeface="Times New Roman" panose="02020603050405020304" pitchFamily="18" charset="0"/>
              </a:rPr>
              <a:t>serbest</a:t>
            </a:r>
            <a:r>
              <a:rPr lang="en-GB" sz="2200" b="1" dirty="0">
                <a:solidFill>
                  <a:srgbClr val="C00000"/>
                </a:solidFill>
                <a:ea typeface="Times New Roman" panose="02020603050405020304" pitchFamily="18" charset="0"/>
              </a:rPr>
              <a:t> </a:t>
            </a:r>
            <a:r>
              <a:rPr lang="en-GB" sz="2200" b="1" dirty="0" err="1">
                <a:solidFill>
                  <a:srgbClr val="C00000"/>
                </a:solidFill>
                <a:ea typeface="Times New Roman" panose="02020603050405020304" pitchFamily="18" charset="0"/>
              </a:rPr>
              <a:t>meslek</a:t>
            </a:r>
            <a:r>
              <a:rPr lang="en-GB" sz="2200" dirty="0">
                <a:solidFill>
                  <a:srgbClr val="C00000"/>
                </a:solidFill>
                <a:ea typeface="Times New Roman" panose="02020603050405020304" pitchFamily="18" charset="0"/>
              </a:rPr>
              <a:t> </a:t>
            </a:r>
            <a:r>
              <a:rPr lang="en-GB" sz="2200" dirty="0" err="1">
                <a:solidFill>
                  <a:srgbClr val="000000"/>
                </a:solidFill>
                <a:ea typeface="Times New Roman" panose="02020603050405020304" pitchFamily="18" charset="0"/>
              </a:rPr>
              <a:t>erbabı</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için</a:t>
            </a:r>
            <a:r>
              <a:rPr lang="en-GB" sz="2200" dirty="0">
                <a:solidFill>
                  <a:srgbClr val="000000"/>
                </a:solidFill>
                <a:ea typeface="Times New Roman" panose="02020603050405020304" pitchFamily="18" charset="0"/>
              </a:rPr>
              <a:t> </a:t>
            </a:r>
            <a:r>
              <a:rPr lang="en-GB" sz="2200" b="1" u="sng" dirty="0">
                <a:solidFill>
                  <a:srgbClr val="000000"/>
                </a:solidFill>
                <a:ea typeface="Times New Roman" panose="02020603050405020304" pitchFamily="18" charset="0"/>
              </a:rPr>
              <a:t>200.000</a:t>
            </a:r>
            <a:r>
              <a:rPr lang="en-GB" sz="2200" dirty="0">
                <a:solidFill>
                  <a:srgbClr val="000000"/>
                </a:solidFill>
                <a:ea typeface="Times New Roman" panose="02020603050405020304" pitchFamily="18" charset="0"/>
              </a:rPr>
              <a:t> </a:t>
            </a:r>
            <a:r>
              <a:rPr lang="tr-TR" sz="2200" dirty="0">
                <a:solidFill>
                  <a:srgbClr val="000000"/>
                </a:solidFill>
                <a:ea typeface="Times New Roman" panose="02020603050405020304" pitchFamily="18" charset="0"/>
              </a:rPr>
              <a:t>TL</a:t>
            </a:r>
            <a:r>
              <a:rPr lang="en-GB" sz="2200" dirty="0">
                <a:solidFill>
                  <a:srgbClr val="000000"/>
                </a:solidFill>
                <a:ea typeface="Times New Roman" panose="02020603050405020304" pitchFamily="18" charset="0"/>
              </a:rPr>
              <a:t>, </a:t>
            </a:r>
            <a:r>
              <a:rPr lang="en-GB" sz="2200" b="1" dirty="0" err="1">
                <a:solidFill>
                  <a:srgbClr val="C00000"/>
                </a:solidFill>
                <a:ea typeface="Times New Roman" panose="02020603050405020304" pitchFamily="18" charset="0"/>
              </a:rPr>
              <a:t>kurumlar</a:t>
            </a:r>
            <a:r>
              <a:rPr lang="en-GB" sz="2200" b="1" dirty="0">
                <a:solidFill>
                  <a:srgbClr val="C00000"/>
                </a:solidFill>
                <a:ea typeface="Times New Roman" panose="02020603050405020304" pitchFamily="18" charset="0"/>
              </a:rPr>
              <a:t> </a:t>
            </a:r>
            <a:r>
              <a:rPr lang="en-GB" sz="2200" b="1" dirty="0" err="1">
                <a:solidFill>
                  <a:srgbClr val="C00000"/>
                </a:solidFill>
                <a:ea typeface="Times New Roman" panose="02020603050405020304" pitchFamily="18" charset="0"/>
              </a:rPr>
              <a:t>vergisi</a:t>
            </a:r>
            <a:r>
              <a:rPr lang="en-GB" sz="2200" dirty="0">
                <a:solidFill>
                  <a:srgbClr val="C00000"/>
                </a:solidFill>
                <a:ea typeface="Times New Roman" panose="02020603050405020304" pitchFamily="18" charset="0"/>
              </a:rPr>
              <a:t> </a:t>
            </a:r>
            <a:r>
              <a:rPr lang="en-GB" sz="2200" dirty="0" err="1">
                <a:solidFill>
                  <a:srgbClr val="000000"/>
                </a:solidFill>
                <a:ea typeface="Times New Roman" panose="02020603050405020304" pitchFamily="18" charset="0"/>
              </a:rPr>
              <a:t>mükellefleri</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için</a:t>
            </a:r>
            <a:r>
              <a:rPr lang="en-GB" sz="2200" dirty="0">
                <a:solidFill>
                  <a:srgbClr val="000000"/>
                </a:solidFill>
                <a:ea typeface="Times New Roman" panose="02020603050405020304" pitchFamily="18" charset="0"/>
              </a:rPr>
              <a:t> </a:t>
            </a:r>
            <a:r>
              <a:rPr lang="en-GB" sz="2200" b="1" u="sng" dirty="0">
                <a:solidFill>
                  <a:srgbClr val="000000"/>
                </a:solidFill>
                <a:ea typeface="Times New Roman" panose="02020603050405020304" pitchFamily="18" charset="0"/>
              </a:rPr>
              <a:t>500.000</a:t>
            </a:r>
            <a:r>
              <a:rPr lang="en-GB" sz="2200" dirty="0">
                <a:solidFill>
                  <a:srgbClr val="000000"/>
                </a:solidFill>
                <a:ea typeface="Times New Roman" panose="02020603050405020304" pitchFamily="18" charset="0"/>
              </a:rPr>
              <a:t> </a:t>
            </a:r>
            <a:r>
              <a:rPr lang="tr-TR" sz="2200" dirty="0">
                <a:solidFill>
                  <a:srgbClr val="000000"/>
                </a:solidFill>
                <a:ea typeface="Times New Roman" panose="02020603050405020304" pitchFamily="18" charset="0"/>
              </a:rPr>
              <a:t>TL’den </a:t>
            </a:r>
            <a:r>
              <a:rPr lang="en-GB" sz="2200" dirty="0" err="1">
                <a:solidFill>
                  <a:srgbClr val="000000"/>
                </a:solidFill>
                <a:ea typeface="Times New Roman" panose="02020603050405020304" pitchFamily="18" charset="0"/>
              </a:rPr>
              <a:t>az</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olamaz</a:t>
            </a:r>
            <a:r>
              <a:rPr lang="en-GB" sz="2200" dirty="0">
                <a:solidFill>
                  <a:srgbClr val="000000"/>
                </a:solidFill>
                <a:ea typeface="Times New Roman" panose="02020603050405020304" pitchFamily="18" charset="0"/>
              </a:rPr>
              <a:t>.</a:t>
            </a:r>
            <a:endParaRPr lang="tr-TR" sz="2200" dirty="0">
              <a:solidFill>
                <a:srgbClr val="000000"/>
              </a:solidFill>
              <a:ea typeface="Times New Roman" panose="02020603050405020304" pitchFamily="18" charset="0"/>
            </a:endParaRP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en-GB" sz="2200" dirty="0">
                <a:solidFill>
                  <a:srgbClr val="000000"/>
                </a:solidFill>
                <a:ea typeface="Times New Roman" panose="02020603050405020304" pitchFamily="18" charset="0"/>
              </a:rPr>
              <a:t>Bu </a:t>
            </a:r>
            <a:r>
              <a:rPr lang="en-GB" sz="2200" dirty="0" err="1">
                <a:solidFill>
                  <a:srgbClr val="000000"/>
                </a:solidFill>
                <a:ea typeface="Times New Roman" panose="02020603050405020304" pitchFamily="18" charset="0"/>
              </a:rPr>
              <a:t>yıla</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ilişkin</a:t>
            </a:r>
            <a:r>
              <a:rPr lang="en-GB" sz="2200"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gelir</a:t>
            </a:r>
            <a:r>
              <a:rPr lang="en-GB" sz="2200" b="1" u="sng"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veya</a:t>
            </a:r>
            <a:r>
              <a:rPr lang="en-GB" sz="2200" b="1" u="sng"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kurumlar</a:t>
            </a:r>
            <a:r>
              <a:rPr lang="en-GB" sz="2200" b="1" u="sng"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vergisi</a:t>
            </a:r>
            <a:r>
              <a:rPr lang="en-GB" sz="2200" b="1" u="sng"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beyannamesinin</a:t>
            </a:r>
            <a:r>
              <a:rPr lang="en-GB" sz="2200" b="1" u="sng"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verilmiş</a:t>
            </a:r>
            <a:r>
              <a:rPr lang="en-GB" sz="2200" b="1" u="sng"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olması</a:t>
            </a:r>
            <a:endParaRPr lang="tr-TR" sz="2200" b="1" u="sng" dirty="0">
              <a:solidFill>
                <a:srgbClr val="000000"/>
              </a:solidFill>
              <a:ea typeface="Times New Roman" panose="02020603050405020304" pitchFamily="18" charset="0"/>
            </a:endParaRP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en-GB" sz="2200" b="1" dirty="0" err="1">
                <a:solidFill>
                  <a:srgbClr val="C00000"/>
                </a:solidFill>
                <a:ea typeface="Times New Roman" panose="02020603050405020304" pitchFamily="18" charset="0"/>
              </a:rPr>
              <a:t>Beyan</a:t>
            </a:r>
            <a:r>
              <a:rPr lang="en-GB" sz="2200" b="1" dirty="0">
                <a:solidFill>
                  <a:srgbClr val="C00000"/>
                </a:solidFill>
                <a:ea typeface="Times New Roman" panose="02020603050405020304" pitchFamily="18" charset="0"/>
              </a:rPr>
              <a:t> </a:t>
            </a:r>
            <a:r>
              <a:rPr lang="en-GB" sz="2200" b="1" dirty="0" err="1">
                <a:solidFill>
                  <a:srgbClr val="C00000"/>
                </a:solidFill>
                <a:ea typeface="Times New Roman" panose="02020603050405020304" pitchFamily="18" charset="0"/>
              </a:rPr>
              <a:t>edilen</a:t>
            </a:r>
            <a:r>
              <a:rPr lang="en-GB" sz="2200" dirty="0">
                <a:solidFill>
                  <a:srgbClr val="C00000"/>
                </a:solidFill>
                <a:ea typeface="Times New Roman" panose="02020603050405020304" pitchFamily="18" charset="0"/>
              </a:rPr>
              <a:t> </a:t>
            </a:r>
            <a:r>
              <a:rPr lang="en-GB" sz="2200" dirty="0" err="1">
                <a:solidFill>
                  <a:srgbClr val="000000"/>
                </a:solidFill>
                <a:ea typeface="Times New Roman" panose="02020603050405020304" pitchFamily="18" charset="0"/>
              </a:rPr>
              <a:t>vergiye</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esas</a:t>
            </a:r>
            <a:r>
              <a:rPr lang="en-GB" sz="2200" dirty="0">
                <a:solidFill>
                  <a:srgbClr val="000000"/>
                </a:solidFill>
                <a:ea typeface="Times New Roman" panose="02020603050405020304" pitchFamily="18" charset="0"/>
              </a:rPr>
              <a:t> </a:t>
            </a:r>
            <a:r>
              <a:rPr lang="en-GB" sz="2200" b="1" dirty="0" err="1">
                <a:solidFill>
                  <a:srgbClr val="C00000"/>
                </a:solidFill>
                <a:ea typeface="Times New Roman" panose="02020603050405020304" pitchFamily="18" charset="0"/>
              </a:rPr>
              <a:t>matrahların</a:t>
            </a:r>
            <a:r>
              <a:rPr lang="en-GB" sz="2200" dirty="0">
                <a:solidFill>
                  <a:srgbClr val="000000"/>
                </a:solidFill>
                <a:ea typeface="Times New Roman" panose="02020603050405020304" pitchFamily="18" charset="0"/>
              </a:rPr>
              <a:t>, </a:t>
            </a:r>
            <a:r>
              <a:rPr lang="en-GB" sz="2200" b="1" u="sng" dirty="0">
                <a:solidFill>
                  <a:srgbClr val="000000"/>
                </a:solidFill>
                <a:ea typeface="Times New Roman" panose="02020603050405020304" pitchFamily="18" charset="0"/>
              </a:rPr>
              <a:t>2021</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takvim</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yılında</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beyan</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edilen</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matrahın</a:t>
            </a:r>
            <a:r>
              <a:rPr lang="en-GB" sz="2200" dirty="0">
                <a:solidFill>
                  <a:srgbClr val="000000"/>
                </a:solidFill>
                <a:ea typeface="Times New Roman" panose="02020603050405020304" pitchFamily="18" charset="0"/>
              </a:rPr>
              <a:t> </a:t>
            </a:r>
            <a:r>
              <a:rPr lang="en-GB" sz="2200" b="1" u="sng" dirty="0">
                <a:solidFill>
                  <a:srgbClr val="000000"/>
                </a:solidFill>
                <a:ea typeface="Times New Roman" panose="02020603050405020304" pitchFamily="18" charset="0"/>
              </a:rPr>
              <a:t>%122,93 </a:t>
            </a:r>
            <a:r>
              <a:rPr lang="en-GB" sz="2200" b="1" u="sng" dirty="0" err="1">
                <a:solidFill>
                  <a:srgbClr val="000000"/>
                </a:solidFill>
                <a:ea typeface="Times New Roman" panose="02020603050405020304" pitchFamily="18" charset="0"/>
              </a:rPr>
              <a:t>oranında</a:t>
            </a:r>
            <a:r>
              <a:rPr lang="en-GB" sz="2200" b="1" u="sng"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artırılması</a:t>
            </a:r>
            <a:r>
              <a:rPr lang="en-GB" sz="2200" b="1" u="sng" dirty="0">
                <a:solidFill>
                  <a:srgbClr val="000000"/>
                </a:solidFill>
                <a:ea typeface="Times New Roman" panose="02020603050405020304" pitchFamily="18" charset="0"/>
              </a:rPr>
              <a:t>(1)</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suretiyle</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bulunan</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tutar</a:t>
            </a:r>
            <a:r>
              <a:rPr lang="tr-TR" sz="2200" dirty="0">
                <a:solidFill>
                  <a:srgbClr val="000000"/>
                </a:solidFill>
                <a:ea typeface="Times New Roman" panose="02020603050405020304" pitchFamily="18" charset="0"/>
              </a:rPr>
              <a:t> ile</a:t>
            </a:r>
            <a:r>
              <a:rPr lang="en-GB" sz="2200" dirty="0">
                <a:solidFill>
                  <a:srgbClr val="000000"/>
                </a:solidFill>
                <a:ea typeface="Times New Roman" panose="02020603050405020304" pitchFamily="18" charset="0"/>
              </a:rPr>
              <a:t> </a:t>
            </a:r>
            <a:endParaRPr lang="tr-TR" sz="2200" dirty="0">
              <a:solidFill>
                <a:srgbClr val="000000"/>
              </a:solidFill>
              <a:ea typeface="Times New Roman" panose="02020603050405020304" pitchFamily="18" charset="0"/>
            </a:endParaRP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en-GB" sz="2200" dirty="0">
                <a:solidFill>
                  <a:srgbClr val="000000"/>
                </a:solidFill>
                <a:ea typeface="Times New Roman" panose="02020603050405020304" pitchFamily="18" charset="0"/>
              </a:rPr>
              <a:t>2022 </a:t>
            </a:r>
            <a:r>
              <a:rPr lang="en-GB" sz="2200" dirty="0" err="1">
                <a:solidFill>
                  <a:srgbClr val="000000"/>
                </a:solidFill>
                <a:ea typeface="Times New Roman" panose="02020603050405020304" pitchFamily="18" charset="0"/>
              </a:rPr>
              <a:t>takvim</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yılı</a:t>
            </a:r>
            <a:r>
              <a:rPr lang="en-GB" sz="2200" dirty="0">
                <a:solidFill>
                  <a:srgbClr val="000000"/>
                </a:solidFill>
                <a:ea typeface="Times New Roman" panose="02020603050405020304" pitchFamily="18" charset="0"/>
              </a:rPr>
              <a:t> </a:t>
            </a:r>
            <a:r>
              <a:rPr lang="en-GB" sz="2200" b="1" dirty="0" err="1">
                <a:solidFill>
                  <a:srgbClr val="C00000"/>
                </a:solidFill>
                <a:ea typeface="Times New Roman" panose="02020603050405020304" pitchFamily="18" charset="0"/>
              </a:rPr>
              <a:t>üçüncü</a:t>
            </a:r>
            <a:r>
              <a:rPr lang="en-GB" sz="2200" b="1" dirty="0">
                <a:solidFill>
                  <a:srgbClr val="C00000"/>
                </a:solidFill>
                <a:ea typeface="Times New Roman" panose="02020603050405020304" pitchFamily="18" charset="0"/>
              </a:rPr>
              <a:t> </a:t>
            </a:r>
            <a:r>
              <a:rPr lang="en-GB" sz="2200" b="1" dirty="0" err="1">
                <a:solidFill>
                  <a:srgbClr val="C00000"/>
                </a:solidFill>
                <a:ea typeface="Times New Roman" panose="02020603050405020304" pitchFamily="18" charset="0"/>
              </a:rPr>
              <a:t>geçici</a:t>
            </a:r>
            <a:r>
              <a:rPr lang="en-GB" sz="2200" b="1" dirty="0">
                <a:solidFill>
                  <a:srgbClr val="C00000"/>
                </a:solidFill>
                <a:ea typeface="Times New Roman" panose="02020603050405020304" pitchFamily="18" charset="0"/>
              </a:rPr>
              <a:t> </a:t>
            </a:r>
            <a:r>
              <a:rPr lang="en-GB" sz="2200" b="1" dirty="0" err="1">
                <a:solidFill>
                  <a:srgbClr val="C00000"/>
                </a:solidFill>
                <a:ea typeface="Times New Roman" panose="02020603050405020304" pitchFamily="18" charset="0"/>
              </a:rPr>
              <a:t>vergilendirme</a:t>
            </a:r>
            <a:r>
              <a:rPr lang="en-GB" sz="2200" dirty="0">
                <a:solidFill>
                  <a:srgbClr val="C00000"/>
                </a:solidFill>
                <a:ea typeface="Times New Roman" panose="02020603050405020304" pitchFamily="18" charset="0"/>
              </a:rPr>
              <a:t> </a:t>
            </a:r>
            <a:r>
              <a:rPr lang="en-GB" sz="2200" dirty="0" err="1">
                <a:solidFill>
                  <a:srgbClr val="000000"/>
                </a:solidFill>
                <a:ea typeface="Times New Roman" panose="02020603050405020304" pitchFamily="18" charset="0"/>
              </a:rPr>
              <a:t>döneminde</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beyan</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edilen</a:t>
            </a:r>
            <a:r>
              <a:rPr lang="en-GB" sz="2200"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matrahın</a:t>
            </a:r>
            <a:r>
              <a:rPr lang="en-GB" sz="2200" b="1" u="sng" dirty="0">
                <a:solidFill>
                  <a:srgbClr val="000000"/>
                </a:solidFill>
                <a:ea typeface="Times New Roman" panose="02020603050405020304" pitchFamily="18" charset="0"/>
              </a:rPr>
              <a:t> %40 </a:t>
            </a:r>
            <a:r>
              <a:rPr lang="en-GB" sz="2200" b="1" u="sng" dirty="0" err="1">
                <a:solidFill>
                  <a:srgbClr val="000000"/>
                </a:solidFill>
                <a:ea typeface="Times New Roman" panose="02020603050405020304" pitchFamily="18" charset="0"/>
              </a:rPr>
              <a:t>oranında</a:t>
            </a:r>
            <a:r>
              <a:rPr lang="en-GB" sz="2200" b="1" u="sng"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artırılması</a:t>
            </a:r>
            <a:r>
              <a:rPr lang="en-GB" sz="2200" b="1" u="sng" dirty="0">
                <a:solidFill>
                  <a:srgbClr val="000000"/>
                </a:solidFill>
                <a:ea typeface="Times New Roman" panose="02020603050405020304" pitchFamily="18" charset="0"/>
              </a:rPr>
              <a:t>(2)</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suretiyle</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bulunan</a:t>
            </a:r>
            <a:r>
              <a:rPr lang="en-GB" sz="2200" dirty="0">
                <a:solidFill>
                  <a:srgbClr val="000000"/>
                </a:solidFill>
                <a:ea typeface="Times New Roman" panose="02020603050405020304" pitchFamily="18" charset="0"/>
              </a:rPr>
              <a:t> </a:t>
            </a:r>
            <a:r>
              <a:rPr lang="en-GB" sz="2200" b="1" dirty="0" err="1">
                <a:solidFill>
                  <a:srgbClr val="C00000"/>
                </a:solidFill>
                <a:ea typeface="Times New Roman" panose="02020603050405020304" pitchFamily="18" charset="0"/>
              </a:rPr>
              <a:t>tutarın</a:t>
            </a:r>
            <a:endParaRPr lang="tr-TR" sz="2200" b="1" dirty="0">
              <a:solidFill>
                <a:srgbClr val="C00000"/>
              </a:solidFill>
              <a:ea typeface="Times New Roman" panose="02020603050405020304" pitchFamily="18" charset="0"/>
            </a:endParaRP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sz="2200" b="1" dirty="0">
                <a:solidFill>
                  <a:srgbClr val="C00000"/>
                </a:solidFill>
                <a:ea typeface="Times New Roman" panose="02020603050405020304" pitchFamily="18" charset="0"/>
              </a:rPr>
              <a:t>Yüksek olanından </a:t>
            </a:r>
            <a:r>
              <a:rPr lang="tr-TR" sz="2200" b="1" u="sng" dirty="0">
                <a:ea typeface="Times New Roman" panose="02020603050405020304" pitchFamily="18" charset="0"/>
              </a:rPr>
              <a:t>az olmaması</a:t>
            </a:r>
          </a:p>
        </p:txBody>
      </p:sp>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2" name="Dikdörtgen 21"/>
          <p:cNvSpPr/>
          <p:nvPr/>
        </p:nvSpPr>
        <p:spPr>
          <a:xfrm>
            <a:off x="1561596" y="1441688"/>
            <a:ext cx="8233484"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3" name="Metin kutusu 2">
            <a:extLst>
              <a:ext uri="{FF2B5EF4-FFF2-40B4-BE49-F238E27FC236}">
                <a16:creationId xmlns:a16="http://schemas.microsoft.com/office/drawing/2014/main" id="{EBF5A0B2-57DC-14A2-03A4-9555100DF2C9}"/>
              </a:ext>
            </a:extLst>
          </p:cNvPr>
          <p:cNvSpPr txBox="1"/>
          <p:nvPr/>
        </p:nvSpPr>
        <p:spPr>
          <a:xfrm>
            <a:off x="2037706" y="1945669"/>
            <a:ext cx="9326493" cy="4278094"/>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742950" lvl="1" indent="-285750" algn="just">
              <a:spcAft>
                <a:spcPts val="600"/>
              </a:spcAft>
              <a:buFont typeface="Wingdings" panose="05000000000000000000" pitchFamily="2" charset="2"/>
              <a:buChar char="ü"/>
            </a:pPr>
            <a:r>
              <a:rPr lang="en-GB" dirty="0">
                <a:solidFill>
                  <a:srgbClr val="000000"/>
                </a:solidFill>
                <a:ea typeface="Times New Roman" panose="02020603050405020304" pitchFamily="18" charset="0"/>
              </a:rPr>
              <a:t>2022 </a:t>
            </a:r>
            <a:r>
              <a:rPr lang="en-GB" dirty="0" err="1">
                <a:solidFill>
                  <a:srgbClr val="000000"/>
                </a:solidFill>
                <a:ea typeface="Times New Roman" panose="02020603050405020304" pitchFamily="18" charset="0"/>
              </a:rPr>
              <a:t>takvim</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yılına</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ilişkin</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olarak</a:t>
            </a:r>
            <a:r>
              <a:rPr lang="en-GB" dirty="0">
                <a:solidFill>
                  <a:srgbClr val="000000"/>
                </a:solidFill>
                <a:ea typeface="Times New Roman" panose="02020603050405020304" pitchFamily="18" charset="0"/>
              </a:rPr>
              <a:t>; </a:t>
            </a:r>
            <a:r>
              <a:rPr lang="en-GB" b="1" dirty="0" err="1">
                <a:solidFill>
                  <a:srgbClr val="C00000"/>
                </a:solidFill>
                <a:ea typeface="Times New Roman" panose="02020603050405020304" pitchFamily="18" charset="0"/>
              </a:rPr>
              <a:t>üçüncü</a:t>
            </a:r>
            <a:r>
              <a:rPr lang="en-GB" b="1" dirty="0">
                <a:solidFill>
                  <a:srgbClr val="C00000"/>
                </a:solidFill>
                <a:ea typeface="Times New Roman" panose="02020603050405020304" pitchFamily="18" charset="0"/>
              </a:rPr>
              <a:t> </a:t>
            </a:r>
            <a:r>
              <a:rPr lang="en-GB" b="1" dirty="0" err="1">
                <a:solidFill>
                  <a:srgbClr val="C00000"/>
                </a:solidFill>
                <a:ea typeface="Times New Roman" panose="02020603050405020304" pitchFamily="18" charset="0"/>
              </a:rPr>
              <a:t>geçici</a:t>
            </a:r>
            <a:r>
              <a:rPr lang="en-GB" dirty="0">
                <a:solidFill>
                  <a:srgbClr val="C00000"/>
                </a:solidFill>
                <a:ea typeface="Times New Roman" panose="02020603050405020304" pitchFamily="18" charset="0"/>
              </a:rPr>
              <a:t> </a:t>
            </a:r>
            <a:r>
              <a:rPr lang="en-GB" dirty="0" err="1">
                <a:solidFill>
                  <a:srgbClr val="000000"/>
                </a:solidFill>
                <a:ea typeface="Times New Roman" panose="02020603050405020304" pitchFamily="18" charset="0"/>
              </a:rPr>
              <a:t>vergilendirme</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dönemi</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gelir</a:t>
            </a:r>
            <a:r>
              <a:rPr lang="tr-TR" dirty="0">
                <a:solidFill>
                  <a:srgbClr val="000000"/>
                </a:solidFill>
                <a:ea typeface="Times New Roman" panose="02020603050405020304" pitchFamily="18" charset="0"/>
              </a:rPr>
              <a:t>/</a:t>
            </a:r>
            <a:r>
              <a:rPr lang="en-GB" dirty="0" err="1">
                <a:solidFill>
                  <a:srgbClr val="000000"/>
                </a:solidFill>
                <a:ea typeface="Times New Roman" panose="02020603050405020304" pitchFamily="18" charset="0"/>
              </a:rPr>
              <a:t>kurumlar</a:t>
            </a:r>
            <a:r>
              <a:rPr lang="en-GB" dirty="0">
                <a:solidFill>
                  <a:srgbClr val="000000"/>
                </a:solidFill>
                <a:ea typeface="Times New Roman" panose="02020603050405020304" pitchFamily="18" charset="0"/>
              </a:rPr>
              <a:t> </a:t>
            </a:r>
            <a:r>
              <a:rPr lang="en-GB" b="1" u="sng" dirty="0" err="1">
                <a:solidFill>
                  <a:srgbClr val="000000"/>
                </a:solidFill>
                <a:ea typeface="Times New Roman" panose="02020603050405020304" pitchFamily="18" charset="0"/>
              </a:rPr>
              <a:t>verilmemiş</a:t>
            </a:r>
            <a:r>
              <a:rPr lang="tr-TR" b="1" u="sng" dirty="0">
                <a:solidFill>
                  <a:srgbClr val="000000"/>
                </a:solidFill>
                <a:ea typeface="Times New Roman" panose="02020603050405020304" pitchFamily="18" charset="0"/>
              </a:rPr>
              <a:t> ise</a:t>
            </a:r>
            <a:r>
              <a:rPr lang="en-GB" dirty="0">
                <a:solidFill>
                  <a:srgbClr val="000000"/>
                </a:solidFill>
                <a:ea typeface="Times New Roman" panose="02020603050405020304" pitchFamily="18" charset="0"/>
              </a:rPr>
              <a:t>;</a:t>
            </a:r>
            <a:endParaRPr lang="tr-TR" dirty="0">
              <a:solidFill>
                <a:srgbClr val="000000"/>
              </a:solidFill>
              <a:ea typeface="Times New Roman" panose="02020603050405020304" pitchFamily="18" charset="0"/>
            </a:endParaRPr>
          </a:p>
          <a:p>
            <a:pPr marL="742950" lvl="1" indent="-285750" algn="just">
              <a:spcAft>
                <a:spcPts val="600"/>
              </a:spcAft>
              <a:buFont typeface="Wingdings" panose="05000000000000000000" pitchFamily="2" charset="2"/>
              <a:buChar char="ü"/>
            </a:pPr>
            <a:r>
              <a:rPr lang="en-GB" b="1" dirty="0" err="1">
                <a:solidFill>
                  <a:srgbClr val="C00000"/>
                </a:solidFill>
                <a:ea typeface="Times New Roman" panose="02020603050405020304" pitchFamily="18" charset="0"/>
              </a:rPr>
              <a:t>ikinci</a:t>
            </a:r>
            <a:r>
              <a:rPr lang="en-GB" b="1" dirty="0">
                <a:solidFill>
                  <a:srgbClr val="C00000"/>
                </a:solidFill>
                <a:ea typeface="Times New Roman" panose="02020603050405020304" pitchFamily="18" charset="0"/>
              </a:rPr>
              <a:t> </a:t>
            </a:r>
            <a:r>
              <a:rPr lang="en-GB" b="1" dirty="0" err="1">
                <a:solidFill>
                  <a:srgbClr val="C00000"/>
                </a:solidFill>
                <a:ea typeface="Times New Roman" panose="02020603050405020304" pitchFamily="18" charset="0"/>
              </a:rPr>
              <a:t>geçici</a:t>
            </a:r>
            <a:r>
              <a:rPr lang="en-GB" dirty="0">
                <a:solidFill>
                  <a:srgbClr val="C00000"/>
                </a:solidFill>
                <a:ea typeface="Times New Roman" panose="02020603050405020304" pitchFamily="18" charset="0"/>
              </a:rPr>
              <a:t> </a:t>
            </a:r>
            <a:r>
              <a:rPr lang="en-GB" dirty="0" err="1">
                <a:solidFill>
                  <a:srgbClr val="000000"/>
                </a:solidFill>
                <a:ea typeface="Times New Roman" panose="02020603050405020304" pitchFamily="18" charset="0"/>
              </a:rPr>
              <a:t>vergilendirme</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dönemi</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matrahın</a:t>
            </a:r>
            <a:r>
              <a:rPr lang="tr-TR" dirty="0" err="1">
                <a:solidFill>
                  <a:srgbClr val="000000"/>
                </a:solidFill>
                <a:ea typeface="Times New Roman" panose="02020603050405020304" pitchFamily="18" charset="0"/>
              </a:rPr>
              <a:t>ın</a:t>
            </a:r>
            <a:r>
              <a:rPr lang="en-GB" dirty="0">
                <a:solidFill>
                  <a:srgbClr val="000000"/>
                </a:solidFill>
                <a:ea typeface="Times New Roman" panose="02020603050405020304" pitchFamily="18" charset="0"/>
              </a:rPr>
              <a:t> </a:t>
            </a:r>
            <a:r>
              <a:rPr lang="en-GB" b="1" u="sng" dirty="0">
                <a:solidFill>
                  <a:srgbClr val="000000"/>
                </a:solidFill>
                <a:ea typeface="Times New Roman" panose="02020603050405020304" pitchFamily="18" charset="0"/>
              </a:rPr>
              <a:t>%100 </a:t>
            </a:r>
            <a:r>
              <a:rPr lang="en-GB" b="1" u="sng" dirty="0" err="1">
                <a:solidFill>
                  <a:srgbClr val="000000"/>
                </a:solidFill>
                <a:ea typeface="Times New Roman" panose="02020603050405020304" pitchFamily="18" charset="0"/>
              </a:rPr>
              <a:t>oranında</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artırılması</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suretiyle</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bulunan</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tutar</a:t>
            </a:r>
            <a:endParaRPr lang="tr-TR" dirty="0">
              <a:solidFill>
                <a:srgbClr val="000000"/>
              </a:solidFill>
              <a:ea typeface="Times New Roman" panose="02020603050405020304" pitchFamily="18" charset="0"/>
            </a:endParaRPr>
          </a:p>
          <a:p>
            <a:pPr marL="742950" lvl="1" indent="-285750" algn="just">
              <a:spcAft>
                <a:spcPts val="600"/>
              </a:spcAft>
              <a:buFont typeface="Wingdings" panose="05000000000000000000" pitchFamily="2" charset="2"/>
              <a:buChar char="ü"/>
            </a:pPr>
            <a:r>
              <a:rPr lang="en-GB" b="1" dirty="0" err="1">
                <a:solidFill>
                  <a:srgbClr val="C00000"/>
                </a:solidFill>
                <a:ea typeface="Times New Roman" panose="02020603050405020304" pitchFamily="18" charset="0"/>
              </a:rPr>
              <a:t>sadece</a:t>
            </a:r>
            <a:r>
              <a:rPr lang="en-GB" b="1" dirty="0">
                <a:solidFill>
                  <a:srgbClr val="C00000"/>
                </a:solidFill>
                <a:ea typeface="Times New Roman" panose="02020603050405020304" pitchFamily="18" charset="0"/>
              </a:rPr>
              <a:t> </a:t>
            </a:r>
            <a:r>
              <a:rPr lang="en-GB" b="1" dirty="0" err="1">
                <a:solidFill>
                  <a:srgbClr val="C00000"/>
                </a:solidFill>
                <a:ea typeface="Times New Roman" panose="02020603050405020304" pitchFamily="18" charset="0"/>
              </a:rPr>
              <a:t>birinci</a:t>
            </a:r>
            <a:r>
              <a:rPr lang="en-GB" dirty="0">
                <a:solidFill>
                  <a:srgbClr val="C00000"/>
                </a:solidFill>
                <a:ea typeface="Times New Roman" panose="02020603050405020304" pitchFamily="18" charset="0"/>
              </a:rPr>
              <a:t> </a:t>
            </a:r>
            <a:r>
              <a:rPr lang="en-GB" dirty="0" err="1">
                <a:solidFill>
                  <a:srgbClr val="000000"/>
                </a:solidFill>
                <a:ea typeface="Times New Roman" panose="02020603050405020304" pitchFamily="18" charset="0"/>
              </a:rPr>
              <a:t>geçici</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vergilendirme</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dönemi</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beyannamesinin</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verilmiş</a:t>
            </a:r>
            <a:r>
              <a:rPr lang="en-GB" dirty="0">
                <a:solidFill>
                  <a:srgbClr val="000000"/>
                </a:solidFill>
                <a:ea typeface="Times New Roman" panose="02020603050405020304" pitchFamily="18" charset="0"/>
              </a:rPr>
              <a:t> </a:t>
            </a:r>
            <a:r>
              <a:rPr lang="tr-TR" dirty="0">
                <a:solidFill>
                  <a:srgbClr val="000000"/>
                </a:solidFill>
                <a:ea typeface="Times New Roman" panose="02020603050405020304" pitchFamily="18" charset="0"/>
              </a:rPr>
              <a:t>ise </a:t>
            </a:r>
            <a:r>
              <a:rPr lang="en-GB" dirty="0" err="1">
                <a:solidFill>
                  <a:srgbClr val="000000"/>
                </a:solidFill>
                <a:ea typeface="Times New Roman" panose="02020603050405020304" pitchFamily="18" charset="0"/>
              </a:rPr>
              <a:t>beyan</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edilen</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matrahın</a:t>
            </a:r>
            <a:r>
              <a:rPr lang="en-GB" dirty="0">
                <a:solidFill>
                  <a:srgbClr val="000000"/>
                </a:solidFill>
                <a:ea typeface="Times New Roman" panose="02020603050405020304" pitchFamily="18" charset="0"/>
              </a:rPr>
              <a:t> </a:t>
            </a:r>
            <a:r>
              <a:rPr lang="en-GB" b="1" u="sng" dirty="0">
                <a:solidFill>
                  <a:srgbClr val="000000"/>
                </a:solidFill>
                <a:ea typeface="Times New Roman" panose="02020603050405020304" pitchFamily="18" charset="0"/>
              </a:rPr>
              <a:t>%300 </a:t>
            </a:r>
            <a:r>
              <a:rPr lang="en-GB" b="1" u="sng" dirty="0" err="1">
                <a:solidFill>
                  <a:srgbClr val="000000"/>
                </a:solidFill>
                <a:ea typeface="Times New Roman" panose="02020603050405020304" pitchFamily="18" charset="0"/>
              </a:rPr>
              <a:t>oranında</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artırılması</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suretiyle</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bulunan</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tutar</a:t>
            </a:r>
            <a:r>
              <a:rPr lang="en-GB" dirty="0">
                <a:solidFill>
                  <a:srgbClr val="000000"/>
                </a:solidFill>
                <a:ea typeface="Times New Roman" panose="02020603050405020304" pitchFamily="18" charset="0"/>
              </a:rPr>
              <a:t> </a:t>
            </a:r>
            <a:r>
              <a:rPr lang="tr-TR" dirty="0">
                <a:ea typeface="Times New Roman" panose="02020603050405020304" pitchFamily="18" charset="0"/>
              </a:rPr>
              <a:t>kıyaslamada esas alınır.</a:t>
            </a:r>
          </a:p>
          <a:p>
            <a:pPr marL="742950" lvl="1" indent="-285750" algn="just">
              <a:spcAft>
                <a:spcPts val="600"/>
              </a:spcAft>
              <a:buFont typeface="Wingdings" panose="05000000000000000000" pitchFamily="2" charset="2"/>
              <a:buChar char="ü"/>
            </a:pPr>
            <a:r>
              <a:rPr lang="en-GB" dirty="0">
                <a:solidFill>
                  <a:srgbClr val="000000"/>
                </a:solidFill>
                <a:ea typeface="Times New Roman" panose="02020603050405020304" pitchFamily="18" charset="0"/>
              </a:rPr>
              <a:t>2021 </a:t>
            </a:r>
            <a:r>
              <a:rPr lang="en-GB" dirty="0" err="1">
                <a:solidFill>
                  <a:srgbClr val="000000"/>
                </a:solidFill>
                <a:ea typeface="Times New Roman" panose="02020603050405020304" pitchFamily="18" charset="0"/>
              </a:rPr>
              <a:t>takvim</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yılı</a:t>
            </a:r>
            <a:r>
              <a:rPr lang="en-GB" dirty="0">
                <a:solidFill>
                  <a:srgbClr val="000000"/>
                </a:solidFill>
                <a:ea typeface="Times New Roman" panose="02020603050405020304" pitchFamily="18" charset="0"/>
              </a:rPr>
              <a:t> </a:t>
            </a:r>
            <a:r>
              <a:rPr lang="en-GB" b="1" u="sng" dirty="0" err="1">
                <a:solidFill>
                  <a:srgbClr val="000000"/>
                </a:solidFill>
                <a:ea typeface="Times New Roman" panose="02020603050405020304" pitchFamily="18" charset="0"/>
              </a:rPr>
              <a:t>ve</a:t>
            </a:r>
            <a:r>
              <a:rPr lang="en-GB" dirty="0">
                <a:solidFill>
                  <a:srgbClr val="000000"/>
                </a:solidFill>
                <a:ea typeface="Times New Roman" panose="02020603050405020304" pitchFamily="18" charset="0"/>
              </a:rPr>
              <a:t> 2022 </a:t>
            </a:r>
            <a:r>
              <a:rPr lang="en-GB" dirty="0" err="1">
                <a:solidFill>
                  <a:srgbClr val="000000"/>
                </a:solidFill>
                <a:ea typeface="Times New Roman" panose="02020603050405020304" pitchFamily="18" charset="0"/>
              </a:rPr>
              <a:t>yılının</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üçüncü</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geçici</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vergilendirme</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dönemine</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ilişkin</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gelir</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veya</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kurumlar</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vergisi</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beyannamelerinde</a:t>
            </a:r>
            <a:r>
              <a:rPr lang="en-GB" dirty="0">
                <a:solidFill>
                  <a:srgbClr val="000000"/>
                </a:solidFill>
                <a:ea typeface="Times New Roman" panose="02020603050405020304" pitchFamily="18" charset="0"/>
              </a:rPr>
              <a:t> </a:t>
            </a:r>
            <a:r>
              <a:rPr lang="en-GB" b="1" u="sng" dirty="0" err="1">
                <a:solidFill>
                  <a:srgbClr val="000000"/>
                </a:solidFill>
                <a:ea typeface="Times New Roman" panose="02020603050405020304" pitchFamily="18" charset="0"/>
              </a:rPr>
              <a:t>zarar</a:t>
            </a:r>
            <a:r>
              <a:rPr lang="en-GB" b="1" u="sng" dirty="0">
                <a:solidFill>
                  <a:srgbClr val="000000"/>
                </a:solidFill>
                <a:ea typeface="Times New Roman" panose="02020603050405020304" pitchFamily="18" charset="0"/>
              </a:rPr>
              <a:t> </a:t>
            </a:r>
            <a:r>
              <a:rPr lang="en-GB" b="1" u="sng" dirty="0" err="1">
                <a:solidFill>
                  <a:srgbClr val="000000"/>
                </a:solidFill>
                <a:ea typeface="Times New Roman" panose="02020603050405020304" pitchFamily="18" charset="0"/>
              </a:rPr>
              <a:t>beyan</a:t>
            </a:r>
            <a:r>
              <a:rPr lang="en-GB" b="1" u="sng" dirty="0">
                <a:solidFill>
                  <a:srgbClr val="000000"/>
                </a:solidFill>
                <a:ea typeface="Times New Roman" panose="02020603050405020304" pitchFamily="18" charset="0"/>
              </a:rPr>
              <a:t> </a:t>
            </a:r>
            <a:r>
              <a:rPr lang="en-GB" b="1" u="sng" dirty="0" err="1">
                <a:solidFill>
                  <a:srgbClr val="000000"/>
                </a:solidFill>
                <a:ea typeface="Times New Roman" panose="02020603050405020304" pitchFamily="18" charset="0"/>
              </a:rPr>
              <a:t>edilmiş</a:t>
            </a:r>
            <a:r>
              <a:rPr lang="en-GB" b="1" u="sng" dirty="0">
                <a:solidFill>
                  <a:srgbClr val="000000"/>
                </a:solidFill>
                <a:ea typeface="Times New Roman" panose="02020603050405020304" pitchFamily="18" charset="0"/>
              </a:rPr>
              <a:t>(1)</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olması</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veya</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indirim</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ve</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istisnalar</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nedeniyle</a:t>
            </a:r>
            <a:r>
              <a:rPr lang="en-GB" dirty="0">
                <a:solidFill>
                  <a:srgbClr val="000000"/>
                </a:solidFill>
                <a:ea typeface="Times New Roman" panose="02020603050405020304" pitchFamily="18" charset="0"/>
              </a:rPr>
              <a:t> </a:t>
            </a:r>
            <a:r>
              <a:rPr lang="en-GB" b="1" u="sng" dirty="0" err="1">
                <a:solidFill>
                  <a:srgbClr val="000000"/>
                </a:solidFill>
                <a:ea typeface="Times New Roman" panose="02020603050405020304" pitchFamily="18" charset="0"/>
              </a:rPr>
              <a:t>matrah</a:t>
            </a:r>
            <a:r>
              <a:rPr lang="en-GB" b="1" u="sng" dirty="0">
                <a:solidFill>
                  <a:srgbClr val="000000"/>
                </a:solidFill>
                <a:ea typeface="Times New Roman" panose="02020603050405020304" pitchFamily="18" charset="0"/>
              </a:rPr>
              <a:t> </a:t>
            </a:r>
            <a:r>
              <a:rPr lang="en-GB" b="1" u="sng" dirty="0" err="1">
                <a:solidFill>
                  <a:srgbClr val="000000"/>
                </a:solidFill>
                <a:ea typeface="Times New Roman" panose="02020603050405020304" pitchFamily="18" charset="0"/>
              </a:rPr>
              <a:t>oluşmaması</a:t>
            </a:r>
            <a:r>
              <a:rPr lang="en-GB" b="1" u="sng" dirty="0">
                <a:solidFill>
                  <a:srgbClr val="000000"/>
                </a:solidFill>
                <a:ea typeface="Times New Roman" panose="02020603050405020304" pitchFamily="18" charset="0"/>
              </a:rPr>
              <a:t>(2)</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ya</a:t>
            </a:r>
            <a:r>
              <a:rPr lang="en-GB" dirty="0">
                <a:solidFill>
                  <a:srgbClr val="000000"/>
                </a:solidFill>
                <a:ea typeface="Times New Roman" panose="02020603050405020304" pitchFamily="18" charset="0"/>
              </a:rPr>
              <a:t> da </a:t>
            </a:r>
            <a:r>
              <a:rPr lang="en-GB" b="1" u="sng" dirty="0" err="1">
                <a:solidFill>
                  <a:srgbClr val="000000"/>
                </a:solidFill>
                <a:ea typeface="Times New Roman" panose="02020603050405020304" pitchFamily="18" charset="0"/>
              </a:rPr>
              <a:t>hiç</a:t>
            </a:r>
            <a:r>
              <a:rPr lang="en-GB" b="1" u="sng" dirty="0">
                <a:solidFill>
                  <a:srgbClr val="000000"/>
                </a:solidFill>
                <a:ea typeface="Times New Roman" panose="02020603050405020304" pitchFamily="18" charset="0"/>
              </a:rPr>
              <a:t> </a:t>
            </a:r>
            <a:r>
              <a:rPr lang="en-GB" b="1" u="sng" dirty="0" err="1">
                <a:solidFill>
                  <a:srgbClr val="000000"/>
                </a:solidFill>
                <a:ea typeface="Times New Roman" panose="02020603050405020304" pitchFamily="18" charset="0"/>
              </a:rPr>
              <a:t>beyanname</a:t>
            </a:r>
            <a:r>
              <a:rPr lang="en-GB" b="1" u="sng" dirty="0">
                <a:solidFill>
                  <a:srgbClr val="000000"/>
                </a:solidFill>
                <a:ea typeface="Times New Roman" panose="02020603050405020304" pitchFamily="18" charset="0"/>
              </a:rPr>
              <a:t> </a:t>
            </a:r>
            <a:r>
              <a:rPr lang="en-GB" b="1" u="sng" dirty="0" err="1">
                <a:solidFill>
                  <a:srgbClr val="000000"/>
                </a:solidFill>
                <a:ea typeface="Times New Roman" panose="02020603050405020304" pitchFamily="18" charset="0"/>
              </a:rPr>
              <a:t>verilmemiş</a:t>
            </a:r>
            <a:r>
              <a:rPr lang="en-GB" b="1" u="sng" dirty="0">
                <a:solidFill>
                  <a:srgbClr val="000000"/>
                </a:solidFill>
                <a:ea typeface="Times New Roman" panose="02020603050405020304" pitchFamily="18" charset="0"/>
              </a:rPr>
              <a:t>(3)</a:t>
            </a:r>
            <a:r>
              <a:rPr lang="en-GB" dirty="0">
                <a:solidFill>
                  <a:srgbClr val="000000"/>
                </a:solidFill>
                <a:ea typeface="Times New Roman" panose="02020603050405020304" pitchFamily="18" charset="0"/>
              </a:rPr>
              <a:t> </a:t>
            </a:r>
            <a:r>
              <a:rPr lang="tr-TR" dirty="0">
                <a:solidFill>
                  <a:srgbClr val="000000"/>
                </a:solidFill>
                <a:ea typeface="Times New Roman" panose="02020603050405020304" pitchFamily="18" charset="0"/>
              </a:rPr>
              <a:t>ise </a:t>
            </a:r>
            <a:r>
              <a:rPr lang="en-GB" b="1" dirty="0" err="1">
                <a:solidFill>
                  <a:srgbClr val="C00000"/>
                </a:solidFill>
                <a:ea typeface="Times New Roman" panose="02020603050405020304" pitchFamily="18" charset="0"/>
              </a:rPr>
              <a:t>bu</a:t>
            </a:r>
            <a:r>
              <a:rPr lang="en-GB" b="1" dirty="0">
                <a:solidFill>
                  <a:srgbClr val="C00000"/>
                </a:solidFill>
                <a:ea typeface="Times New Roman" panose="02020603050405020304" pitchFamily="18" charset="0"/>
              </a:rPr>
              <a:t> </a:t>
            </a:r>
            <a:r>
              <a:rPr lang="en-GB" b="1" dirty="0" err="1">
                <a:solidFill>
                  <a:srgbClr val="C00000"/>
                </a:solidFill>
                <a:ea typeface="Times New Roman" panose="02020603050405020304" pitchFamily="18" charset="0"/>
              </a:rPr>
              <a:t>şart</a:t>
            </a:r>
            <a:r>
              <a:rPr lang="en-GB" b="1" dirty="0">
                <a:solidFill>
                  <a:srgbClr val="C00000"/>
                </a:solidFill>
                <a:ea typeface="Times New Roman" panose="02020603050405020304" pitchFamily="18" charset="0"/>
              </a:rPr>
              <a:t> </a:t>
            </a:r>
            <a:r>
              <a:rPr lang="en-GB" b="1" dirty="0" err="1">
                <a:solidFill>
                  <a:srgbClr val="C00000"/>
                </a:solidFill>
                <a:ea typeface="Times New Roman" panose="02020603050405020304" pitchFamily="18" charset="0"/>
              </a:rPr>
              <a:t>aranmaz</a:t>
            </a:r>
            <a:r>
              <a:rPr lang="en-GB" dirty="0">
                <a:solidFill>
                  <a:srgbClr val="000000"/>
                </a:solidFill>
                <a:ea typeface="Times New Roman" panose="02020603050405020304" pitchFamily="18" charset="0"/>
              </a:rPr>
              <a:t>.</a:t>
            </a:r>
            <a:r>
              <a:rPr lang="tr-TR" dirty="0">
                <a:solidFill>
                  <a:srgbClr val="000000"/>
                </a:solidFill>
                <a:ea typeface="Times New Roman" panose="02020603050405020304" pitchFamily="18" charset="0"/>
              </a:rPr>
              <a:t> Belirlenen tutarların %25’i dikkate alınır.</a:t>
            </a:r>
          </a:p>
          <a:p>
            <a:pPr marL="742950" lvl="1" indent="-285750" algn="just">
              <a:spcAft>
                <a:spcPts val="600"/>
              </a:spcAft>
              <a:buFont typeface="Wingdings" panose="05000000000000000000" pitchFamily="2" charset="2"/>
              <a:buChar char="ü"/>
            </a:pPr>
            <a:r>
              <a:rPr lang="en-GB" b="1" u="sng" dirty="0">
                <a:solidFill>
                  <a:srgbClr val="000000"/>
                </a:solidFill>
                <a:ea typeface="Times New Roman" panose="02020603050405020304" pitchFamily="18" charset="0"/>
              </a:rPr>
              <a:t>2022 </a:t>
            </a:r>
            <a:r>
              <a:rPr lang="en-GB" b="1" u="sng" dirty="0" err="1">
                <a:solidFill>
                  <a:srgbClr val="000000"/>
                </a:solidFill>
                <a:ea typeface="Times New Roman" panose="02020603050405020304" pitchFamily="18" charset="0"/>
              </a:rPr>
              <a:t>yılına</a:t>
            </a:r>
            <a:r>
              <a:rPr lang="en-GB" b="1" u="sng" dirty="0">
                <a:solidFill>
                  <a:srgbClr val="000000"/>
                </a:solidFill>
                <a:ea typeface="Times New Roman" panose="02020603050405020304" pitchFamily="18" charset="0"/>
              </a:rPr>
              <a:t> ait </a:t>
            </a:r>
            <a:r>
              <a:rPr lang="en-GB" b="1" u="sng" dirty="0" err="1">
                <a:solidFill>
                  <a:srgbClr val="000000"/>
                </a:solidFill>
                <a:ea typeface="Times New Roman" panose="02020603050405020304" pitchFamily="18" charset="0"/>
              </a:rPr>
              <a:t>zararlarının</a:t>
            </a:r>
            <a:r>
              <a:rPr lang="en-GB" dirty="0">
                <a:solidFill>
                  <a:srgbClr val="000000"/>
                </a:solidFill>
                <a:ea typeface="Times New Roman" panose="02020603050405020304" pitchFamily="18" charset="0"/>
              </a:rPr>
              <a:t> </a:t>
            </a:r>
            <a:r>
              <a:rPr lang="en-GB" b="1" dirty="0" err="1">
                <a:solidFill>
                  <a:srgbClr val="C00000"/>
                </a:solidFill>
                <a:ea typeface="Times New Roman" panose="02020603050405020304" pitchFamily="18" charset="0"/>
              </a:rPr>
              <a:t>tamamı</a:t>
            </a:r>
            <a:r>
              <a:rPr lang="en-GB" dirty="0">
                <a:solidFill>
                  <a:srgbClr val="C00000"/>
                </a:solidFill>
                <a:ea typeface="Times New Roman" panose="02020603050405020304" pitchFamily="18" charset="0"/>
              </a:rPr>
              <a:t> </a:t>
            </a:r>
            <a:r>
              <a:rPr lang="en-GB" dirty="0">
                <a:solidFill>
                  <a:srgbClr val="000000"/>
                </a:solidFill>
                <a:ea typeface="Times New Roman" panose="02020603050405020304" pitchFamily="18" charset="0"/>
              </a:rPr>
              <a:t>2023 </a:t>
            </a:r>
            <a:r>
              <a:rPr lang="en-GB" dirty="0" err="1">
                <a:solidFill>
                  <a:srgbClr val="000000"/>
                </a:solidFill>
                <a:ea typeface="Times New Roman" panose="02020603050405020304" pitchFamily="18" charset="0"/>
              </a:rPr>
              <a:t>yılından</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itibaren</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izleyen</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yıl</a:t>
            </a:r>
            <a:r>
              <a:rPr lang="en-GB" dirty="0">
                <a:solidFill>
                  <a:srgbClr val="000000"/>
                </a:solidFill>
                <a:ea typeface="Times New Roman" panose="02020603050405020304" pitchFamily="18" charset="0"/>
              </a:rPr>
              <a:t> </a:t>
            </a:r>
            <a:r>
              <a:rPr lang="en-GB" b="1" u="sng" dirty="0" err="1">
                <a:solidFill>
                  <a:srgbClr val="000000"/>
                </a:solidFill>
                <a:ea typeface="Times New Roman" panose="02020603050405020304" pitchFamily="18" charset="0"/>
              </a:rPr>
              <a:t>kârlarından</a:t>
            </a:r>
            <a:r>
              <a:rPr lang="en-GB" b="1" u="sng" dirty="0">
                <a:solidFill>
                  <a:srgbClr val="000000"/>
                </a:solidFill>
                <a:ea typeface="Times New Roman" panose="02020603050405020304" pitchFamily="18" charset="0"/>
              </a:rPr>
              <a:t> </a:t>
            </a:r>
            <a:r>
              <a:rPr lang="en-GB" b="1" u="sng" dirty="0" err="1">
                <a:solidFill>
                  <a:srgbClr val="000000"/>
                </a:solidFill>
                <a:ea typeface="Times New Roman" panose="02020603050405020304" pitchFamily="18" charset="0"/>
              </a:rPr>
              <a:t>mahsup</a:t>
            </a:r>
            <a:r>
              <a:rPr lang="en-GB" b="1" u="sng" dirty="0">
                <a:solidFill>
                  <a:srgbClr val="000000"/>
                </a:solidFill>
                <a:ea typeface="Times New Roman" panose="02020603050405020304" pitchFamily="18" charset="0"/>
              </a:rPr>
              <a:t> </a:t>
            </a:r>
            <a:r>
              <a:rPr lang="en-GB" b="1" u="sng" dirty="0" err="1">
                <a:solidFill>
                  <a:srgbClr val="000000"/>
                </a:solidFill>
                <a:ea typeface="Times New Roman" panose="02020603050405020304" pitchFamily="18" charset="0"/>
              </a:rPr>
              <a:t>edilmez</a:t>
            </a:r>
            <a:r>
              <a:rPr lang="en-GB" dirty="0">
                <a:solidFill>
                  <a:srgbClr val="000000"/>
                </a:solidFill>
                <a:ea typeface="Times New Roman" panose="02020603050405020304" pitchFamily="18" charset="0"/>
              </a:rPr>
              <a:t>. 2022 </a:t>
            </a:r>
            <a:r>
              <a:rPr lang="en-GB" dirty="0" err="1">
                <a:solidFill>
                  <a:srgbClr val="000000"/>
                </a:solidFill>
                <a:ea typeface="Times New Roman" panose="02020603050405020304" pitchFamily="18" charset="0"/>
              </a:rPr>
              <a:t>yılına</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yönelik</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matrah</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artırımında</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bulunan</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gelir</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veya</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kurumlar</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vergisi</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mükelleflerinin</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bu</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yıla</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ilişkin</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yıllık</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beyannamelerinde</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hesaplanan</a:t>
            </a:r>
            <a:r>
              <a:rPr lang="en-GB"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vergilerinden</a:t>
            </a:r>
            <a:r>
              <a:rPr lang="en-GB" dirty="0">
                <a:solidFill>
                  <a:srgbClr val="000000"/>
                </a:solidFill>
                <a:ea typeface="Times New Roman" panose="02020603050405020304" pitchFamily="18" charset="0"/>
              </a:rPr>
              <a:t> </a:t>
            </a:r>
            <a:r>
              <a:rPr lang="en-GB" b="1" dirty="0" err="1">
                <a:solidFill>
                  <a:srgbClr val="C00000"/>
                </a:solidFill>
                <a:ea typeface="Times New Roman" panose="02020603050405020304" pitchFamily="18" charset="0"/>
              </a:rPr>
              <a:t>mahsup</a:t>
            </a:r>
            <a:r>
              <a:rPr lang="en-GB" b="1" dirty="0">
                <a:solidFill>
                  <a:srgbClr val="C00000"/>
                </a:solidFill>
                <a:ea typeface="Times New Roman" panose="02020603050405020304" pitchFamily="18" charset="0"/>
              </a:rPr>
              <a:t> </a:t>
            </a:r>
            <a:r>
              <a:rPr lang="en-GB" b="1" dirty="0" err="1">
                <a:solidFill>
                  <a:srgbClr val="C00000"/>
                </a:solidFill>
                <a:ea typeface="Times New Roman" panose="02020603050405020304" pitchFamily="18" charset="0"/>
              </a:rPr>
              <a:t>edilemeyen</a:t>
            </a:r>
            <a:r>
              <a:rPr lang="en-GB" b="1" dirty="0">
                <a:solidFill>
                  <a:srgbClr val="C00000"/>
                </a:solidFill>
                <a:ea typeface="Times New Roman" panose="02020603050405020304" pitchFamily="18" charset="0"/>
              </a:rPr>
              <a:t> </a:t>
            </a:r>
            <a:r>
              <a:rPr lang="en-GB" b="1" dirty="0" err="1">
                <a:solidFill>
                  <a:srgbClr val="C00000"/>
                </a:solidFill>
                <a:ea typeface="Times New Roman" panose="02020603050405020304" pitchFamily="18" charset="0"/>
              </a:rPr>
              <a:t>geçici</a:t>
            </a:r>
            <a:r>
              <a:rPr lang="en-GB" b="1" dirty="0">
                <a:solidFill>
                  <a:srgbClr val="C00000"/>
                </a:solidFill>
                <a:ea typeface="Times New Roman" panose="02020603050405020304" pitchFamily="18" charset="0"/>
              </a:rPr>
              <a:t> </a:t>
            </a:r>
            <a:r>
              <a:rPr lang="en-GB" b="1" dirty="0" err="1">
                <a:solidFill>
                  <a:srgbClr val="C00000"/>
                </a:solidFill>
                <a:ea typeface="Times New Roman" panose="02020603050405020304" pitchFamily="18" charset="0"/>
              </a:rPr>
              <a:t>vergiler</a:t>
            </a:r>
            <a:r>
              <a:rPr lang="en-GB" b="1" dirty="0">
                <a:solidFill>
                  <a:srgbClr val="C00000"/>
                </a:solidFill>
                <a:ea typeface="Times New Roman" panose="02020603050405020304" pitchFamily="18" charset="0"/>
              </a:rPr>
              <a:t> </a:t>
            </a:r>
            <a:r>
              <a:rPr lang="en-GB" b="1" dirty="0" err="1">
                <a:solidFill>
                  <a:srgbClr val="C00000"/>
                </a:solidFill>
                <a:ea typeface="Times New Roman" panose="02020603050405020304" pitchFamily="18" charset="0"/>
              </a:rPr>
              <a:t>iade</a:t>
            </a:r>
            <a:r>
              <a:rPr lang="en-GB" b="1" dirty="0">
                <a:solidFill>
                  <a:srgbClr val="C00000"/>
                </a:solidFill>
                <a:ea typeface="Times New Roman" panose="02020603050405020304" pitchFamily="18" charset="0"/>
              </a:rPr>
              <a:t> </a:t>
            </a:r>
            <a:r>
              <a:rPr lang="en-GB" b="1" dirty="0" err="1">
                <a:solidFill>
                  <a:srgbClr val="C00000"/>
                </a:solidFill>
                <a:ea typeface="Times New Roman" panose="02020603050405020304" pitchFamily="18" charset="0"/>
              </a:rPr>
              <a:t>edilmez</a:t>
            </a:r>
            <a:r>
              <a:rPr lang="en-GB" dirty="0">
                <a:solidFill>
                  <a:srgbClr val="000000"/>
                </a:solidFill>
                <a:ea typeface="Times New Roman" panose="02020603050405020304" pitchFamily="18" charset="0"/>
              </a:rPr>
              <a:t>.</a:t>
            </a:r>
            <a:endParaRPr lang="tr-TR" dirty="0">
              <a:solidFill>
                <a:srgbClr val="000000"/>
              </a:solidFill>
              <a:ea typeface="Times New Roman" panose="02020603050405020304" pitchFamily="18" charset="0"/>
            </a:endParaRPr>
          </a:p>
        </p:txBody>
      </p:sp>
      <p:sp>
        <p:nvSpPr>
          <p:cNvPr id="2" name="TextShape 2">
            <a:extLst>
              <a:ext uri="{FF2B5EF4-FFF2-40B4-BE49-F238E27FC236}">
                <a16:creationId xmlns:a16="http://schemas.microsoft.com/office/drawing/2014/main" id="{019B4B3D-9D4F-18D4-4B76-AA2C07A84931}"/>
              </a:ext>
            </a:extLst>
          </p:cNvPr>
          <p:cNvSpPr txBox="1"/>
          <p:nvPr/>
        </p:nvSpPr>
        <p:spPr>
          <a:xfrm>
            <a:off x="1260475" y="234418"/>
            <a:ext cx="10920495" cy="791640"/>
          </a:xfrm>
          <a:prstGeom prst="rect">
            <a:avLst/>
          </a:prstGeom>
          <a:noFill/>
          <a:ln>
            <a:noFill/>
          </a:ln>
        </p:spPr>
        <p:txBody>
          <a:bodyPr anchor="ctr"/>
          <a:lstStyle/>
          <a:p>
            <a:pPr algn="ctr">
              <a:lnSpc>
                <a:spcPct val="100000"/>
              </a:lnSpc>
            </a:pPr>
            <a:r>
              <a:rPr lang="tr-TR" sz="3600" b="1" spc="-1" dirty="0">
                <a:solidFill>
                  <a:srgbClr val="BC1421"/>
                </a:solidFill>
                <a:uFill>
                  <a:solidFill>
                    <a:srgbClr val="FFFFFF"/>
                  </a:solidFill>
                </a:uFill>
              </a:rPr>
              <a:t>MATRAH VE VERGİ ARTIRIMI</a:t>
            </a:r>
          </a:p>
          <a:p>
            <a:pPr algn="ctr">
              <a:lnSpc>
                <a:spcPct val="100000"/>
              </a:lnSpc>
            </a:pPr>
            <a:r>
              <a:rPr lang="tr-TR" sz="2400" b="1" spc="-1" dirty="0">
                <a:solidFill>
                  <a:srgbClr val="C00000"/>
                </a:solidFill>
                <a:uFill>
                  <a:solidFill>
                    <a:srgbClr val="FFFFFF"/>
                  </a:solidFill>
                </a:uFill>
              </a:rPr>
              <a:t>-Gelir ve Kurumlar Vergisi Yönünden 2022 Yılına İlişkin Matrah Artırımı</a:t>
            </a:r>
            <a:r>
              <a:rPr lang="tr-TR" sz="2400" b="1" strike="noStrike" spc="-1" dirty="0">
                <a:solidFill>
                  <a:srgbClr val="C00000"/>
                </a:solidFill>
                <a:uFill>
                  <a:solidFill>
                    <a:srgbClr val="FFFFFF"/>
                  </a:solidFill>
                </a:uFill>
                <a:latin typeface="Calibri"/>
              </a:rPr>
              <a:t>-</a:t>
            </a:r>
            <a:endParaRPr lang="tr-TR" sz="2400" b="0" strike="noStrike" spc="-1" dirty="0">
              <a:solidFill>
                <a:srgbClr val="C00000"/>
              </a:solidFill>
              <a:uFill>
                <a:solidFill>
                  <a:srgbClr val="FFFFFF"/>
                </a:solidFill>
              </a:uFill>
              <a:latin typeface="Calibri"/>
            </a:endParaRPr>
          </a:p>
        </p:txBody>
      </p:sp>
      <p:sp>
        <p:nvSpPr>
          <p:cNvPr id="20" name="Yuvarlatılmış Dikdörtgen 19"/>
          <p:cNvSpPr/>
          <p:nvPr/>
        </p:nvSpPr>
        <p:spPr>
          <a:xfrm>
            <a:off x="2053887" y="1225669"/>
            <a:ext cx="9326493"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a:latin typeface="Arial" panose="020B0604020202020204" pitchFamily="34" charset="0"/>
                <a:cs typeface="Arial" panose="020B0604020202020204" pitchFamily="34" charset="0"/>
              </a:rPr>
              <a:t>Koşullar</a:t>
            </a:r>
          </a:p>
        </p:txBody>
      </p:sp>
      <p:pic>
        <p:nvPicPr>
          <p:cNvPr id="6" name="Resim 5">
            <a:extLst>
              <a:ext uri="{FF2B5EF4-FFF2-40B4-BE49-F238E27FC236}">
                <a16:creationId xmlns:a16="http://schemas.microsoft.com/office/drawing/2014/main" id="{2F4F1454-5F60-7634-EE3D-FA8802F3B921}"/>
              </a:ext>
            </a:extLst>
          </p:cNvPr>
          <p:cNvPicPr>
            <a:picLocks noChangeAspect="1"/>
          </p:cNvPicPr>
          <p:nvPr/>
        </p:nvPicPr>
        <p:blipFill>
          <a:blip r:embed="rId4"/>
          <a:stretch>
            <a:fillRect/>
          </a:stretch>
        </p:blipFill>
        <p:spPr>
          <a:xfrm>
            <a:off x="1057274" y="2021453"/>
            <a:ext cx="10995277" cy="2674860"/>
          </a:xfrm>
          <a:prstGeom prst="rect">
            <a:avLst/>
          </a:prstGeom>
        </p:spPr>
      </p:pic>
    </p:spTree>
    <p:extLst>
      <p:ext uri="{BB962C8B-B14F-4D97-AF65-F5344CB8AC3E}">
        <p14:creationId xmlns:p14="http://schemas.microsoft.com/office/powerpoint/2010/main" val="10135873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up)">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grpId="1" nodeType="clickEffect">
                                  <p:stCondLst>
                                    <p:cond delay="0"/>
                                  </p:stCondLst>
                                  <p:childTnLst>
                                    <p:animEffect transition="out" filter="wipe(down)">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3">
                                            <p:bg/>
                                          </p:spTgt>
                                        </p:tgtEl>
                                        <p:attrNameLst>
                                          <p:attrName>style.visibility</p:attrName>
                                        </p:attrNameLst>
                                      </p:cBhvr>
                                      <p:to>
                                        <p:strVal val="visible"/>
                                      </p:to>
                                    </p:set>
                                    <p:animEffect transition="in" filter="wipe(up)">
                                      <p:cBhvr>
                                        <p:cTn id="23" dur="500"/>
                                        <p:tgtEl>
                                          <p:spTgt spid="3">
                                            <p:bg/>
                                          </p:spTgt>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left)">
                                      <p:cBhvr>
                                        <p:cTn id="27" dur="500"/>
                                        <p:tgtEl>
                                          <p:spTgt spid="3">
                                            <p:txEl>
                                              <p:pRg st="0" end="0"/>
                                            </p:txEl>
                                          </p:spTgt>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ipe(left)">
                                      <p:cBhvr>
                                        <p:cTn id="31" dur="500"/>
                                        <p:tgtEl>
                                          <p:spTgt spid="3">
                                            <p:txEl>
                                              <p:pRg st="1" end="1"/>
                                            </p:tx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left)">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wipe(left)">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wipe(left)">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xit" presetSubtype="0" fill="hold" grpId="1" nodeType="clickEffect">
                                  <p:stCondLst>
                                    <p:cond delay="0"/>
                                  </p:stCondLst>
                                  <p:childTnLst>
                                    <p:animEffect transition="out" filter="fade">
                                      <p:cBhvr>
                                        <p:cTn id="49" dur="250"/>
                                        <p:tgtEl>
                                          <p:spTgt spid="3">
                                            <p:txEl>
                                              <p:pRg st="0" end="0"/>
                                            </p:txEl>
                                          </p:spTgt>
                                        </p:tgtEl>
                                      </p:cBhvr>
                                    </p:animEffect>
                                    <p:anim calcmode="lin" valueType="num">
                                      <p:cBhvr>
                                        <p:cTn id="50" dur="250"/>
                                        <p:tgtEl>
                                          <p:spTgt spid="3">
                                            <p:txEl>
                                              <p:pRg st="0" end="0"/>
                                            </p:txEl>
                                          </p:spTgt>
                                        </p:tgtEl>
                                        <p:attrNameLst>
                                          <p:attrName>ppt_x</p:attrName>
                                        </p:attrNameLst>
                                      </p:cBhvr>
                                      <p:tavLst>
                                        <p:tav tm="0">
                                          <p:val>
                                            <p:strVal val="ppt_x"/>
                                          </p:val>
                                        </p:tav>
                                        <p:tav tm="100000">
                                          <p:val>
                                            <p:strVal val="ppt_x"/>
                                          </p:val>
                                        </p:tav>
                                      </p:tavLst>
                                    </p:anim>
                                    <p:anim calcmode="lin" valueType="num">
                                      <p:cBhvr>
                                        <p:cTn id="51" dur="250"/>
                                        <p:tgtEl>
                                          <p:spTgt spid="3">
                                            <p:txEl>
                                              <p:pRg st="0" end="0"/>
                                            </p:txEl>
                                          </p:spTgt>
                                        </p:tgtEl>
                                        <p:attrNameLst>
                                          <p:attrName>ppt_y</p:attrName>
                                        </p:attrNameLst>
                                      </p:cBhvr>
                                      <p:tavLst>
                                        <p:tav tm="0">
                                          <p:val>
                                            <p:strVal val="ppt_y"/>
                                          </p:val>
                                        </p:tav>
                                        <p:tav tm="100000">
                                          <p:val>
                                            <p:strVal val="ppt_y+.1"/>
                                          </p:val>
                                        </p:tav>
                                      </p:tavLst>
                                    </p:anim>
                                    <p:set>
                                      <p:cBhvr>
                                        <p:cTn id="52" dur="1" fill="hold">
                                          <p:stCondLst>
                                            <p:cond delay="249"/>
                                          </p:stCondLst>
                                        </p:cTn>
                                        <p:tgtEl>
                                          <p:spTgt spid="3">
                                            <p:txEl>
                                              <p:pRg st="0" end="0"/>
                                            </p:txEl>
                                          </p:spTgt>
                                        </p:tgtEl>
                                        <p:attrNameLst>
                                          <p:attrName>style.visibility</p:attrName>
                                        </p:attrNameLst>
                                      </p:cBhvr>
                                      <p:to>
                                        <p:strVal val="hidden"/>
                                      </p:to>
                                    </p:set>
                                  </p:childTnLst>
                                </p:cTn>
                              </p:par>
                              <p:par>
                                <p:cTn id="53" presetID="42" presetClass="exit" presetSubtype="0" fill="hold" grpId="1" nodeType="withEffect">
                                  <p:stCondLst>
                                    <p:cond delay="0"/>
                                  </p:stCondLst>
                                  <p:childTnLst>
                                    <p:animEffect transition="out" filter="fade">
                                      <p:cBhvr>
                                        <p:cTn id="54" dur="250"/>
                                        <p:tgtEl>
                                          <p:spTgt spid="3">
                                            <p:txEl>
                                              <p:pRg st="1" end="1"/>
                                            </p:txEl>
                                          </p:spTgt>
                                        </p:tgtEl>
                                      </p:cBhvr>
                                    </p:animEffect>
                                    <p:anim calcmode="lin" valueType="num">
                                      <p:cBhvr>
                                        <p:cTn id="55" dur="250"/>
                                        <p:tgtEl>
                                          <p:spTgt spid="3">
                                            <p:txEl>
                                              <p:pRg st="1" end="1"/>
                                            </p:txEl>
                                          </p:spTgt>
                                        </p:tgtEl>
                                        <p:attrNameLst>
                                          <p:attrName>ppt_x</p:attrName>
                                        </p:attrNameLst>
                                      </p:cBhvr>
                                      <p:tavLst>
                                        <p:tav tm="0">
                                          <p:val>
                                            <p:strVal val="ppt_x"/>
                                          </p:val>
                                        </p:tav>
                                        <p:tav tm="100000">
                                          <p:val>
                                            <p:strVal val="ppt_x"/>
                                          </p:val>
                                        </p:tav>
                                      </p:tavLst>
                                    </p:anim>
                                    <p:anim calcmode="lin" valueType="num">
                                      <p:cBhvr>
                                        <p:cTn id="56" dur="250"/>
                                        <p:tgtEl>
                                          <p:spTgt spid="3">
                                            <p:txEl>
                                              <p:pRg st="1" end="1"/>
                                            </p:txEl>
                                          </p:spTgt>
                                        </p:tgtEl>
                                        <p:attrNameLst>
                                          <p:attrName>ppt_y</p:attrName>
                                        </p:attrNameLst>
                                      </p:cBhvr>
                                      <p:tavLst>
                                        <p:tav tm="0">
                                          <p:val>
                                            <p:strVal val="ppt_y"/>
                                          </p:val>
                                        </p:tav>
                                        <p:tav tm="100000">
                                          <p:val>
                                            <p:strVal val="ppt_y+.1"/>
                                          </p:val>
                                        </p:tav>
                                      </p:tavLst>
                                    </p:anim>
                                    <p:set>
                                      <p:cBhvr>
                                        <p:cTn id="57" dur="1" fill="hold">
                                          <p:stCondLst>
                                            <p:cond delay="249"/>
                                          </p:stCondLst>
                                        </p:cTn>
                                        <p:tgtEl>
                                          <p:spTgt spid="3">
                                            <p:txEl>
                                              <p:pRg st="1" end="1"/>
                                            </p:txEl>
                                          </p:spTgt>
                                        </p:tgtEl>
                                        <p:attrNameLst>
                                          <p:attrName>style.visibility</p:attrName>
                                        </p:attrNameLst>
                                      </p:cBhvr>
                                      <p:to>
                                        <p:strVal val="hidden"/>
                                      </p:to>
                                    </p:set>
                                  </p:childTnLst>
                                </p:cTn>
                              </p:par>
                              <p:par>
                                <p:cTn id="58" presetID="42" presetClass="exit" presetSubtype="0" fill="hold" grpId="1" nodeType="withEffect">
                                  <p:stCondLst>
                                    <p:cond delay="0"/>
                                  </p:stCondLst>
                                  <p:childTnLst>
                                    <p:animEffect transition="out" filter="fade">
                                      <p:cBhvr>
                                        <p:cTn id="59" dur="250"/>
                                        <p:tgtEl>
                                          <p:spTgt spid="3">
                                            <p:txEl>
                                              <p:pRg st="2" end="2"/>
                                            </p:txEl>
                                          </p:spTgt>
                                        </p:tgtEl>
                                      </p:cBhvr>
                                    </p:animEffect>
                                    <p:anim calcmode="lin" valueType="num">
                                      <p:cBhvr>
                                        <p:cTn id="60" dur="250"/>
                                        <p:tgtEl>
                                          <p:spTgt spid="3">
                                            <p:txEl>
                                              <p:pRg st="2" end="2"/>
                                            </p:txEl>
                                          </p:spTgt>
                                        </p:tgtEl>
                                        <p:attrNameLst>
                                          <p:attrName>ppt_x</p:attrName>
                                        </p:attrNameLst>
                                      </p:cBhvr>
                                      <p:tavLst>
                                        <p:tav tm="0">
                                          <p:val>
                                            <p:strVal val="ppt_x"/>
                                          </p:val>
                                        </p:tav>
                                        <p:tav tm="100000">
                                          <p:val>
                                            <p:strVal val="ppt_x"/>
                                          </p:val>
                                        </p:tav>
                                      </p:tavLst>
                                    </p:anim>
                                    <p:anim calcmode="lin" valueType="num">
                                      <p:cBhvr>
                                        <p:cTn id="61" dur="250"/>
                                        <p:tgtEl>
                                          <p:spTgt spid="3">
                                            <p:txEl>
                                              <p:pRg st="2" end="2"/>
                                            </p:txEl>
                                          </p:spTgt>
                                        </p:tgtEl>
                                        <p:attrNameLst>
                                          <p:attrName>ppt_y</p:attrName>
                                        </p:attrNameLst>
                                      </p:cBhvr>
                                      <p:tavLst>
                                        <p:tav tm="0">
                                          <p:val>
                                            <p:strVal val="ppt_y"/>
                                          </p:val>
                                        </p:tav>
                                        <p:tav tm="100000">
                                          <p:val>
                                            <p:strVal val="ppt_y+.1"/>
                                          </p:val>
                                        </p:tav>
                                      </p:tavLst>
                                    </p:anim>
                                    <p:set>
                                      <p:cBhvr>
                                        <p:cTn id="62" dur="1" fill="hold">
                                          <p:stCondLst>
                                            <p:cond delay="249"/>
                                          </p:stCondLst>
                                        </p:cTn>
                                        <p:tgtEl>
                                          <p:spTgt spid="3">
                                            <p:txEl>
                                              <p:pRg st="2" end="2"/>
                                            </p:txEl>
                                          </p:spTgt>
                                        </p:tgtEl>
                                        <p:attrNameLst>
                                          <p:attrName>style.visibility</p:attrName>
                                        </p:attrNameLst>
                                      </p:cBhvr>
                                      <p:to>
                                        <p:strVal val="hidden"/>
                                      </p:to>
                                    </p:set>
                                  </p:childTnLst>
                                </p:cTn>
                              </p:par>
                              <p:par>
                                <p:cTn id="63" presetID="42" presetClass="exit" presetSubtype="0" fill="hold" grpId="1" nodeType="withEffect">
                                  <p:stCondLst>
                                    <p:cond delay="0"/>
                                  </p:stCondLst>
                                  <p:childTnLst>
                                    <p:animEffect transition="out" filter="fade">
                                      <p:cBhvr>
                                        <p:cTn id="64" dur="250"/>
                                        <p:tgtEl>
                                          <p:spTgt spid="3">
                                            <p:txEl>
                                              <p:pRg st="3" end="3"/>
                                            </p:txEl>
                                          </p:spTgt>
                                        </p:tgtEl>
                                      </p:cBhvr>
                                    </p:animEffect>
                                    <p:anim calcmode="lin" valueType="num">
                                      <p:cBhvr>
                                        <p:cTn id="65" dur="250"/>
                                        <p:tgtEl>
                                          <p:spTgt spid="3">
                                            <p:txEl>
                                              <p:pRg st="3" end="3"/>
                                            </p:txEl>
                                          </p:spTgt>
                                        </p:tgtEl>
                                        <p:attrNameLst>
                                          <p:attrName>ppt_x</p:attrName>
                                        </p:attrNameLst>
                                      </p:cBhvr>
                                      <p:tavLst>
                                        <p:tav tm="0">
                                          <p:val>
                                            <p:strVal val="ppt_x"/>
                                          </p:val>
                                        </p:tav>
                                        <p:tav tm="100000">
                                          <p:val>
                                            <p:strVal val="ppt_x"/>
                                          </p:val>
                                        </p:tav>
                                      </p:tavLst>
                                    </p:anim>
                                    <p:anim calcmode="lin" valueType="num">
                                      <p:cBhvr>
                                        <p:cTn id="66" dur="250"/>
                                        <p:tgtEl>
                                          <p:spTgt spid="3">
                                            <p:txEl>
                                              <p:pRg st="3" end="3"/>
                                            </p:txEl>
                                          </p:spTgt>
                                        </p:tgtEl>
                                        <p:attrNameLst>
                                          <p:attrName>ppt_y</p:attrName>
                                        </p:attrNameLst>
                                      </p:cBhvr>
                                      <p:tavLst>
                                        <p:tav tm="0">
                                          <p:val>
                                            <p:strVal val="ppt_y"/>
                                          </p:val>
                                        </p:tav>
                                        <p:tav tm="100000">
                                          <p:val>
                                            <p:strVal val="ppt_y+.1"/>
                                          </p:val>
                                        </p:tav>
                                      </p:tavLst>
                                    </p:anim>
                                    <p:set>
                                      <p:cBhvr>
                                        <p:cTn id="67" dur="1" fill="hold">
                                          <p:stCondLst>
                                            <p:cond delay="249"/>
                                          </p:stCondLst>
                                        </p:cTn>
                                        <p:tgtEl>
                                          <p:spTgt spid="3">
                                            <p:txEl>
                                              <p:pRg st="3" end="3"/>
                                            </p:txEl>
                                          </p:spTgt>
                                        </p:tgtEl>
                                        <p:attrNameLst>
                                          <p:attrName>style.visibility</p:attrName>
                                        </p:attrNameLst>
                                      </p:cBhvr>
                                      <p:to>
                                        <p:strVal val="hidden"/>
                                      </p:to>
                                    </p:set>
                                  </p:childTnLst>
                                </p:cTn>
                              </p:par>
                              <p:par>
                                <p:cTn id="68" presetID="42" presetClass="exit" presetSubtype="0" fill="hold" grpId="1" nodeType="withEffect">
                                  <p:stCondLst>
                                    <p:cond delay="0"/>
                                  </p:stCondLst>
                                  <p:childTnLst>
                                    <p:animEffect transition="out" filter="fade">
                                      <p:cBhvr>
                                        <p:cTn id="69" dur="250"/>
                                        <p:tgtEl>
                                          <p:spTgt spid="3">
                                            <p:txEl>
                                              <p:pRg st="4" end="4"/>
                                            </p:txEl>
                                          </p:spTgt>
                                        </p:tgtEl>
                                      </p:cBhvr>
                                    </p:animEffect>
                                    <p:anim calcmode="lin" valueType="num">
                                      <p:cBhvr>
                                        <p:cTn id="70" dur="250"/>
                                        <p:tgtEl>
                                          <p:spTgt spid="3">
                                            <p:txEl>
                                              <p:pRg st="4" end="4"/>
                                            </p:txEl>
                                          </p:spTgt>
                                        </p:tgtEl>
                                        <p:attrNameLst>
                                          <p:attrName>ppt_x</p:attrName>
                                        </p:attrNameLst>
                                      </p:cBhvr>
                                      <p:tavLst>
                                        <p:tav tm="0">
                                          <p:val>
                                            <p:strVal val="ppt_x"/>
                                          </p:val>
                                        </p:tav>
                                        <p:tav tm="100000">
                                          <p:val>
                                            <p:strVal val="ppt_x"/>
                                          </p:val>
                                        </p:tav>
                                      </p:tavLst>
                                    </p:anim>
                                    <p:anim calcmode="lin" valueType="num">
                                      <p:cBhvr>
                                        <p:cTn id="71" dur="250"/>
                                        <p:tgtEl>
                                          <p:spTgt spid="3">
                                            <p:txEl>
                                              <p:pRg st="4" end="4"/>
                                            </p:txEl>
                                          </p:spTgt>
                                        </p:tgtEl>
                                        <p:attrNameLst>
                                          <p:attrName>ppt_y</p:attrName>
                                        </p:attrNameLst>
                                      </p:cBhvr>
                                      <p:tavLst>
                                        <p:tav tm="0">
                                          <p:val>
                                            <p:strVal val="ppt_y"/>
                                          </p:val>
                                        </p:tav>
                                        <p:tav tm="100000">
                                          <p:val>
                                            <p:strVal val="ppt_y+.1"/>
                                          </p:val>
                                        </p:tav>
                                      </p:tavLst>
                                    </p:anim>
                                    <p:set>
                                      <p:cBhvr>
                                        <p:cTn id="72" dur="1" fill="hold">
                                          <p:stCondLst>
                                            <p:cond delay="249"/>
                                          </p:stCondLst>
                                        </p:cTn>
                                        <p:tgtEl>
                                          <p:spTgt spid="3">
                                            <p:txEl>
                                              <p:pRg st="4" end="4"/>
                                            </p:txEl>
                                          </p:spTgt>
                                        </p:tgtEl>
                                        <p:attrNameLst>
                                          <p:attrName>style.visibility</p:attrName>
                                        </p:attrNameLst>
                                      </p:cBhvr>
                                      <p:to>
                                        <p:strVal val="hidden"/>
                                      </p:to>
                                    </p:set>
                                  </p:childTnLst>
                                </p:cTn>
                              </p:par>
                              <p:par>
                                <p:cTn id="73" presetID="42" presetClass="exit" presetSubtype="0" fill="hold" grpId="1" nodeType="withEffect">
                                  <p:stCondLst>
                                    <p:cond delay="0"/>
                                  </p:stCondLst>
                                  <p:childTnLst>
                                    <p:animEffect transition="out" filter="fade">
                                      <p:cBhvr>
                                        <p:cTn id="74" dur="250"/>
                                        <p:tgtEl>
                                          <p:spTgt spid="3">
                                            <p:bg/>
                                          </p:spTgt>
                                        </p:tgtEl>
                                      </p:cBhvr>
                                    </p:animEffect>
                                    <p:anim calcmode="lin" valueType="num">
                                      <p:cBhvr>
                                        <p:cTn id="75" dur="250"/>
                                        <p:tgtEl>
                                          <p:spTgt spid="3">
                                            <p:bg/>
                                          </p:spTgt>
                                        </p:tgtEl>
                                        <p:attrNameLst>
                                          <p:attrName>ppt_x</p:attrName>
                                        </p:attrNameLst>
                                      </p:cBhvr>
                                      <p:tavLst>
                                        <p:tav tm="0">
                                          <p:val>
                                            <p:strVal val="ppt_x"/>
                                          </p:val>
                                        </p:tav>
                                        <p:tav tm="100000">
                                          <p:val>
                                            <p:strVal val="ppt_x"/>
                                          </p:val>
                                        </p:tav>
                                      </p:tavLst>
                                    </p:anim>
                                    <p:anim calcmode="lin" valueType="num">
                                      <p:cBhvr>
                                        <p:cTn id="76" dur="250"/>
                                        <p:tgtEl>
                                          <p:spTgt spid="3">
                                            <p:bg/>
                                          </p:spTgt>
                                        </p:tgtEl>
                                        <p:attrNameLst>
                                          <p:attrName>ppt_y</p:attrName>
                                        </p:attrNameLst>
                                      </p:cBhvr>
                                      <p:tavLst>
                                        <p:tav tm="0">
                                          <p:val>
                                            <p:strVal val="ppt_y"/>
                                          </p:val>
                                        </p:tav>
                                        <p:tav tm="100000">
                                          <p:val>
                                            <p:strVal val="ppt_y+.1"/>
                                          </p:val>
                                        </p:tav>
                                      </p:tavLst>
                                    </p:anim>
                                    <p:set>
                                      <p:cBhvr>
                                        <p:cTn id="77" dur="1" fill="hold">
                                          <p:stCondLst>
                                            <p:cond delay="249"/>
                                          </p:stCondLst>
                                        </p:cTn>
                                        <p:tgtEl>
                                          <p:spTgt spid="3">
                                            <p:bg/>
                                          </p:spTgt>
                                        </p:tgtEl>
                                        <p:attrNameLst>
                                          <p:attrName>style.visibility</p:attrName>
                                        </p:attrNameLst>
                                      </p:cBhvr>
                                      <p:to>
                                        <p:strVal val="hidden"/>
                                      </p:to>
                                    </p:set>
                                  </p:childTnLst>
                                </p:cTn>
                              </p:par>
                              <p:par>
                                <p:cTn id="78" presetID="2" presetClass="exit" presetSubtype="4" fill="hold" grpId="1" nodeType="withEffect">
                                  <p:stCondLst>
                                    <p:cond delay="0"/>
                                  </p:stCondLst>
                                  <p:childTnLst>
                                    <p:anim calcmode="lin" valueType="num">
                                      <p:cBhvr additive="base">
                                        <p:cTn id="79" dur="500"/>
                                        <p:tgtEl>
                                          <p:spTgt spid="20"/>
                                        </p:tgtEl>
                                        <p:attrNameLst>
                                          <p:attrName>ppt_x</p:attrName>
                                        </p:attrNameLst>
                                      </p:cBhvr>
                                      <p:tavLst>
                                        <p:tav tm="0">
                                          <p:val>
                                            <p:strVal val="ppt_x"/>
                                          </p:val>
                                        </p:tav>
                                        <p:tav tm="100000">
                                          <p:val>
                                            <p:strVal val="ppt_x"/>
                                          </p:val>
                                        </p:tav>
                                      </p:tavLst>
                                    </p:anim>
                                    <p:anim calcmode="lin" valueType="num">
                                      <p:cBhvr additive="base">
                                        <p:cTn id="80" dur="500"/>
                                        <p:tgtEl>
                                          <p:spTgt spid="20"/>
                                        </p:tgtEl>
                                        <p:attrNameLst>
                                          <p:attrName>ppt_y</p:attrName>
                                        </p:attrNameLst>
                                      </p:cBhvr>
                                      <p:tavLst>
                                        <p:tav tm="0">
                                          <p:val>
                                            <p:strVal val="ppt_y"/>
                                          </p:val>
                                        </p:tav>
                                        <p:tav tm="100000">
                                          <p:val>
                                            <p:strVal val="1+ppt_h/2"/>
                                          </p:val>
                                        </p:tav>
                                      </p:tavLst>
                                    </p:anim>
                                    <p:set>
                                      <p:cBhvr>
                                        <p:cTn id="81" dur="1" fill="hold">
                                          <p:stCondLst>
                                            <p:cond delay="499"/>
                                          </p:stCondLst>
                                        </p:cTn>
                                        <p:tgtEl>
                                          <p:spTgt spid="20"/>
                                        </p:tgtEl>
                                        <p:attrNameLst>
                                          <p:attrName>style.visibility</p:attrName>
                                        </p:attrNameLst>
                                      </p:cBhvr>
                                      <p:to>
                                        <p:strVal val="hidden"/>
                                      </p:to>
                                    </p:set>
                                  </p:childTnLst>
                                </p:cTn>
                              </p:par>
                            </p:childTnLst>
                          </p:cTn>
                        </p:par>
                        <p:par>
                          <p:cTn id="82" fill="hold">
                            <p:stCondLst>
                              <p:cond delay="500"/>
                            </p:stCondLst>
                            <p:childTnLst>
                              <p:par>
                                <p:cTn id="83" presetID="22" presetClass="entr" presetSubtype="1" fill="hold" nodeType="after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wipe(up)">
                                      <p:cBhvr>
                                        <p:cTn id="8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22" grpId="0"/>
      <p:bldP spid="3" grpId="0" uiExpand="1" build="p" bldLvl="2" animBg="1"/>
      <p:bldP spid="3" grpId="1" build="allAtOnce" animBg="1"/>
      <p:bldP spid="20" grpId="0" animBg="1"/>
      <p:bldP spid="20"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65" name="Resim 364">
            <a:extLst>
              <a:ext uri="{FF2B5EF4-FFF2-40B4-BE49-F238E27FC236}">
                <a16:creationId xmlns:a16="http://schemas.microsoft.com/office/drawing/2014/main" id="{72D09E0F-2B66-A465-F612-B3715397887B}"/>
              </a:ext>
            </a:extLst>
          </p:cNvPr>
          <p:cNvPicPr>
            <a:picLocks noChangeAspect="1"/>
          </p:cNvPicPr>
          <p:nvPr/>
        </p:nvPicPr>
        <p:blipFill>
          <a:blip r:embed="rId4"/>
          <a:stretch>
            <a:fillRect/>
          </a:stretch>
        </p:blipFill>
        <p:spPr>
          <a:xfrm>
            <a:off x="790222" y="1740077"/>
            <a:ext cx="11254740" cy="2232660"/>
          </a:xfrm>
          <a:prstGeom prst="rect">
            <a:avLst/>
          </a:prstGeom>
        </p:spPr>
      </p:pic>
      <p:sp>
        <p:nvSpPr>
          <p:cNvPr id="21" name="Yuvarlatılmış Dikdörtgen 20"/>
          <p:cNvSpPr/>
          <p:nvPr/>
        </p:nvSpPr>
        <p:spPr>
          <a:xfrm>
            <a:off x="2068821" y="1020077"/>
            <a:ext cx="8955383"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a:latin typeface="Arial" panose="020B0604020202020204" pitchFamily="34" charset="0"/>
                <a:cs typeface="Arial" panose="020B0604020202020204" pitchFamily="34" charset="0"/>
              </a:rPr>
              <a:t>Ücret Ödemelerinde</a:t>
            </a:r>
          </a:p>
        </p:txBody>
      </p:sp>
      <p:sp>
        <p:nvSpPr>
          <p:cNvPr id="11" name="TextShape 2"/>
          <p:cNvSpPr txBox="1"/>
          <p:nvPr/>
        </p:nvSpPr>
        <p:spPr>
          <a:xfrm>
            <a:off x="1108075" y="82018"/>
            <a:ext cx="10920495" cy="791640"/>
          </a:xfrm>
          <a:prstGeom prst="rect">
            <a:avLst/>
          </a:prstGeom>
          <a:noFill/>
          <a:ln>
            <a:noFill/>
          </a:ln>
        </p:spPr>
        <p:txBody>
          <a:bodyPr anchor="ctr"/>
          <a:lstStyle/>
          <a:p>
            <a:pPr algn="ctr">
              <a:lnSpc>
                <a:spcPct val="100000"/>
              </a:lnSpc>
            </a:pPr>
            <a:r>
              <a:rPr lang="tr-TR" sz="3200" b="1" spc="-1" dirty="0">
                <a:solidFill>
                  <a:srgbClr val="C00000"/>
                </a:solidFill>
                <a:uFill>
                  <a:solidFill>
                    <a:srgbClr val="FFFFFF"/>
                  </a:solidFill>
                </a:uFill>
              </a:rPr>
              <a:t>MATRAH VE VERGİ ARTIRIMI</a:t>
            </a:r>
          </a:p>
          <a:p>
            <a:pPr algn="ctr">
              <a:lnSpc>
                <a:spcPct val="100000"/>
              </a:lnSpc>
            </a:pPr>
            <a:r>
              <a:rPr lang="tr-TR" sz="2400" b="1" spc="-1" dirty="0">
                <a:solidFill>
                  <a:srgbClr val="C00000"/>
                </a:solidFill>
                <a:uFill>
                  <a:solidFill>
                    <a:srgbClr val="FFFFFF"/>
                  </a:solidFill>
                </a:uFill>
              </a:rPr>
              <a:t>-Gelir (Stopaj) ve Kurumlar (Stopaj) Vergisinde Artırım</a:t>
            </a:r>
            <a:r>
              <a:rPr lang="tr-TR" sz="2400" b="1" strike="noStrike" spc="-1" dirty="0">
                <a:solidFill>
                  <a:srgbClr val="C00000"/>
                </a:solidFill>
                <a:uFill>
                  <a:solidFill>
                    <a:srgbClr val="FFFFFF"/>
                  </a:solidFill>
                </a:uFill>
                <a:latin typeface="Calibri"/>
              </a:rPr>
              <a:t>-</a:t>
            </a:r>
            <a:endParaRPr lang="tr-TR" sz="2400" b="0" strike="noStrike" spc="-1" dirty="0">
              <a:solidFill>
                <a:srgbClr val="C00000"/>
              </a:solidFill>
              <a:uFill>
                <a:solidFill>
                  <a:srgbClr val="FFFFFF"/>
                </a:solidFill>
              </a:uFill>
              <a:latin typeface="Calibri"/>
            </a:endParaRPr>
          </a:p>
        </p:txBody>
      </p:sp>
      <p:sp>
        <p:nvSpPr>
          <p:cNvPr id="16" name="Sağ Ok 15"/>
          <p:cNvSpPr/>
          <p:nvPr/>
        </p:nvSpPr>
        <p:spPr>
          <a:xfrm>
            <a:off x="2422699" y="3937841"/>
            <a:ext cx="8291245" cy="216780"/>
          </a:xfrm>
          <a:prstGeom prst="rightArrow">
            <a:avLst/>
          </a:prstGeom>
          <a:solidFill>
            <a:srgbClr val="C91919"/>
          </a:solidFill>
          <a:ln>
            <a:solidFill>
              <a:srgbClr val="FFFFFF"/>
            </a:solidFill>
          </a:ln>
          <a:effectLst>
            <a:softEdge rad="12700"/>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pic>
        <p:nvPicPr>
          <p:cNvPr id="369" name="Resim 368">
            <a:extLst>
              <a:ext uri="{FF2B5EF4-FFF2-40B4-BE49-F238E27FC236}">
                <a16:creationId xmlns:a16="http://schemas.microsoft.com/office/drawing/2014/main" id="{A61327B9-A47A-0B1D-406D-5150DFC28AA0}"/>
              </a:ext>
            </a:extLst>
          </p:cNvPr>
          <p:cNvPicPr>
            <a:picLocks noChangeAspect="1"/>
          </p:cNvPicPr>
          <p:nvPr/>
        </p:nvPicPr>
        <p:blipFill>
          <a:blip r:embed="rId5"/>
          <a:stretch>
            <a:fillRect/>
          </a:stretch>
        </p:blipFill>
        <p:spPr>
          <a:xfrm>
            <a:off x="2232124" y="4114179"/>
            <a:ext cx="8370936" cy="2769870"/>
          </a:xfrm>
          <a:prstGeom prst="rect">
            <a:avLst/>
          </a:prstGeom>
        </p:spPr>
      </p:pic>
      <p:sp>
        <p:nvSpPr>
          <p:cNvPr id="32" name="Metin kutusu 31"/>
          <p:cNvSpPr txBox="1"/>
          <p:nvPr/>
        </p:nvSpPr>
        <p:spPr>
          <a:xfrm>
            <a:off x="2065867" y="1190940"/>
            <a:ext cx="8974665" cy="1851276"/>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a:latin typeface="Segoe UI" panose="020B0502040204020203" pitchFamily="34" charset="0"/>
              <a:ea typeface="Segoe UI" panose="020B0502040204020203" pitchFamily="34" charset="0"/>
              <a:cs typeface="Segoe UI" panose="020B0502040204020203" pitchFamily="34" charset="0"/>
            </a:endParaRPr>
          </a:p>
          <a:p>
            <a:pPr algn="just"/>
            <a:endParaRPr lang="tr-TR" sz="1100" dirty="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dirty="0">
                <a:latin typeface="Calibri" panose="020F0502020204030204" pitchFamily="34" charset="0"/>
                <a:ea typeface="Times New Roman" panose="02020603050405020304" pitchFamily="18" charset="0"/>
              </a:rPr>
              <a:t>Serbest meslek ve kira ödemelerine ilişkin gayrisafi tutarların yıllık toplamı üzerinden; aşağıda belirtilen oranlarda stopaj artırımı yapılabilecek. Asgari matrahlar ise:</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dirty="0">
                <a:latin typeface="Calibri" panose="020F0502020204030204" pitchFamily="34" charset="0"/>
                <a:ea typeface="Times New Roman" panose="02020603050405020304" pitchFamily="18" charset="0"/>
              </a:rPr>
              <a:t>Serbest meslek ödemelerinde, bilanço esası için belirlenen asgari matrahın %50’si</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dirty="0">
                <a:latin typeface="Calibri" panose="020F0502020204030204" pitchFamily="34" charset="0"/>
                <a:ea typeface="Times New Roman" panose="02020603050405020304" pitchFamily="18" charset="0"/>
              </a:rPr>
              <a:t>Kira ödemelerinde, GMSİ için belirlenen asgari matrah tutarı</a:t>
            </a:r>
          </a:p>
        </p:txBody>
      </p:sp>
      <p:sp>
        <p:nvSpPr>
          <p:cNvPr id="33" name="Yuvarlatılmış Dikdörtgen 32"/>
          <p:cNvSpPr/>
          <p:nvPr/>
        </p:nvSpPr>
        <p:spPr>
          <a:xfrm>
            <a:off x="2083195" y="1020077"/>
            <a:ext cx="8955383"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a:latin typeface="Arial" panose="020B0604020202020204" pitchFamily="34" charset="0"/>
                <a:cs typeface="Arial" panose="020B0604020202020204" pitchFamily="34" charset="0"/>
              </a:rPr>
              <a:t>Serbest Meslek Ve Kira Ödemeleri</a:t>
            </a:r>
          </a:p>
        </p:txBody>
      </p:sp>
    </p:spTree>
    <p:extLst>
      <p:ext uri="{BB962C8B-B14F-4D97-AF65-F5344CB8AC3E}">
        <p14:creationId xmlns:p14="http://schemas.microsoft.com/office/powerpoint/2010/main" val="32960240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65"/>
                                        </p:tgtEl>
                                        <p:attrNameLst>
                                          <p:attrName>style.visibility</p:attrName>
                                        </p:attrNameLst>
                                      </p:cBhvr>
                                      <p:to>
                                        <p:strVal val="visible"/>
                                      </p:to>
                                    </p:set>
                                    <p:animEffect transition="in" filter="wipe(up)">
                                      <p:cBhvr>
                                        <p:cTn id="11" dur="500"/>
                                        <p:tgtEl>
                                          <p:spTgt spid="365"/>
                                        </p:tgtEl>
                                      </p:cBhvr>
                                    </p:animEffect>
                                  </p:childTnLst>
                                </p:cTn>
                              </p:par>
                            </p:childTnLst>
                          </p:cTn>
                        </p:par>
                        <p:par>
                          <p:cTn id="12" fill="hold">
                            <p:stCondLst>
                              <p:cond delay="1000"/>
                            </p:stCondLst>
                            <p:childTnLst>
                              <p:par>
                                <p:cTn id="13" presetID="22" presetClass="entr" presetSubtype="8" fill="hold" grpId="1"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2" fill="hold" grpId="2" nodeType="clickEffect">
                                  <p:stCondLst>
                                    <p:cond delay="0"/>
                                  </p:stCondLst>
                                  <p:childTnLst>
                                    <p:anim calcmode="lin" valueType="num">
                                      <p:cBhvr additive="base">
                                        <p:cTn id="19" dur="500"/>
                                        <p:tgtEl>
                                          <p:spTgt spid="16"/>
                                        </p:tgtEl>
                                        <p:attrNameLst>
                                          <p:attrName>ppt_x</p:attrName>
                                        </p:attrNameLst>
                                      </p:cBhvr>
                                      <p:tavLst>
                                        <p:tav tm="0">
                                          <p:val>
                                            <p:strVal val="ppt_x"/>
                                          </p:val>
                                        </p:tav>
                                        <p:tav tm="100000">
                                          <p:val>
                                            <p:strVal val="1+ppt_w/2"/>
                                          </p:val>
                                        </p:tav>
                                      </p:tavLst>
                                    </p:anim>
                                    <p:anim calcmode="lin" valueType="num">
                                      <p:cBhvr additive="base">
                                        <p:cTn id="20" dur="500"/>
                                        <p:tgtEl>
                                          <p:spTgt spid="16"/>
                                        </p:tgtEl>
                                        <p:attrNameLst>
                                          <p:attrName>ppt_y</p:attrName>
                                        </p:attrNameLst>
                                      </p:cBhvr>
                                      <p:tavLst>
                                        <p:tav tm="0">
                                          <p:val>
                                            <p:strVal val="ppt_y"/>
                                          </p:val>
                                        </p:tav>
                                        <p:tav tm="100000">
                                          <p:val>
                                            <p:strVal val="ppt_y"/>
                                          </p:val>
                                        </p:tav>
                                      </p:tavLst>
                                    </p:anim>
                                    <p:set>
                                      <p:cBhvr>
                                        <p:cTn id="21" dur="1" fill="hold">
                                          <p:stCondLst>
                                            <p:cond delay="499"/>
                                          </p:stCondLst>
                                        </p:cTn>
                                        <p:tgtEl>
                                          <p:spTgt spid="16"/>
                                        </p:tgtEl>
                                        <p:attrNameLst>
                                          <p:attrName>style.visibility</p:attrName>
                                        </p:attrNameLst>
                                      </p:cBhvr>
                                      <p:to>
                                        <p:strVal val="hidden"/>
                                      </p:to>
                                    </p:set>
                                  </p:childTnLst>
                                </p:cTn>
                              </p:par>
                              <p:par>
                                <p:cTn id="22" presetID="2" presetClass="exit" presetSubtype="2" fill="hold" nodeType="withEffect">
                                  <p:stCondLst>
                                    <p:cond delay="0"/>
                                  </p:stCondLst>
                                  <p:childTnLst>
                                    <p:anim calcmode="lin" valueType="num">
                                      <p:cBhvr additive="base">
                                        <p:cTn id="23" dur="500"/>
                                        <p:tgtEl>
                                          <p:spTgt spid="365"/>
                                        </p:tgtEl>
                                        <p:attrNameLst>
                                          <p:attrName>ppt_x</p:attrName>
                                        </p:attrNameLst>
                                      </p:cBhvr>
                                      <p:tavLst>
                                        <p:tav tm="0">
                                          <p:val>
                                            <p:strVal val="ppt_x"/>
                                          </p:val>
                                        </p:tav>
                                        <p:tav tm="100000">
                                          <p:val>
                                            <p:strVal val="1+ppt_w/2"/>
                                          </p:val>
                                        </p:tav>
                                      </p:tavLst>
                                    </p:anim>
                                    <p:anim calcmode="lin" valueType="num">
                                      <p:cBhvr additive="base">
                                        <p:cTn id="24" dur="500"/>
                                        <p:tgtEl>
                                          <p:spTgt spid="365"/>
                                        </p:tgtEl>
                                        <p:attrNameLst>
                                          <p:attrName>ppt_y</p:attrName>
                                        </p:attrNameLst>
                                      </p:cBhvr>
                                      <p:tavLst>
                                        <p:tav tm="0">
                                          <p:val>
                                            <p:strVal val="ppt_y"/>
                                          </p:val>
                                        </p:tav>
                                        <p:tav tm="100000">
                                          <p:val>
                                            <p:strVal val="ppt_y"/>
                                          </p:val>
                                        </p:tav>
                                      </p:tavLst>
                                    </p:anim>
                                    <p:set>
                                      <p:cBhvr>
                                        <p:cTn id="25" dur="1" fill="hold">
                                          <p:stCondLst>
                                            <p:cond delay="499"/>
                                          </p:stCondLst>
                                        </p:cTn>
                                        <p:tgtEl>
                                          <p:spTgt spid="365"/>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9" presetClass="exit" presetSubtype="0" fill="hold" grpId="1" nodeType="withEffect">
                                  <p:stCondLst>
                                    <p:cond delay="0"/>
                                  </p:stCondLst>
                                  <p:childTnLst>
                                    <p:animEffect transition="out" filter="dissolve">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par>
                                <p:cTn id="32" presetID="22" presetClass="entr" presetSubtype="1"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up)">
                                      <p:cBhvr>
                                        <p:cTn id="34" dur="1000"/>
                                        <p:tgtEl>
                                          <p:spTgt spid="32"/>
                                        </p:tgtEl>
                                      </p:cBhvr>
                                    </p:animEffect>
                                  </p:childTnLst>
                                </p:cTn>
                              </p:par>
                              <p:par>
                                <p:cTn id="35" presetID="6" presetClass="emph" presetSubtype="0" fill="hold" nodeType="withEffect">
                                  <p:stCondLst>
                                    <p:cond delay="0"/>
                                  </p:stCondLst>
                                  <p:childTnLst>
                                    <p:animScale>
                                      <p:cBhvr>
                                        <p:cTn id="36" dur="1000" fill="hold"/>
                                        <p:tgtEl>
                                          <p:spTgt spid="369"/>
                                        </p:tgtEl>
                                      </p:cBhvr>
                                      <p:by x="115000" y="115000"/>
                                    </p:animScale>
                                  </p:childTnLst>
                                </p:cTn>
                              </p:par>
                              <p:par>
                                <p:cTn id="37" presetID="64" presetClass="path" presetSubtype="0" fill="hold" nodeType="withEffect">
                                  <p:stCondLst>
                                    <p:cond delay="0"/>
                                  </p:stCondLst>
                                  <p:childTnLst>
                                    <p:animMotion origin="layout" path="M -2.08333E-6 -1.85185E-6 L -0.00091 -0.06088 " pathEditMode="relative" rAng="0" ptsTypes="AA">
                                      <p:cBhvr>
                                        <p:cTn id="38" dur="1000" fill="hold"/>
                                        <p:tgtEl>
                                          <p:spTgt spid="369"/>
                                        </p:tgtEl>
                                        <p:attrNameLst>
                                          <p:attrName>ppt_x</p:attrName>
                                          <p:attrName>ppt_y</p:attrName>
                                        </p:attrNameLst>
                                      </p:cBhvr>
                                      <p:rCtr x="-52" y="-30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16" grpId="1" animBg="1"/>
      <p:bldP spid="16" grpId="2" animBg="1"/>
      <p:bldP spid="32" grpId="0" animBg="1"/>
      <p:bldP spid="3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Metin kutusu 22"/>
          <p:cNvSpPr txBox="1"/>
          <p:nvPr/>
        </p:nvSpPr>
        <p:spPr>
          <a:xfrm>
            <a:off x="2827024" y="1441688"/>
            <a:ext cx="7817671" cy="2623795"/>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a:latin typeface="Segoe UI" panose="020B0502040204020203" pitchFamily="34" charset="0"/>
              <a:ea typeface="Segoe UI" panose="020B0502040204020203" pitchFamily="34" charset="0"/>
              <a:cs typeface="Segoe UI" panose="020B0502040204020203" pitchFamily="34" charset="0"/>
            </a:endParaRPr>
          </a:p>
          <a:p>
            <a:pPr marL="91440" lvl="1" algn="just">
              <a:lnSpc>
                <a:spcPct val="90000"/>
              </a:lnSpc>
              <a:spcBef>
                <a:spcPts val="300"/>
              </a:spcBef>
              <a:spcAft>
                <a:spcPts val="300"/>
              </a:spcAft>
              <a:buClr>
                <a:srgbClr val="D34817"/>
              </a:buClr>
            </a:pPr>
            <a:endParaRPr lang="tr-TR" sz="1400" dirty="0">
              <a:latin typeface="Calibri" panose="020F0502020204030204" pitchFamily="34" charset="0"/>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dirty="0">
                <a:latin typeface="Calibri" panose="020F0502020204030204" pitchFamily="34" charset="0"/>
                <a:ea typeface="Times New Roman" panose="02020603050405020304" pitchFamily="18" charset="0"/>
              </a:rPr>
              <a:t>193 sayılı Kanunun 94 üncü maddesinin birinci fıkrasının (6) numaralı bendi (kar payı ödemeleri), </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dirty="0">
                <a:latin typeface="Calibri" panose="020F0502020204030204" pitchFamily="34" charset="0"/>
                <a:ea typeface="Times New Roman" panose="02020603050405020304" pitchFamily="18" charset="0"/>
              </a:rPr>
              <a:t>5520 sayılı Kanunun 15 inci maddesinin ikinci fıkrası (vergiden muaf olan kurumlara dağıtılan kâr payı ödemeleri) </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dirty="0">
                <a:latin typeface="Calibri" panose="020F0502020204030204" pitchFamily="34" charset="0"/>
                <a:ea typeface="Times New Roman" panose="02020603050405020304" pitchFamily="18" charset="0"/>
              </a:rPr>
              <a:t>30 uncu maddesinin üçüncü fıkrasında yer alan (tam mükellef kurumlar tarafından, dar mükellef kurumlara yapılan kar payı ödemeleri) ödemeler</a:t>
            </a:r>
          </a:p>
          <a:p>
            <a:pPr marL="91440" lvl="1" algn="just">
              <a:lnSpc>
                <a:spcPct val="90000"/>
              </a:lnSpc>
              <a:spcBef>
                <a:spcPts val="300"/>
              </a:spcBef>
              <a:spcAft>
                <a:spcPts val="300"/>
              </a:spcAft>
              <a:buClr>
                <a:srgbClr val="D34817"/>
              </a:buClr>
            </a:pPr>
            <a:r>
              <a:rPr lang="tr-TR" dirty="0">
                <a:latin typeface="Calibri" panose="020F0502020204030204" pitchFamily="34" charset="0"/>
                <a:ea typeface="Times New Roman" panose="02020603050405020304" pitchFamily="18" charset="0"/>
              </a:rPr>
              <a:t>       7740 sayılı Kanun ile ilk defa matrah artırımı kapsamına alınmıştır.</a:t>
            </a:r>
          </a:p>
        </p:txBody>
      </p:sp>
      <p:sp>
        <p:nvSpPr>
          <p:cNvPr id="24" name="Yuvarlatılmış Dikdörtgen 23"/>
          <p:cNvSpPr/>
          <p:nvPr/>
        </p:nvSpPr>
        <p:spPr>
          <a:xfrm>
            <a:off x="2843821" y="1225669"/>
            <a:ext cx="780087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a:latin typeface="Arial" panose="020B0604020202020204" pitchFamily="34" charset="0"/>
                <a:cs typeface="Arial" panose="020B0604020202020204" pitchFamily="34" charset="0"/>
              </a:rPr>
              <a:t>Kar Payı Ödemeleri</a:t>
            </a:r>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3" name="Metin kutusu 2">
            <a:extLst>
              <a:ext uri="{FF2B5EF4-FFF2-40B4-BE49-F238E27FC236}">
                <a16:creationId xmlns:a16="http://schemas.microsoft.com/office/drawing/2014/main" id="{21762FFA-A8AD-80DA-E358-654A264E7F20}"/>
              </a:ext>
            </a:extLst>
          </p:cNvPr>
          <p:cNvSpPr txBox="1"/>
          <p:nvPr/>
        </p:nvSpPr>
        <p:spPr>
          <a:xfrm>
            <a:off x="783627" y="4285399"/>
            <a:ext cx="11244943" cy="2092881"/>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1" algn="just">
              <a:spcAft>
                <a:spcPts val="600"/>
              </a:spcAft>
            </a:pPr>
            <a:r>
              <a:rPr lang="en-GB" sz="2000" b="1" u="sng" dirty="0" err="1">
                <a:solidFill>
                  <a:srgbClr val="000000"/>
                </a:solidFill>
                <a:ea typeface="Times New Roman" panose="02020603050405020304" pitchFamily="18" charset="0"/>
              </a:rPr>
              <a:t>Hiç</a:t>
            </a:r>
            <a:r>
              <a:rPr lang="en-GB" sz="2000" b="1" u="sng" dirty="0">
                <a:solidFill>
                  <a:srgbClr val="000000"/>
                </a:solidFill>
                <a:ea typeface="Times New Roman" panose="02020603050405020304" pitchFamily="18" charset="0"/>
              </a:rPr>
              <a:t> </a:t>
            </a:r>
            <a:r>
              <a:rPr lang="en-GB" sz="2000" b="1" u="sng" dirty="0" err="1">
                <a:solidFill>
                  <a:srgbClr val="000000"/>
                </a:solidFill>
                <a:ea typeface="Times New Roman" panose="02020603050405020304" pitchFamily="18" charset="0"/>
              </a:rPr>
              <a:t>muhtasar</a:t>
            </a:r>
            <a:r>
              <a:rPr lang="en-GB" sz="2000" b="1" u="sng" dirty="0">
                <a:solidFill>
                  <a:srgbClr val="000000"/>
                </a:solidFill>
                <a:ea typeface="Times New Roman" panose="02020603050405020304" pitchFamily="18" charset="0"/>
              </a:rPr>
              <a:t> </a:t>
            </a:r>
            <a:r>
              <a:rPr lang="en-GB" sz="2000" b="1" u="sng" dirty="0" err="1">
                <a:solidFill>
                  <a:srgbClr val="000000"/>
                </a:solidFill>
                <a:ea typeface="Times New Roman" panose="02020603050405020304" pitchFamily="18" charset="0"/>
              </a:rPr>
              <a:t>beyanname</a:t>
            </a:r>
            <a:r>
              <a:rPr lang="en-GB" sz="2000" b="1" u="sng" dirty="0">
                <a:solidFill>
                  <a:srgbClr val="000000"/>
                </a:solidFill>
                <a:ea typeface="Times New Roman" panose="02020603050405020304" pitchFamily="18" charset="0"/>
              </a:rPr>
              <a:t> </a:t>
            </a:r>
            <a:r>
              <a:rPr lang="en-GB" sz="2000" b="1" u="sng" dirty="0" err="1">
                <a:solidFill>
                  <a:srgbClr val="000000"/>
                </a:solidFill>
                <a:ea typeface="Times New Roman" panose="02020603050405020304" pitchFamily="18" charset="0"/>
              </a:rPr>
              <a:t>verilmemiş</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olması</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veya</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muhtasar</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beyanname</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verilmekle</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birlikte</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artırılması</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istenen</a:t>
            </a:r>
            <a:r>
              <a:rPr lang="en-GB" sz="2000" dirty="0">
                <a:solidFill>
                  <a:srgbClr val="000000"/>
                </a:solidFill>
                <a:ea typeface="Times New Roman" panose="02020603050405020304" pitchFamily="18" charset="0"/>
              </a:rPr>
              <a:t> </a:t>
            </a:r>
            <a:r>
              <a:rPr lang="en-GB" sz="2000" b="1" dirty="0" err="1">
                <a:solidFill>
                  <a:srgbClr val="C00000"/>
                </a:solidFill>
                <a:ea typeface="Times New Roman" panose="02020603050405020304" pitchFamily="18" charset="0"/>
              </a:rPr>
              <a:t>ödeme</a:t>
            </a:r>
            <a:r>
              <a:rPr lang="en-GB" sz="2000" b="1" dirty="0">
                <a:solidFill>
                  <a:srgbClr val="C00000"/>
                </a:solidFill>
                <a:ea typeface="Times New Roman" panose="02020603050405020304" pitchFamily="18" charset="0"/>
              </a:rPr>
              <a:t> </a:t>
            </a:r>
            <a:r>
              <a:rPr lang="en-GB" sz="2000" b="1" dirty="0" err="1">
                <a:solidFill>
                  <a:srgbClr val="C00000"/>
                </a:solidFill>
                <a:ea typeface="Times New Roman" panose="02020603050405020304" pitchFamily="18" charset="0"/>
              </a:rPr>
              <a:t>türünün</a:t>
            </a:r>
            <a:r>
              <a:rPr lang="en-GB" sz="2000" b="1" dirty="0">
                <a:solidFill>
                  <a:srgbClr val="C00000"/>
                </a:solidFill>
                <a:ea typeface="Times New Roman" panose="02020603050405020304" pitchFamily="18" charset="0"/>
              </a:rPr>
              <a:t> </a:t>
            </a:r>
            <a:r>
              <a:rPr lang="en-GB" sz="2000" b="1" dirty="0" err="1">
                <a:solidFill>
                  <a:srgbClr val="C00000"/>
                </a:solidFill>
                <a:ea typeface="Times New Roman" panose="02020603050405020304" pitchFamily="18" charset="0"/>
              </a:rPr>
              <a:t>beyannamede</a:t>
            </a:r>
            <a:r>
              <a:rPr lang="en-GB" sz="2000" b="1" dirty="0">
                <a:solidFill>
                  <a:srgbClr val="C00000"/>
                </a:solidFill>
                <a:ea typeface="Times New Roman" panose="02020603050405020304" pitchFamily="18" charset="0"/>
              </a:rPr>
              <a:t> </a:t>
            </a:r>
            <a:r>
              <a:rPr lang="en-GB" sz="2000" b="1" dirty="0" err="1">
                <a:solidFill>
                  <a:srgbClr val="C00000"/>
                </a:solidFill>
                <a:ea typeface="Times New Roman" panose="02020603050405020304" pitchFamily="18" charset="0"/>
              </a:rPr>
              <a:t>bulunmaması</a:t>
            </a:r>
            <a:r>
              <a:rPr lang="en-GB" sz="2000" dirty="0">
                <a:solidFill>
                  <a:srgbClr val="C00000"/>
                </a:solidFill>
                <a:ea typeface="Times New Roman" panose="02020603050405020304" pitchFamily="18" charset="0"/>
              </a:rPr>
              <a:t> </a:t>
            </a:r>
            <a:r>
              <a:rPr lang="en-GB" sz="2000" dirty="0" err="1">
                <a:solidFill>
                  <a:srgbClr val="000000"/>
                </a:solidFill>
                <a:ea typeface="Times New Roman" panose="02020603050405020304" pitchFamily="18" charset="0"/>
              </a:rPr>
              <a:t>hâlinde</a:t>
            </a:r>
            <a:r>
              <a:rPr lang="en-GB" sz="2000" dirty="0">
                <a:solidFill>
                  <a:srgbClr val="000000"/>
                </a:solidFill>
                <a:ea typeface="Times New Roman" panose="02020603050405020304" pitchFamily="18" charset="0"/>
              </a:rPr>
              <a:t>;</a:t>
            </a:r>
            <a:endParaRPr lang="tr-TR" sz="2000" dirty="0">
              <a:ea typeface="Times New Roman" panose="02020603050405020304" pitchFamily="18" charset="0"/>
            </a:endParaRPr>
          </a:p>
          <a:p>
            <a:pPr marL="742950" lvl="1" indent="-285750" algn="just">
              <a:spcAft>
                <a:spcPts val="600"/>
              </a:spcAft>
              <a:buFont typeface="Wingdings" panose="05000000000000000000" pitchFamily="2" charset="2"/>
              <a:buChar char="ü"/>
            </a:pPr>
            <a:r>
              <a:rPr lang="tr-TR" sz="2000" b="1" dirty="0">
                <a:solidFill>
                  <a:srgbClr val="C00000"/>
                </a:solidFill>
                <a:ea typeface="Times New Roman" panose="02020603050405020304" pitchFamily="18" charset="0"/>
              </a:rPr>
              <a:t>Kurumlar vergisi yönünden </a:t>
            </a:r>
            <a:r>
              <a:rPr lang="en-GB" sz="2000" b="1" u="sng" dirty="0" err="1">
                <a:solidFill>
                  <a:srgbClr val="000000"/>
                </a:solidFill>
                <a:ea typeface="Times New Roman" panose="02020603050405020304" pitchFamily="18" charset="0"/>
              </a:rPr>
              <a:t>ilgili</a:t>
            </a:r>
            <a:r>
              <a:rPr lang="en-GB" sz="2000" b="1" u="sng" dirty="0">
                <a:solidFill>
                  <a:srgbClr val="000000"/>
                </a:solidFill>
                <a:ea typeface="Times New Roman" panose="02020603050405020304" pitchFamily="18" charset="0"/>
              </a:rPr>
              <a:t> </a:t>
            </a:r>
            <a:r>
              <a:rPr lang="en-GB" sz="2000" b="1" u="sng" dirty="0" err="1">
                <a:solidFill>
                  <a:srgbClr val="000000"/>
                </a:solidFill>
                <a:ea typeface="Times New Roman" panose="02020603050405020304" pitchFamily="18" charset="0"/>
              </a:rPr>
              <a:t>yıllar</a:t>
            </a:r>
            <a:r>
              <a:rPr lang="en-GB" sz="2000" b="1" u="sng" dirty="0">
                <a:solidFill>
                  <a:srgbClr val="000000"/>
                </a:solidFill>
                <a:ea typeface="Times New Roman" panose="02020603050405020304" pitchFamily="18" charset="0"/>
              </a:rPr>
              <a:t> </a:t>
            </a:r>
            <a:r>
              <a:rPr lang="en-GB" sz="2000" b="1" u="sng" dirty="0" err="1">
                <a:solidFill>
                  <a:srgbClr val="000000"/>
                </a:solidFill>
                <a:ea typeface="Times New Roman" panose="02020603050405020304" pitchFamily="18" charset="0"/>
              </a:rPr>
              <a:t>için</a:t>
            </a:r>
            <a:r>
              <a:rPr lang="en-GB" sz="2000" b="1" u="sng" dirty="0">
                <a:solidFill>
                  <a:srgbClr val="000000"/>
                </a:solidFill>
                <a:ea typeface="Times New Roman" panose="02020603050405020304" pitchFamily="18" charset="0"/>
              </a:rPr>
              <a:t> </a:t>
            </a:r>
            <a:r>
              <a:rPr lang="en-GB" sz="2000" b="1" u="sng" dirty="0" err="1">
                <a:solidFill>
                  <a:srgbClr val="000000"/>
                </a:solidFill>
                <a:ea typeface="Times New Roman" panose="02020603050405020304" pitchFamily="18" charset="0"/>
              </a:rPr>
              <a:t>artırılan</a:t>
            </a:r>
            <a:r>
              <a:rPr lang="en-GB" sz="2000" b="1" u="sng" dirty="0">
                <a:solidFill>
                  <a:srgbClr val="000000"/>
                </a:solidFill>
                <a:ea typeface="Times New Roman" panose="02020603050405020304" pitchFamily="18" charset="0"/>
              </a:rPr>
              <a:t> </a:t>
            </a:r>
            <a:r>
              <a:rPr lang="en-GB" sz="2000" b="1" u="sng" dirty="0" err="1">
                <a:solidFill>
                  <a:srgbClr val="000000"/>
                </a:solidFill>
                <a:ea typeface="Times New Roman" panose="02020603050405020304" pitchFamily="18" charset="0"/>
              </a:rPr>
              <a:t>matrahların</a:t>
            </a:r>
            <a:r>
              <a:rPr lang="en-GB" sz="2000" dirty="0">
                <a:solidFill>
                  <a:srgbClr val="000000"/>
                </a:solidFill>
                <a:ea typeface="Times New Roman" panose="02020603050405020304" pitchFamily="18" charset="0"/>
              </a:rPr>
              <a:t> </a:t>
            </a:r>
            <a:r>
              <a:rPr lang="en-GB" sz="2000" b="1" dirty="0">
                <a:solidFill>
                  <a:srgbClr val="C00000"/>
                </a:solidFill>
                <a:ea typeface="Times New Roman" panose="02020603050405020304" pitchFamily="18" charset="0"/>
              </a:rPr>
              <a:t>%80’inden </a:t>
            </a:r>
            <a:r>
              <a:rPr lang="en-GB" sz="2000" b="1" dirty="0" err="1">
                <a:solidFill>
                  <a:srgbClr val="C00000"/>
                </a:solidFill>
                <a:ea typeface="Times New Roman" panose="02020603050405020304" pitchFamily="18" charset="0"/>
              </a:rPr>
              <a:t>az</a:t>
            </a:r>
            <a:r>
              <a:rPr lang="en-GB" sz="2000" b="1" dirty="0">
                <a:solidFill>
                  <a:srgbClr val="C00000"/>
                </a:solidFill>
                <a:ea typeface="Times New Roman" panose="02020603050405020304" pitchFamily="18" charset="0"/>
              </a:rPr>
              <a:t> </a:t>
            </a:r>
            <a:r>
              <a:rPr lang="en-GB" sz="2000" b="1" dirty="0" err="1">
                <a:solidFill>
                  <a:srgbClr val="C00000"/>
                </a:solidFill>
                <a:ea typeface="Times New Roman" panose="02020603050405020304" pitchFamily="18" charset="0"/>
              </a:rPr>
              <a:t>olmamak</a:t>
            </a:r>
            <a:r>
              <a:rPr lang="en-GB" sz="2000" dirty="0">
                <a:solidFill>
                  <a:srgbClr val="C00000"/>
                </a:solidFill>
                <a:ea typeface="Times New Roman" panose="02020603050405020304" pitchFamily="18" charset="0"/>
              </a:rPr>
              <a:t> </a:t>
            </a:r>
            <a:r>
              <a:rPr lang="en-GB" sz="2000" dirty="0" err="1">
                <a:solidFill>
                  <a:srgbClr val="000000"/>
                </a:solidFill>
                <a:ea typeface="Times New Roman" panose="02020603050405020304" pitchFamily="18" charset="0"/>
              </a:rPr>
              <a:t>üzere</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belirlenen</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tutarlar</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üzerinden</a:t>
            </a:r>
            <a:r>
              <a:rPr lang="en-GB" sz="2000" dirty="0">
                <a:solidFill>
                  <a:srgbClr val="000000"/>
                </a:solidFill>
                <a:ea typeface="Times New Roman" panose="02020603050405020304" pitchFamily="18" charset="0"/>
              </a:rPr>
              <a:t> </a:t>
            </a:r>
            <a:r>
              <a:rPr lang="en-GB" sz="2000" b="1" dirty="0">
                <a:solidFill>
                  <a:srgbClr val="C00000"/>
                </a:solidFill>
                <a:ea typeface="Times New Roman" panose="02020603050405020304" pitchFamily="18" charset="0"/>
              </a:rPr>
              <a:t>%15 </a:t>
            </a:r>
            <a:r>
              <a:rPr lang="en-GB" sz="2000" b="1" dirty="0" err="1">
                <a:solidFill>
                  <a:srgbClr val="C00000"/>
                </a:solidFill>
                <a:ea typeface="Times New Roman" panose="02020603050405020304" pitchFamily="18" charset="0"/>
              </a:rPr>
              <a:t>oranında</a:t>
            </a:r>
            <a:r>
              <a:rPr lang="en-GB" sz="2000" dirty="0">
                <a:solidFill>
                  <a:srgbClr val="C00000"/>
                </a:solidFill>
                <a:ea typeface="Times New Roman" panose="02020603050405020304" pitchFamily="18" charset="0"/>
              </a:rPr>
              <a:t> </a:t>
            </a:r>
            <a:r>
              <a:rPr lang="en-GB" sz="2000" dirty="0" err="1">
                <a:solidFill>
                  <a:srgbClr val="000000"/>
                </a:solidFill>
                <a:ea typeface="Times New Roman" panose="02020603050405020304" pitchFamily="18" charset="0"/>
              </a:rPr>
              <a:t>hesaplanan</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vergiyi</a:t>
            </a:r>
            <a:r>
              <a:rPr lang="tr-TR" sz="2000" dirty="0">
                <a:solidFill>
                  <a:srgbClr val="000000"/>
                </a:solidFill>
                <a:ea typeface="Times New Roman" panose="02020603050405020304" pitchFamily="18" charset="0"/>
              </a:rPr>
              <a:t> ödeyeceklerdir. </a:t>
            </a:r>
          </a:p>
          <a:p>
            <a:pPr marL="742950" lvl="1" indent="-285750" algn="just">
              <a:spcAft>
                <a:spcPts val="600"/>
              </a:spcAft>
              <a:buFont typeface="Wingdings" panose="05000000000000000000" pitchFamily="2" charset="2"/>
              <a:buChar char="ü"/>
            </a:pPr>
            <a:r>
              <a:rPr lang="tr-TR" sz="2000" dirty="0">
                <a:solidFill>
                  <a:srgbClr val="000000"/>
                </a:solidFill>
                <a:ea typeface="Times New Roman" panose="02020603050405020304" pitchFamily="18" charset="0"/>
              </a:rPr>
              <a:t>Kar payları yönünden matrah artırımında bulunulması halinde, kurumlar vergisi yönünden de matrah artırımı şarttır.</a:t>
            </a:r>
          </a:p>
        </p:txBody>
      </p:sp>
      <p:pic>
        <p:nvPicPr>
          <p:cNvPr id="14" name="Resim 13">
            <a:extLst>
              <a:ext uri="{FF2B5EF4-FFF2-40B4-BE49-F238E27FC236}">
                <a16:creationId xmlns:a16="http://schemas.microsoft.com/office/drawing/2014/main" id="{0809C94E-6820-0FE4-7CDE-547EA01F2FD7}"/>
              </a:ext>
            </a:extLst>
          </p:cNvPr>
          <p:cNvPicPr>
            <a:picLocks noChangeAspect="1"/>
          </p:cNvPicPr>
          <p:nvPr/>
        </p:nvPicPr>
        <p:blipFill>
          <a:blip r:embed="rId4"/>
          <a:stretch>
            <a:fillRect/>
          </a:stretch>
        </p:blipFill>
        <p:spPr>
          <a:xfrm>
            <a:off x="783627" y="1385854"/>
            <a:ext cx="1881222" cy="2608058"/>
          </a:xfrm>
          <a:prstGeom prst="rect">
            <a:avLst/>
          </a:prstGeom>
        </p:spPr>
      </p:pic>
      <p:sp>
        <p:nvSpPr>
          <p:cNvPr id="2" name="TextShape 2">
            <a:extLst>
              <a:ext uri="{FF2B5EF4-FFF2-40B4-BE49-F238E27FC236}">
                <a16:creationId xmlns:a16="http://schemas.microsoft.com/office/drawing/2014/main" id="{6804D59F-62FB-C26B-1691-BD17847BE71F}"/>
              </a:ext>
            </a:extLst>
          </p:cNvPr>
          <p:cNvSpPr txBox="1"/>
          <p:nvPr/>
        </p:nvSpPr>
        <p:spPr>
          <a:xfrm>
            <a:off x="1260475" y="234418"/>
            <a:ext cx="10920495" cy="791640"/>
          </a:xfrm>
          <a:prstGeom prst="rect">
            <a:avLst/>
          </a:prstGeom>
          <a:noFill/>
          <a:ln>
            <a:noFill/>
          </a:ln>
        </p:spPr>
        <p:txBody>
          <a:bodyPr anchor="ctr"/>
          <a:lstStyle/>
          <a:p>
            <a:pPr algn="ctr">
              <a:lnSpc>
                <a:spcPct val="100000"/>
              </a:lnSpc>
            </a:pPr>
            <a:r>
              <a:rPr lang="tr-TR" sz="3600" b="1" spc="-1" dirty="0">
                <a:solidFill>
                  <a:srgbClr val="BC1421"/>
                </a:solidFill>
                <a:uFill>
                  <a:solidFill>
                    <a:srgbClr val="FFFFFF"/>
                  </a:solidFill>
                </a:uFill>
              </a:rPr>
              <a:t>MATRAH VE VERGİ ARTIRIMI</a:t>
            </a:r>
          </a:p>
          <a:p>
            <a:pPr algn="ctr">
              <a:lnSpc>
                <a:spcPct val="100000"/>
              </a:lnSpc>
            </a:pPr>
            <a:r>
              <a:rPr lang="tr-TR" sz="2400" b="1" spc="-1" dirty="0">
                <a:solidFill>
                  <a:srgbClr val="C00000"/>
                </a:solidFill>
                <a:uFill>
                  <a:solidFill>
                    <a:srgbClr val="FFFFFF"/>
                  </a:solidFill>
                </a:uFill>
              </a:rPr>
              <a:t>-Gelir (Stopaj) ve Kurumlar (Stopaj) Vergisinde Artırım-</a:t>
            </a:r>
            <a:endParaRPr lang="tr-TR" sz="2400" b="0" strike="noStrike" spc="-1" dirty="0">
              <a:solidFill>
                <a:srgbClr val="C00000"/>
              </a:solidFill>
              <a:uFill>
                <a:solidFill>
                  <a:srgbClr val="FFFFFF"/>
                </a:solidFill>
              </a:uFill>
              <a:latin typeface="Calibri"/>
            </a:endParaRPr>
          </a:p>
        </p:txBody>
      </p:sp>
    </p:spTree>
    <p:extLst>
      <p:ext uri="{BB962C8B-B14F-4D97-AF65-F5344CB8AC3E}">
        <p14:creationId xmlns:p14="http://schemas.microsoft.com/office/powerpoint/2010/main" val="6441570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bg/>
                                          </p:spTgt>
                                        </p:tgtEl>
                                        <p:attrNameLst>
                                          <p:attrName>style.visibility</p:attrName>
                                        </p:attrNameLst>
                                      </p:cBhvr>
                                      <p:to>
                                        <p:strVal val="visible"/>
                                      </p:to>
                                    </p:set>
                                    <p:animEffect transition="in" filter="wipe(left)">
                                      <p:cBhvr>
                                        <p:cTn id="23" dur="500"/>
                                        <p:tgtEl>
                                          <p:spTgt spid="3">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wipe(left)">
                                      <p:cBhvr>
                                        <p:cTn id="26" dur="500"/>
                                        <p:tgtEl>
                                          <p:spTgt spid="3">
                                            <p:txEl>
                                              <p:pRg st="0" end="0"/>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ipe(left)">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wipe(left)">
                                      <p:cBhvr>
                                        <p:cTn id="3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2" grpId="0"/>
      <p:bldP spid="3" grpId="0" uiExpand="1" build="p" bldLvl="2"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Metin kutusu 22"/>
          <p:cNvSpPr txBox="1"/>
          <p:nvPr/>
        </p:nvSpPr>
        <p:spPr>
          <a:xfrm>
            <a:off x="1952978" y="1396532"/>
            <a:ext cx="9200444" cy="4039567"/>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a:latin typeface="Segoe UI" panose="020B0502040204020203" pitchFamily="34" charset="0"/>
              <a:ea typeface="Segoe UI" panose="020B0502040204020203" pitchFamily="34" charset="0"/>
              <a:cs typeface="Segoe UI" panose="020B0502040204020203" pitchFamily="34" charset="0"/>
            </a:endParaRPr>
          </a:p>
          <a:p>
            <a:pPr algn="just"/>
            <a:endParaRPr lang="tr-TR" sz="1100" dirty="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endParaRPr lang="tr-TR" sz="1400" dirty="0">
              <a:latin typeface="Calibri" panose="020F0502020204030204" pitchFamily="34" charset="0"/>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400" dirty="0">
                <a:latin typeface="Calibri" panose="020F0502020204030204" pitchFamily="34" charset="0"/>
                <a:ea typeface="Times New Roman" panose="02020603050405020304" pitchFamily="18" charset="0"/>
              </a:rPr>
              <a:t>Birden fazla takvim yılına yaygın inşaat ve onarım işleri ile uğraşanlara bu işleri ile ilgili olarak </a:t>
            </a:r>
            <a:r>
              <a:rPr lang="tr-TR" sz="2400" b="1" dirty="0">
                <a:solidFill>
                  <a:srgbClr val="C91919"/>
                </a:solidFill>
                <a:latin typeface="Calibri" panose="020F0502020204030204" pitchFamily="34" charset="0"/>
                <a:ea typeface="Times New Roman" panose="02020603050405020304" pitchFamily="18" charset="0"/>
              </a:rPr>
              <a:t>muhtasar beyannamelerinde yer alan </a:t>
            </a:r>
            <a:r>
              <a:rPr lang="tr-TR" sz="2400" dirty="0">
                <a:latin typeface="Calibri" panose="020F0502020204030204" pitchFamily="34" charset="0"/>
                <a:ea typeface="Times New Roman" panose="02020603050405020304" pitchFamily="18" charset="0"/>
              </a:rPr>
              <a:t>söz konusu ödemelerine ilişkin gayrisafi tutarların yıllık toplamı üzerinden </a:t>
            </a:r>
            <a:r>
              <a:rPr lang="tr-TR" sz="2400" b="1" dirty="0">
                <a:solidFill>
                  <a:srgbClr val="C91919"/>
                </a:solidFill>
                <a:latin typeface="Calibri" panose="020F0502020204030204" pitchFamily="34" charset="0"/>
                <a:ea typeface="Times New Roman" panose="02020603050405020304" pitchFamily="18" charset="0"/>
              </a:rPr>
              <a:t>% 1</a:t>
            </a:r>
            <a:r>
              <a:rPr lang="tr-TR" sz="2400" dirty="0">
                <a:latin typeface="Calibri" panose="020F0502020204030204" pitchFamily="34" charset="0"/>
                <a:ea typeface="Times New Roman" panose="02020603050405020304" pitchFamily="18" charset="0"/>
              </a:rPr>
              <a:t> oranında artırım yapılacak.</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400" b="1" dirty="0">
                <a:solidFill>
                  <a:srgbClr val="C00000"/>
                </a:solidFill>
                <a:latin typeface="Calibri" panose="020F0502020204030204" pitchFamily="34" charset="0"/>
                <a:ea typeface="Times New Roman" panose="02020603050405020304" pitchFamily="18" charset="0"/>
              </a:rPr>
              <a:t>Hiç beyanname verilmemiş</a:t>
            </a:r>
            <a:r>
              <a:rPr lang="tr-TR" sz="2400" dirty="0">
                <a:solidFill>
                  <a:srgbClr val="C00000"/>
                </a:solidFill>
                <a:latin typeface="Calibri" panose="020F0502020204030204" pitchFamily="34" charset="0"/>
                <a:ea typeface="Times New Roman" panose="02020603050405020304" pitchFamily="18" charset="0"/>
              </a:rPr>
              <a:t> </a:t>
            </a:r>
            <a:r>
              <a:rPr lang="tr-TR" sz="2400" dirty="0">
                <a:latin typeface="Calibri" panose="020F0502020204030204" pitchFamily="34" charset="0"/>
                <a:ea typeface="Times New Roman" panose="02020603050405020304" pitchFamily="18" charset="0"/>
              </a:rPr>
              <a:t>olması veya muhtasar beyanname vermekle birlikte artırılması istenilen </a:t>
            </a:r>
            <a:r>
              <a:rPr lang="tr-TR" sz="2400" b="1" u="sng" dirty="0">
                <a:latin typeface="Calibri" panose="020F0502020204030204" pitchFamily="34" charset="0"/>
                <a:ea typeface="Times New Roman" panose="02020603050405020304" pitchFamily="18" charset="0"/>
              </a:rPr>
              <a:t>ödeme türünün beyannamede bulunmaması</a:t>
            </a:r>
            <a:r>
              <a:rPr lang="tr-TR" sz="2400" dirty="0">
                <a:latin typeface="Calibri" panose="020F0502020204030204" pitchFamily="34" charset="0"/>
                <a:ea typeface="Times New Roman" panose="02020603050405020304" pitchFamily="18" charset="0"/>
              </a:rPr>
              <a:t> hâlinde </a:t>
            </a:r>
            <a:r>
              <a:rPr lang="tr-TR" sz="2400" b="1" dirty="0">
                <a:solidFill>
                  <a:srgbClr val="C00000"/>
                </a:solidFill>
                <a:latin typeface="Calibri" panose="020F0502020204030204" pitchFamily="34" charset="0"/>
                <a:ea typeface="Times New Roman" panose="02020603050405020304" pitchFamily="18" charset="0"/>
              </a:rPr>
              <a:t>bilanço</a:t>
            </a:r>
            <a:r>
              <a:rPr lang="tr-TR" sz="2400" dirty="0">
                <a:latin typeface="Calibri" panose="020F0502020204030204" pitchFamily="34" charset="0"/>
                <a:ea typeface="Times New Roman" panose="02020603050405020304" pitchFamily="18" charset="0"/>
              </a:rPr>
              <a:t> esasına göre defter tutan mükellefler için belirlenmiş asgari gelir vergisi matrah tutarı esas alınarak </a:t>
            </a:r>
            <a:r>
              <a:rPr lang="tr-TR" sz="2400" b="1" dirty="0">
                <a:solidFill>
                  <a:srgbClr val="C00000"/>
                </a:solidFill>
                <a:latin typeface="Calibri" panose="020F0502020204030204" pitchFamily="34" charset="0"/>
                <a:ea typeface="Times New Roman" panose="02020603050405020304" pitchFamily="18" charset="0"/>
              </a:rPr>
              <a:t>%3</a:t>
            </a:r>
            <a:r>
              <a:rPr lang="tr-TR" sz="2400" dirty="0">
                <a:latin typeface="Calibri" panose="020F0502020204030204" pitchFamily="34" charset="0"/>
                <a:ea typeface="Times New Roman" panose="02020603050405020304" pitchFamily="18" charset="0"/>
              </a:rPr>
              <a:t> oranında vergi ödenir.</a:t>
            </a:r>
          </a:p>
        </p:txBody>
      </p:sp>
      <p:sp>
        <p:nvSpPr>
          <p:cNvPr id="24" name="Yuvarlatılmış Dikdörtgen 23"/>
          <p:cNvSpPr/>
          <p:nvPr/>
        </p:nvSpPr>
        <p:spPr>
          <a:xfrm>
            <a:off x="1970926" y="1225669"/>
            <a:ext cx="9180677"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a:latin typeface="Arial" panose="020B0604020202020204" pitchFamily="34" charset="0"/>
                <a:cs typeface="Arial" panose="020B0604020202020204" pitchFamily="34" charset="0"/>
              </a:rPr>
              <a:t>Yıllara Sari İnşaat Ve Onarım İşlerine İlişkin Ödemeler</a:t>
            </a:r>
          </a:p>
        </p:txBody>
      </p:sp>
      <p:sp>
        <p:nvSpPr>
          <p:cNvPr id="2" name="TextShape 2">
            <a:extLst>
              <a:ext uri="{FF2B5EF4-FFF2-40B4-BE49-F238E27FC236}">
                <a16:creationId xmlns:a16="http://schemas.microsoft.com/office/drawing/2014/main" id="{339D2125-2076-3713-79E8-0B637D07CC42}"/>
              </a:ext>
            </a:extLst>
          </p:cNvPr>
          <p:cNvSpPr txBox="1"/>
          <p:nvPr/>
        </p:nvSpPr>
        <p:spPr>
          <a:xfrm>
            <a:off x="1260475" y="234418"/>
            <a:ext cx="10920495" cy="791640"/>
          </a:xfrm>
          <a:prstGeom prst="rect">
            <a:avLst/>
          </a:prstGeom>
          <a:noFill/>
          <a:ln>
            <a:noFill/>
          </a:ln>
        </p:spPr>
        <p:txBody>
          <a:bodyPr anchor="ctr"/>
          <a:lstStyle/>
          <a:p>
            <a:pPr algn="ctr">
              <a:lnSpc>
                <a:spcPct val="100000"/>
              </a:lnSpc>
            </a:pPr>
            <a:r>
              <a:rPr lang="tr-TR" sz="3600" b="1" spc="-1" dirty="0">
                <a:solidFill>
                  <a:srgbClr val="BC1421"/>
                </a:solidFill>
                <a:uFill>
                  <a:solidFill>
                    <a:srgbClr val="FFFFFF"/>
                  </a:solidFill>
                </a:uFill>
              </a:rPr>
              <a:t>MATRAH VE VERGİ ARTIRIMI</a:t>
            </a:r>
          </a:p>
          <a:p>
            <a:pPr algn="ctr">
              <a:lnSpc>
                <a:spcPct val="100000"/>
              </a:lnSpc>
            </a:pPr>
            <a:r>
              <a:rPr lang="tr-TR" sz="2400" b="1" spc="-1" dirty="0">
                <a:solidFill>
                  <a:srgbClr val="C00000"/>
                </a:solidFill>
                <a:uFill>
                  <a:solidFill>
                    <a:srgbClr val="FFFFFF"/>
                  </a:solidFill>
                </a:uFill>
              </a:rPr>
              <a:t>-Gelir (Stopaj) ve Kurumlar (Stopaj) Vergisinde Artırım-</a:t>
            </a:r>
            <a:endParaRPr lang="tr-TR" sz="2400" b="0" strike="noStrike" spc="-1" dirty="0">
              <a:solidFill>
                <a:srgbClr val="C00000"/>
              </a:solidFill>
              <a:uFill>
                <a:solidFill>
                  <a:srgbClr val="FFFFFF"/>
                </a:solidFill>
              </a:uFill>
              <a:latin typeface="Calibri"/>
            </a:endParaRPr>
          </a:p>
        </p:txBody>
      </p:sp>
    </p:spTree>
    <p:extLst>
      <p:ext uri="{BB962C8B-B14F-4D97-AF65-F5344CB8AC3E}">
        <p14:creationId xmlns:p14="http://schemas.microsoft.com/office/powerpoint/2010/main" val="40063816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Metin kutusu 22"/>
          <p:cNvSpPr txBox="1"/>
          <p:nvPr/>
        </p:nvSpPr>
        <p:spPr>
          <a:xfrm>
            <a:off x="1636890" y="1396532"/>
            <a:ext cx="9787466" cy="3553280"/>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200" dirty="0">
              <a:latin typeface="Segoe UI" panose="020B0502040204020203" pitchFamily="34" charset="0"/>
              <a:ea typeface="Segoe UI" panose="020B0502040204020203" pitchFamily="34" charset="0"/>
              <a:cs typeface="Segoe UI" panose="020B0502040204020203" pitchFamily="34" charset="0"/>
            </a:endParaRPr>
          </a:p>
          <a:p>
            <a:pPr algn="just"/>
            <a:endParaRPr lang="tr-TR" sz="1200" dirty="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200" dirty="0">
                <a:latin typeface="Calibri" panose="020F0502020204030204" pitchFamily="34" charset="0"/>
                <a:ea typeface="Times New Roman" panose="02020603050405020304" pitchFamily="18" charset="0"/>
              </a:rPr>
              <a:t>Zirai mahsul ve hizmetler için çiftçilere yapılan ödemeler üzerinden</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sz="2200" dirty="0">
                <a:latin typeface="Calibri" panose="020F0502020204030204" pitchFamily="34" charset="0"/>
                <a:ea typeface="Times New Roman" panose="02020603050405020304" pitchFamily="18" charset="0"/>
              </a:rPr>
              <a:t>İlgili yıllarda geçerli olan tevkifat oranının </a:t>
            </a:r>
            <a:r>
              <a:rPr lang="tr-TR" sz="2200" b="1" dirty="0">
                <a:solidFill>
                  <a:srgbClr val="C91919"/>
                </a:solidFill>
                <a:latin typeface="Calibri" panose="020F0502020204030204" pitchFamily="34" charset="0"/>
                <a:ea typeface="Times New Roman" panose="02020603050405020304" pitchFamily="18" charset="0"/>
              </a:rPr>
              <a:t>1/4’ü</a:t>
            </a:r>
            <a:r>
              <a:rPr lang="tr-TR" sz="2200" dirty="0">
                <a:latin typeface="Calibri" panose="020F0502020204030204" pitchFamily="34" charset="0"/>
                <a:ea typeface="Times New Roman" panose="02020603050405020304" pitchFamily="18" charset="0"/>
              </a:rPr>
              <a:t> oranında,</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sz="2200" dirty="0">
                <a:latin typeface="Calibri" panose="020F0502020204030204" pitchFamily="34" charset="0"/>
                <a:ea typeface="Times New Roman" panose="02020603050405020304" pitchFamily="18" charset="0"/>
              </a:rPr>
              <a:t>Beyan yoksa bilanço esası için belirlenen asgari matrah üzerinden</a:t>
            </a:r>
            <a:r>
              <a:rPr lang="tr-TR" sz="2200" b="1" dirty="0">
                <a:solidFill>
                  <a:srgbClr val="C00000"/>
                </a:solidFill>
                <a:latin typeface="Calibri" panose="020F0502020204030204" pitchFamily="34" charset="0"/>
                <a:ea typeface="Times New Roman" panose="02020603050405020304" pitchFamily="18" charset="0"/>
              </a:rPr>
              <a:t> %2 </a:t>
            </a:r>
            <a:r>
              <a:rPr lang="tr-TR" sz="2200" dirty="0">
                <a:latin typeface="Calibri" panose="020F0502020204030204" pitchFamily="34" charset="0"/>
                <a:ea typeface="Times New Roman" panose="02020603050405020304" pitchFamily="18" charset="0"/>
              </a:rPr>
              <a:t>oranında vergi,</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200" dirty="0">
                <a:latin typeface="Calibri" panose="020F0502020204030204" pitchFamily="34" charset="0"/>
                <a:ea typeface="Times New Roman" panose="02020603050405020304" pitchFamily="18" charset="0"/>
              </a:rPr>
              <a:t>Esnaf muaflığı kapsamında bulunanlara yapılan ödemeler üzerinden,</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sz="2200" dirty="0">
                <a:latin typeface="Calibri" panose="020F0502020204030204" pitchFamily="34" charset="0"/>
                <a:ea typeface="Times New Roman" panose="02020603050405020304" pitchFamily="18" charset="0"/>
              </a:rPr>
              <a:t>İlgili yıllarda geçerli olan tevkifat oranının </a:t>
            </a:r>
            <a:r>
              <a:rPr lang="tr-TR" sz="2200" b="1" dirty="0">
                <a:solidFill>
                  <a:srgbClr val="C00000"/>
                </a:solidFill>
                <a:latin typeface="Calibri" panose="020F0502020204030204" pitchFamily="34" charset="0"/>
                <a:ea typeface="Times New Roman" panose="02020603050405020304" pitchFamily="18" charset="0"/>
              </a:rPr>
              <a:t>1/4’ü</a:t>
            </a:r>
            <a:r>
              <a:rPr lang="tr-TR" sz="2200" dirty="0">
                <a:latin typeface="Calibri" panose="020F0502020204030204" pitchFamily="34" charset="0"/>
                <a:ea typeface="Times New Roman" panose="02020603050405020304" pitchFamily="18" charset="0"/>
              </a:rPr>
              <a:t> oranında artırım yapılacak.</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sz="2200" dirty="0">
                <a:latin typeface="Calibri" panose="020F0502020204030204" pitchFamily="34" charset="0"/>
                <a:ea typeface="Times New Roman" panose="02020603050405020304" pitchFamily="18" charset="0"/>
              </a:rPr>
              <a:t>Beyan yoksa bilanço esası için belirlenen asgari matrah üzerinden </a:t>
            </a:r>
            <a:r>
              <a:rPr lang="tr-TR" sz="2200" b="1" dirty="0">
                <a:solidFill>
                  <a:srgbClr val="C00000"/>
                </a:solidFill>
                <a:latin typeface="Calibri" panose="020F0502020204030204" pitchFamily="34" charset="0"/>
                <a:ea typeface="Times New Roman" panose="02020603050405020304" pitchFamily="18" charset="0"/>
              </a:rPr>
              <a:t>%5</a:t>
            </a:r>
            <a:r>
              <a:rPr lang="tr-TR" sz="2200" dirty="0">
                <a:solidFill>
                  <a:srgbClr val="C00000"/>
                </a:solidFill>
                <a:latin typeface="Calibri" panose="020F0502020204030204" pitchFamily="34" charset="0"/>
                <a:ea typeface="Times New Roman" panose="02020603050405020304" pitchFamily="18" charset="0"/>
              </a:rPr>
              <a:t> </a:t>
            </a:r>
            <a:r>
              <a:rPr lang="tr-TR" sz="2200" dirty="0">
                <a:latin typeface="Calibri" panose="020F0502020204030204" pitchFamily="34" charset="0"/>
                <a:ea typeface="Times New Roman" panose="02020603050405020304" pitchFamily="18" charset="0"/>
              </a:rPr>
              <a:t>oranında vergi</a:t>
            </a:r>
          </a:p>
        </p:txBody>
      </p:sp>
      <p:sp>
        <p:nvSpPr>
          <p:cNvPr id="24" name="Yuvarlatılmış Dikdörtgen 23"/>
          <p:cNvSpPr/>
          <p:nvPr/>
        </p:nvSpPr>
        <p:spPr>
          <a:xfrm>
            <a:off x="1655518" y="1225669"/>
            <a:ext cx="9766436"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400" dirty="0">
                <a:latin typeface="Arial" panose="020B0604020202020204" pitchFamily="34" charset="0"/>
                <a:cs typeface="Arial" panose="020B0604020202020204" pitchFamily="34" charset="0"/>
              </a:rPr>
              <a:t>Zirai Mahsul Ve Hizmetler ile Vergiden Muaf Esnafa Yapılan Ödemeler</a:t>
            </a:r>
          </a:p>
        </p:txBody>
      </p:sp>
      <p:sp>
        <p:nvSpPr>
          <p:cNvPr id="2" name="TextShape 2">
            <a:extLst>
              <a:ext uri="{FF2B5EF4-FFF2-40B4-BE49-F238E27FC236}">
                <a16:creationId xmlns:a16="http://schemas.microsoft.com/office/drawing/2014/main" id="{B11ED56B-146E-97CE-875F-152778507B3B}"/>
              </a:ext>
            </a:extLst>
          </p:cNvPr>
          <p:cNvSpPr txBox="1"/>
          <p:nvPr/>
        </p:nvSpPr>
        <p:spPr>
          <a:xfrm>
            <a:off x="1260475" y="234418"/>
            <a:ext cx="10920495" cy="791640"/>
          </a:xfrm>
          <a:prstGeom prst="rect">
            <a:avLst/>
          </a:prstGeom>
          <a:noFill/>
          <a:ln>
            <a:noFill/>
          </a:ln>
        </p:spPr>
        <p:txBody>
          <a:bodyPr anchor="ctr"/>
          <a:lstStyle/>
          <a:p>
            <a:pPr algn="ctr">
              <a:lnSpc>
                <a:spcPct val="100000"/>
              </a:lnSpc>
            </a:pPr>
            <a:r>
              <a:rPr lang="tr-TR" sz="3600" b="1" spc="-1" dirty="0">
                <a:solidFill>
                  <a:srgbClr val="BC1421"/>
                </a:solidFill>
                <a:uFill>
                  <a:solidFill>
                    <a:srgbClr val="FFFFFF"/>
                  </a:solidFill>
                </a:uFill>
              </a:rPr>
              <a:t>MATRAH VE VERGİ ARTIRIMI</a:t>
            </a:r>
          </a:p>
          <a:p>
            <a:pPr algn="ctr">
              <a:lnSpc>
                <a:spcPct val="100000"/>
              </a:lnSpc>
            </a:pPr>
            <a:r>
              <a:rPr lang="tr-TR" sz="2400" b="1" spc="-1" dirty="0">
                <a:solidFill>
                  <a:srgbClr val="C00000"/>
                </a:solidFill>
                <a:uFill>
                  <a:solidFill>
                    <a:srgbClr val="FFFFFF"/>
                  </a:solidFill>
                </a:uFill>
              </a:rPr>
              <a:t>-Gelir (Stopaj) ve Kurumlar (Stopaj) Vergisinde Artırım-</a:t>
            </a:r>
            <a:endParaRPr lang="tr-TR" sz="2400" b="0" strike="noStrike" spc="-1" dirty="0">
              <a:solidFill>
                <a:srgbClr val="C00000"/>
              </a:solidFill>
              <a:uFill>
                <a:solidFill>
                  <a:srgbClr val="FFFFFF"/>
                </a:solidFill>
              </a:uFill>
              <a:latin typeface="Calibri"/>
            </a:endParaRPr>
          </a:p>
        </p:txBody>
      </p:sp>
    </p:spTree>
    <p:extLst>
      <p:ext uri="{BB962C8B-B14F-4D97-AF65-F5344CB8AC3E}">
        <p14:creationId xmlns:p14="http://schemas.microsoft.com/office/powerpoint/2010/main" val="1514552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Metin kutusu 22"/>
          <p:cNvSpPr txBox="1"/>
          <p:nvPr/>
        </p:nvSpPr>
        <p:spPr>
          <a:xfrm>
            <a:off x="1930400" y="1396532"/>
            <a:ext cx="9572978" cy="4652043"/>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200" dirty="0">
              <a:latin typeface="Segoe UI" panose="020B0502040204020203" pitchFamily="34" charset="0"/>
              <a:ea typeface="Segoe UI" panose="020B0502040204020203" pitchFamily="34" charset="0"/>
              <a:cs typeface="Segoe UI" panose="020B0502040204020203" pitchFamily="34" charset="0"/>
            </a:endParaRPr>
          </a:p>
          <a:p>
            <a:pPr algn="just"/>
            <a:endParaRPr lang="tr-TR" sz="1200" dirty="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400" dirty="0">
                <a:latin typeface="Calibri" panose="020F0502020204030204" pitchFamily="34" charset="0"/>
                <a:ea typeface="Times New Roman" panose="02020603050405020304" pitchFamily="18" charset="0"/>
              </a:rPr>
              <a:t>İlgili yıl içinde </a:t>
            </a:r>
            <a:r>
              <a:rPr lang="tr-TR" sz="2400" b="1" dirty="0">
                <a:solidFill>
                  <a:srgbClr val="C00000"/>
                </a:solidFill>
                <a:latin typeface="Calibri" panose="020F0502020204030204" pitchFamily="34" charset="0"/>
                <a:ea typeface="Times New Roman" panose="02020603050405020304" pitchFamily="18" charset="0"/>
              </a:rPr>
              <a:t>ücret dışındaki </a:t>
            </a:r>
            <a:r>
              <a:rPr lang="tr-TR" sz="2400" dirty="0">
                <a:latin typeface="Calibri" panose="020F0502020204030204" pitchFamily="34" charset="0"/>
                <a:ea typeface="Times New Roman" panose="02020603050405020304" pitchFamily="18" charset="0"/>
              </a:rPr>
              <a:t>ödemeler nedeniyle verilen muhtasar beyannamelerde beyan edilen tutarlar beyanname verilen dönemlerle sınırlı olup, </a:t>
            </a:r>
            <a:r>
              <a:rPr lang="tr-TR" sz="2400" b="1" dirty="0">
                <a:solidFill>
                  <a:srgbClr val="C00000"/>
                </a:solidFill>
                <a:latin typeface="Calibri" panose="020F0502020204030204" pitchFamily="34" charset="0"/>
                <a:ea typeface="Times New Roman" panose="02020603050405020304" pitchFamily="18" charset="0"/>
              </a:rPr>
              <a:t>bir yıla iblağ</a:t>
            </a:r>
            <a:r>
              <a:rPr lang="tr-TR" sz="2400" dirty="0">
                <a:latin typeface="Calibri" panose="020F0502020204030204" pitchFamily="34" charset="0"/>
                <a:ea typeface="Times New Roman" panose="02020603050405020304" pitchFamily="18" charset="0"/>
              </a:rPr>
              <a:t> edilmesi </a:t>
            </a:r>
            <a:r>
              <a:rPr lang="tr-TR" sz="2400" b="1" u="sng" dirty="0">
                <a:latin typeface="Calibri" panose="020F0502020204030204" pitchFamily="34" charset="0"/>
                <a:ea typeface="Times New Roman" panose="02020603050405020304" pitchFamily="18" charset="0"/>
              </a:rPr>
              <a:t>söz konusu değildir</a:t>
            </a:r>
            <a:r>
              <a:rPr lang="tr-TR" sz="2400" dirty="0">
                <a:latin typeface="Calibri" panose="020F0502020204030204" pitchFamily="34" charset="0"/>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400" dirty="0" err="1">
                <a:latin typeface="Calibri" panose="020F0502020204030204" pitchFamily="34" charset="0"/>
                <a:ea typeface="Times New Roman" panose="02020603050405020304" pitchFamily="18" charset="0"/>
              </a:rPr>
              <a:t>Tevkifata</a:t>
            </a:r>
            <a:r>
              <a:rPr lang="tr-TR" sz="2400" dirty="0">
                <a:latin typeface="Calibri" panose="020F0502020204030204" pitchFamily="34" charset="0"/>
                <a:ea typeface="Times New Roman" panose="02020603050405020304" pitchFamily="18" charset="0"/>
              </a:rPr>
              <a:t> tabi herhangi bir </a:t>
            </a:r>
            <a:r>
              <a:rPr lang="tr-TR" sz="2400" b="1" dirty="0">
                <a:solidFill>
                  <a:srgbClr val="C00000"/>
                </a:solidFill>
                <a:latin typeface="Calibri" panose="020F0502020204030204" pitchFamily="34" charset="0"/>
                <a:ea typeface="Times New Roman" panose="02020603050405020304" pitchFamily="18" charset="0"/>
              </a:rPr>
              <a:t>ödeme türü </a:t>
            </a:r>
            <a:r>
              <a:rPr lang="tr-TR" sz="2400" dirty="0">
                <a:latin typeface="Calibri" panose="020F0502020204030204" pitchFamily="34" charset="0"/>
                <a:ea typeface="Times New Roman" panose="02020603050405020304" pitchFamily="18" charset="0"/>
              </a:rPr>
              <a:t>için artırımda bulunulması durumunda, bu </a:t>
            </a:r>
            <a:r>
              <a:rPr lang="tr-TR" sz="2400" b="1" dirty="0">
                <a:solidFill>
                  <a:srgbClr val="C00000"/>
                </a:solidFill>
                <a:latin typeface="Calibri" panose="020F0502020204030204" pitchFamily="34" charset="0"/>
                <a:ea typeface="Times New Roman" panose="02020603050405020304" pitchFamily="18" charset="0"/>
              </a:rPr>
              <a:t>ödeme türüne ilişkin </a:t>
            </a:r>
            <a:r>
              <a:rPr lang="tr-TR" sz="2400" dirty="0">
                <a:latin typeface="Calibri" panose="020F0502020204030204" pitchFamily="34" charset="0"/>
                <a:ea typeface="Times New Roman" panose="02020603050405020304" pitchFamily="18" charset="0"/>
              </a:rPr>
              <a:t>olarak artırımda bulunulan yıl için gelir (stopaj) ve kurumlar (stopaj) vergisi yönünden </a:t>
            </a:r>
            <a:r>
              <a:rPr lang="tr-TR" sz="2400" b="1" u="sng" dirty="0">
                <a:latin typeface="Calibri" panose="020F0502020204030204" pitchFamily="34" charset="0"/>
                <a:ea typeface="Times New Roman" panose="02020603050405020304" pitchFamily="18" charset="0"/>
              </a:rPr>
              <a:t>vergi incelemesine ve tarhiyata </a:t>
            </a:r>
            <a:r>
              <a:rPr lang="tr-TR" sz="2400" dirty="0">
                <a:latin typeface="Calibri" panose="020F0502020204030204" pitchFamily="34" charset="0"/>
                <a:ea typeface="Times New Roman" panose="02020603050405020304" pitchFamily="18" charset="0"/>
              </a:rPr>
              <a:t>muhatap </a:t>
            </a:r>
            <a:r>
              <a:rPr lang="tr-TR" sz="2400" b="1" dirty="0">
                <a:solidFill>
                  <a:srgbClr val="C00000"/>
                </a:solidFill>
                <a:latin typeface="Calibri" panose="020F0502020204030204" pitchFamily="34" charset="0"/>
                <a:ea typeface="Times New Roman" panose="02020603050405020304" pitchFamily="18" charset="0"/>
              </a:rPr>
              <a:t>olunmayacaktır</a:t>
            </a:r>
            <a:r>
              <a:rPr lang="tr-TR" sz="2400" dirty="0">
                <a:latin typeface="Calibri" panose="020F0502020204030204" pitchFamily="34" charset="0"/>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400" dirty="0">
                <a:latin typeface="Calibri" panose="020F0502020204030204" pitchFamily="34" charset="0"/>
                <a:ea typeface="Times New Roman" panose="02020603050405020304" pitchFamily="18" charset="0"/>
              </a:rPr>
              <a:t>Gelir (stopaj) ve kurumlar (stopaj) vergisi yönünden artırımda bulunulması durumunda, ayrıca </a:t>
            </a:r>
            <a:r>
              <a:rPr lang="tr-TR" sz="2400" b="1" dirty="0">
                <a:solidFill>
                  <a:srgbClr val="C00000"/>
                </a:solidFill>
                <a:latin typeface="Calibri" panose="020F0502020204030204" pitchFamily="34" charset="0"/>
                <a:ea typeface="Times New Roman" panose="02020603050405020304" pitchFamily="18" charset="0"/>
              </a:rPr>
              <a:t>gelir veya kurumlar vergisi </a:t>
            </a:r>
            <a:r>
              <a:rPr lang="tr-TR" sz="2400" dirty="0">
                <a:latin typeface="Calibri" panose="020F0502020204030204" pitchFamily="34" charset="0"/>
                <a:ea typeface="Times New Roman" panose="02020603050405020304" pitchFamily="18" charset="0"/>
              </a:rPr>
              <a:t>matrah artırımında </a:t>
            </a:r>
            <a:r>
              <a:rPr lang="tr-TR" sz="2400" b="1" dirty="0">
                <a:solidFill>
                  <a:srgbClr val="C00000"/>
                </a:solidFill>
                <a:latin typeface="Calibri" panose="020F0502020204030204" pitchFamily="34" charset="0"/>
                <a:ea typeface="Times New Roman" panose="02020603050405020304" pitchFamily="18" charset="0"/>
              </a:rPr>
              <a:t>bulunulmuş</a:t>
            </a:r>
            <a:r>
              <a:rPr lang="tr-TR" sz="2400" dirty="0">
                <a:latin typeface="Calibri" panose="020F0502020204030204" pitchFamily="34" charset="0"/>
                <a:ea typeface="Times New Roman" panose="02020603050405020304" pitchFamily="18" charset="0"/>
              </a:rPr>
              <a:t> olması </a:t>
            </a:r>
            <a:r>
              <a:rPr lang="tr-TR" sz="2400" b="1" u="sng" dirty="0">
                <a:latin typeface="Calibri" panose="020F0502020204030204" pitchFamily="34" charset="0"/>
                <a:ea typeface="Times New Roman" panose="02020603050405020304" pitchFamily="18" charset="0"/>
              </a:rPr>
              <a:t>şartı aranmayacaktır</a:t>
            </a:r>
            <a:r>
              <a:rPr lang="tr-TR" sz="2400" dirty="0">
                <a:latin typeface="Calibri" panose="020F0502020204030204" pitchFamily="34" charset="0"/>
                <a:ea typeface="Times New Roman" panose="02020603050405020304" pitchFamily="18" charset="0"/>
              </a:rPr>
              <a:t>.(kar payı ödemeleri hariç</a:t>
            </a:r>
            <a:r>
              <a:rPr lang="tr-TR" sz="3200" b="1" dirty="0">
                <a:solidFill>
                  <a:schemeClr val="accent1"/>
                </a:solidFill>
                <a:latin typeface="Calibri" panose="020F0502020204030204" pitchFamily="34" charset="0"/>
                <a:ea typeface="Times New Roman" panose="02020603050405020304" pitchFamily="18" charset="0"/>
              </a:rPr>
              <a:t>*</a:t>
            </a:r>
            <a:r>
              <a:rPr lang="tr-TR" sz="2400" dirty="0">
                <a:latin typeface="Calibri" panose="020F0502020204030204" pitchFamily="34" charset="0"/>
                <a:ea typeface="Times New Roman" panose="02020603050405020304" pitchFamily="18" charset="0"/>
              </a:rPr>
              <a:t>)</a:t>
            </a:r>
          </a:p>
        </p:txBody>
      </p:sp>
      <p:sp>
        <p:nvSpPr>
          <p:cNvPr id="24" name="Yuvarlatılmış Dikdörtgen 23"/>
          <p:cNvSpPr/>
          <p:nvPr/>
        </p:nvSpPr>
        <p:spPr>
          <a:xfrm>
            <a:off x="1948398" y="1225669"/>
            <a:ext cx="9552410"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a:latin typeface="Arial" panose="020B0604020202020204" pitchFamily="34" charset="0"/>
                <a:cs typeface="Arial" panose="020B0604020202020204" pitchFamily="34" charset="0"/>
              </a:rPr>
              <a:t>Ortak Hususlar</a:t>
            </a:r>
          </a:p>
        </p:txBody>
      </p:sp>
      <p:sp>
        <p:nvSpPr>
          <p:cNvPr id="3" name="TextShape 2">
            <a:extLst>
              <a:ext uri="{FF2B5EF4-FFF2-40B4-BE49-F238E27FC236}">
                <a16:creationId xmlns:a16="http://schemas.microsoft.com/office/drawing/2014/main" id="{DD34533B-7C6A-A0A5-CD71-73C23F9BEAB9}"/>
              </a:ext>
            </a:extLst>
          </p:cNvPr>
          <p:cNvSpPr txBox="1"/>
          <p:nvPr/>
        </p:nvSpPr>
        <p:spPr>
          <a:xfrm>
            <a:off x="1260475" y="234418"/>
            <a:ext cx="10920495" cy="791640"/>
          </a:xfrm>
          <a:prstGeom prst="rect">
            <a:avLst/>
          </a:prstGeom>
          <a:noFill/>
          <a:ln>
            <a:noFill/>
          </a:ln>
        </p:spPr>
        <p:txBody>
          <a:bodyPr anchor="ctr"/>
          <a:lstStyle/>
          <a:p>
            <a:pPr algn="ctr">
              <a:lnSpc>
                <a:spcPct val="100000"/>
              </a:lnSpc>
            </a:pPr>
            <a:r>
              <a:rPr lang="tr-TR" sz="3600" b="1" spc="-1" dirty="0">
                <a:solidFill>
                  <a:srgbClr val="BC1421"/>
                </a:solidFill>
                <a:uFill>
                  <a:solidFill>
                    <a:srgbClr val="FFFFFF"/>
                  </a:solidFill>
                </a:uFill>
              </a:rPr>
              <a:t>MATRAH VE VERGİ ARTIRIMI</a:t>
            </a:r>
          </a:p>
          <a:p>
            <a:pPr algn="ctr">
              <a:lnSpc>
                <a:spcPct val="100000"/>
              </a:lnSpc>
            </a:pPr>
            <a:r>
              <a:rPr lang="tr-TR" sz="2400" b="1" spc="-1" dirty="0">
                <a:solidFill>
                  <a:srgbClr val="C00000"/>
                </a:solidFill>
                <a:uFill>
                  <a:solidFill>
                    <a:srgbClr val="FFFFFF"/>
                  </a:solidFill>
                </a:uFill>
              </a:rPr>
              <a:t>-Gelir (Stopaj) ve Kurumlar (Stopaj) Vergisinde Artırımda Ortak Hükümler-</a:t>
            </a:r>
            <a:endParaRPr lang="tr-TR" sz="2400" b="0" strike="noStrike" spc="-1" dirty="0">
              <a:solidFill>
                <a:srgbClr val="C00000"/>
              </a:solidFill>
              <a:uFill>
                <a:solidFill>
                  <a:srgbClr val="FFFFFF"/>
                </a:solidFill>
              </a:uFill>
              <a:latin typeface="Calibri"/>
            </a:endParaRPr>
          </a:p>
        </p:txBody>
      </p:sp>
    </p:spTree>
    <p:extLst>
      <p:ext uri="{BB962C8B-B14F-4D97-AF65-F5344CB8AC3E}">
        <p14:creationId xmlns:p14="http://schemas.microsoft.com/office/powerpoint/2010/main" val="17188483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5" name="Metin kutusu 24"/>
          <p:cNvSpPr txBox="1"/>
          <p:nvPr/>
        </p:nvSpPr>
        <p:spPr>
          <a:xfrm>
            <a:off x="740444" y="3476331"/>
            <a:ext cx="11244943" cy="2939266"/>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742950" lvl="1" indent="-285750">
              <a:spcAft>
                <a:spcPts val="600"/>
              </a:spcAft>
              <a:buFont typeface="Wingdings" panose="05000000000000000000" pitchFamily="2" charset="2"/>
              <a:buChar char="ü"/>
            </a:pPr>
            <a:r>
              <a:rPr lang="tr-TR" sz="2000" dirty="0">
                <a:latin typeface="Calibri" panose="020F0502020204030204" pitchFamily="34" charset="0"/>
                <a:ea typeface="Times New Roman" panose="02020603050405020304" pitchFamily="18" charset="0"/>
              </a:rPr>
              <a:t>3065 sayılı KDV Kanununun (11/1-c) ve geçici 17 </a:t>
            </a:r>
            <a:r>
              <a:rPr lang="tr-TR" sz="2000" dirty="0" err="1">
                <a:latin typeface="Calibri" panose="020F0502020204030204" pitchFamily="34" charset="0"/>
                <a:ea typeface="Times New Roman" panose="02020603050405020304" pitchFamily="18" charset="0"/>
              </a:rPr>
              <a:t>nci</a:t>
            </a:r>
            <a:r>
              <a:rPr lang="tr-TR" sz="2000" dirty="0">
                <a:latin typeface="Calibri" panose="020F0502020204030204" pitchFamily="34" charset="0"/>
                <a:ea typeface="Times New Roman" panose="02020603050405020304" pitchFamily="18" charset="0"/>
              </a:rPr>
              <a:t> maddeleri uyarınca tecil-terkin uygulaması kapsamında teslimleri bulunan mükelleflerde, </a:t>
            </a:r>
            <a:r>
              <a:rPr lang="tr-TR" sz="2000" b="1" dirty="0">
                <a:solidFill>
                  <a:srgbClr val="C00000"/>
                </a:solidFill>
                <a:latin typeface="Calibri" panose="020F0502020204030204" pitchFamily="34" charset="0"/>
                <a:ea typeface="Times New Roman" panose="02020603050405020304" pitchFamily="18" charset="0"/>
              </a:rPr>
              <a:t>tecil edilen vergiler</a:t>
            </a:r>
            <a:r>
              <a:rPr lang="tr-TR" sz="2000" dirty="0">
                <a:latin typeface="Calibri" panose="020F0502020204030204" pitchFamily="34" charset="0"/>
                <a:ea typeface="Times New Roman" panose="02020603050405020304" pitchFamily="18" charset="0"/>
              </a:rPr>
              <a:t>, ilgili dönem beyannamesinde yer alan “</a:t>
            </a:r>
            <a:r>
              <a:rPr lang="tr-TR" sz="2000" b="1" u="sng" dirty="0">
                <a:latin typeface="Calibri" panose="020F0502020204030204" pitchFamily="34" charset="0"/>
                <a:ea typeface="Times New Roman" panose="02020603050405020304" pitchFamily="18" charset="0"/>
              </a:rPr>
              <a:t>Hesaplanan Katma Değer Vergisi</a:t>
            </a:r>
            <a:r>
              <a:rPr lang="tr-TR" sz="2000" dirty="0">
                <a:latin typeface="Calibri" panose="020F0502020204030204" pitchFamily="34" charset="0"/>
                <a:ea typeface="Times New Roman" panose="02020603050405020304" pitchFamily="18" charset="0"/>
              </a:rPr>
              <a:t>” satırındaki tutardan </a:t>
            </a:r>
            <a:r>
              <a:rPr lang="tr-TR" sz="2000" b="1" u="sng" dirty="0">
                <a:latin typeface="Calibri" panose="020F0502020204030204" pitchFamily="34" charset="0"/>
                <a:ea typeface="Times New Roman" panose="02020603050405020304" pitchFamily="18" charset="0"/>
              </a:rPr>
              <a:t>düşülecek</a:t>
            </a:r>
            <a:r>
              <a:rPr lang="tr-TR" sz="2000" dirty="0">
                <a:latin typeface="Calibri" panose="020F0502020204030204" pitchFamily="34" charset="0"/>
                <a:ea typeface="Times New Roman" panose="02020603050405020304" pitchFamily="18" charset="0"/>
              </a:rPr>
              <a:t> ve yıllık toplama </a:t>
            </a:r>
            <a:r>
              <a:rPr lang="tr-TR" sz="2000" b="1" dirty="0">
                <a:solidFill>
                  <a:srgbClr val="C00000"/>
                </a:solidFill>
                <a:latin typeface="Calibri" panose="020F0502020204030204" pitchFamily="34" charset="0"/>
                <a:ea typeface="Times New Roman" panose="02020603050405020304" pitchFamily="18" charset="0"/>
              </a:rPr>
              <a:t>dâhil edilmeyecektir</a:t>
            </a:r>
            <a:r>
              <a:rPr lang="tr-TR" sz="2000" dirty="0">
                <a:latin typeface="Calibri" panose="020F0502020204030204" pitchFamily="34" charset="0"/>
                <a:ea typeface="Times New Roman" panose="02020603050405020304" pitchFamily="18" charset="0"/>
              </a:rPr>
              <a:t>.</a:t>
            </a:r>
          </a:p>
          <a:p>
            <a:pPr marL="1120140" lvl="2">
              <a:spcAft>
                <a:spcPts val="600"/>
              </a:spcAft>
              <a:buFont typeface="Wingdings" panose="05000000000000000000" pitchFamily="2" charset="2"/>
              <a:buChar char="ü"/>
            </a:pPr>
            <a:r>
              <a:rPr lang="tr-TR" sz="2000" dirty="0">
                <a:latin typeface="Calibri" panose="020F0502020204030204" pitchFamily="34" charset="0"/>
                <a:ea typeface="Times New Roman" panose="02020603050405020304" pitchFamily="18" charset="0"/>
              </a:rPr>
              <a:t>3065 sayılı Kanunun (11/1-c) maddesi kapsamında </a:t>
            </a:r>
            <a:r>
              <a:rPr lang="tr-TR" sz="2000" b="1" dirty="0">
                <a:solidFill>
                  <a:srgbClr val="C00000"/>
                </a:solidFill>
                <a:latin typeface="Calibri" panose="020F0502020204030204" pitchFamily="34" charset="0"/>
                <a:ea typeface="Times New Roman" panose="02020603050405020304" pitchFamily="18" charset="0"/>
              </a:rPr>
              <a:t>teslim edilen malların</a:t>
            </a:r>
            <a:r>
              <a:rPr lang="tr-TR" sz="2000" dirty="0">
                <a:solidFill>
                  <a:srgbClr val="C00000"/>
                </a:solidFill>
                <a:latin typeface="Calibri" panose="020F0502020204030204" pitchFamily="34" charset="0"/>
                <a:ea typeface="Times New Roman" panose="02020603050405020304" pitchFamily="18" charset="0"/>
              </a:rPr>
              <a:t> </a:t>
            </a:r>
            <a:r>
              <a:rPr lang="tr-TR" sz="2000" b="1" u="sng" dirty="0">
                <a:latin typeface="Calibri" panose="020F0502020204030204" pitchFamily="34" charset="0"/>
                <a:ea typeface="Times New Roman" panose="02020603050405020304" pitchFamily="18" charset="0"/>
              </a:rPr>
              <a:t>süresi içinde ihracının gerçekleştirilmiş olması</a:t>
            </a:r>
            <a:r>
              <a:rPr lang="tr-TR" sz="2000" dirty="0">
                <a:latin typeface="Calibri" panose="020F0502020204030204" pitchFamily="34" charset="0"/>
                <a:ea typeface="Times New Roman" panose="02020603050405020304" pitchFamily="18" charset="0"/>
              </a:rPr>
              <a:t> gerekmektedir. Aynı Kanunun </a:t>
            </a:r>
            <a:r>
              <a:rPr lang="tr-TR" sz="2000" b="1" u="sng" dirty="0">
                <a:latin typeface="Calibri" panose="020F0502020204030204" pitchFamily="34" charset="0"/>
                <a:ea typeface="Times New Roman" panose="02020603050405020304" pitchFamily="18" charset="0"/>
              </a:rPr>
              <a:t>geçici 17 </a:t>
            </a:r>
            <a:r>
              <a:rPr lang="tr-TR" sz="2000" b="1" u="sng" dirty="0" err="1">
                <a:latin typeface="Calibri" panose="020F0502020204030204" pitchFamily="34" charset="0"/>
                <a:ea typeface="Times New Roman" panose="02020603050405020304" pitchFamily="18" charset="0"/>
              </a:rPr>
              <a:t>nci</a:t>
            </a:r>
            <a:r>
              <a:rPr lang="tr-TR" sz="2000" b="1" u="sng" dirty="0">
                <a:latin typeface="Calibri" panose="020F0502020204030204" pitchFamily="34" charset="0"/>
                <a:ea typeface="Times New Roman" panose="02020603050405020304" pitchFamily="18" charset="0"/>
              </a:rPr>
              <a:t> maddesi</a:t>
            </a:r>
            <a:r>
              <a:rPr lang="tr-TR" sz="2000" dirty="0">
                <a:latin typeface="Calibri" panose="020F0502020204030204" pitchFamily="34" charset="0"/>
                <a:ea typeface="Times New Roman" panose="02020603050405020304" pitchFamily="18" charset="0"/>
              </a:rPr>
              <a:t> kapsamında teslimleri bulunanlarda ise bu şart aranmayacaktır.</a:t>
            </a:r>
          </a:p>
          <a:p>
            <a:pPr marL="1120140" lvl="2">
              <a:spcAft>
                <a:spcPts val="600"/>
              </a:spcAft>
              <a:buFont typeface="Wingdings" panose="05000000000000000000" pitchFamily="2" charset="2"/>
              <a:buChar char="ü"/>
            </a:pPr>
            <a:r>
              <a:rPr lang="tr-TR" sz="2000" dirty="0">
                <a:latin typeface="Calibri" panose="020F0502020204030204" pitchFamily="34" charset="0"/>
                <a:ea typeface="Times New Roman" panose="02020603050405020304" pitchFamily="18" charset="0"/>
              </a:rPr>
              <a:t>“Tecil edilen vergiler” ifadesinden kasıt, 1 No.lu KDV Beyannamesinin “İhraç Kayıtlı Teslimler” bölümünde yer alan “</a:t>
            </a:r>
            <a:r>
              <a:rPr lang="tr-TR" sz="2000" b="1" dirty="0">
                <a:solidFill>
                  <a:srgbClr val="C00000"/>
                </a:solidFill>
                <a:latin typeface="Calibri" panose="020F0502020204030204" pitchFamily="34" charset="0"/>
                <a:ea typeface="Times New Roman" panose="02020603050405020304" pitchFamily="18" charset="0"/>
              </a:rPr>
              <a:t>Tecil Edilebilir KDV</a:t>
            </a:r>
            <a:r>
              <a:rPr lang="tr-TR" sz="2000" dirty="0">
                <a:latin typeface="Calibri" panose="020F0502020204030204" pitchFamily="34" charset="0"/>
                <a:ea typeface="Times New Roman" panose="02020603050405020304" pitchFamily="18" charset="0"/>
              </a:rPr>
              <a:t>” satırındaki tutardır.</a:t>
            </a:r>
            <a:endParaRPr lang="tr-TR" sz="2000" b="1" u="sng" dirty="0">
              <a:latin typeface="Calibri" panose="020F0502020204030204" pitchFamily="34" charset="0"/>
              <a:ea typeface="Times New Roman" panose="02020603050405020304" pitchFamily="18" charset="0"/>
            </a:endParaRPr>
          </a:p>
        </p:txBody>
      </p:sp>
      <p:sp>
        <p:nvSpPr>
          <p:cNvPr id="24" name="Metin kutusu 23"/>
          <p:cNvSpPr txBox="1"/>
          <p:nvPr/>
        </p:nvSpPr>
        <p:spPr>
          <a:xfrm>
            <a:off x="740444" y="3455447"/>
            <a:ext cx="11244943" cy="1985159"/>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742950" lvl="1" indent="-285750">
              <a:spcAft>
                <a:spcPts val="600"/>
              </a:spcAft>
              <a:buFont typeface="Wingdings" panose="05000000000000000000" pitchFamily="2" charset="2"/>
              <a:buChar char="ü"/>
            </a:pPr>
            <a:endParaRPr lang="tr-TR" sz="1400" b="1" dirty="0">
              <a:solidFill>
                <a:srgbClr val="C00000"/>
              </a:solidFill>
              <a:latin typeface="Calibri" panose="020F0502020204030204" pitchFamily="34" charset="0"/>
              <a:ea typeface="Times New Roman" panose="02020603050405020304" pitchFamily="18" charset="0"/>
            </a:endParaRPr>
          </a:p>
          <a:p>
            <a:pPr marL="742950" lvl="1" indent="-285750">
              <a:spcAft>
                <a:spcPts val="600"/>
              </a:spcAft>
              <a:buFont typeface="Wingdings" panose="05000000000000000000" pitchFamily="2" charset="2"/>
              <a:buChar char="ü"/>
            </a:pPr>
            <a:r>
              <a:rPr lang="tr-TR" sz="2000" b="1" dirty="0" err="1">
                <a:solidFill>
                  <a:srgbClr val="C00000"/>
                </a:solidFill>
                <a:latin typeface="Calibri" panose="020F0502020204030204" pitchFamily="34" charset="0"/>
                <a:ea typeface="Times New Roman" panose="02020603050405020304" pitchFamily="18" charset="0"/>
              </a:rPr>
              <a:t>İhtirazi</a:t>
            </a:r>
            <a:r>
              <a:rPr lang="tr-TR" sz="2000" b="1" dirty="0">
                <a:solidFill>
                  <a:srgbClr val="C00000"/>
                </a:solidFill>
                <a:latin typeface="Calibri" panose="020F0502020204030204" pitchFamily="34" charset="0"/>
                <a:ea typeface="Times New Roman" panose="02020603050405020304" pitchFamily="18" charset="0"/>
              </a:rPr>
              <a:t> kayıtla verilen</a:t>
            </a:r>
            <a:r>
              <a:rPr lang="tr-TR" sz="2000" dirty="0">
                <a:solidFill>
                  <a:srgbClr val="C00000"/>
                </a:solidFill>
                <a:latin typeface="Calibri" panose="020F0502020204030204" pitchFamily="34" charset="0"/>
                <a:ea typeface="Times New Roman" panose="02020603050405020304" pitchFamily="18" charset="0"/>
              </a:rPr>
              <a:t> </a:t>
            </a:r>
            <a:r>
              <a:rPr lang="tr-TR" sz="2000" dirty="0">
                <a:latin typeface="Calibri" panose="020F0502020204030204" pitchFamily="34" charset="0"/>
                <a:ea typeface="Times New Roman" panose="02020603050405020304" pitchFamily="18" charset="0"/>
              </a:rPr>
              <a:t>beyannamelerde yer alan </a:t>
            </a:r>
            <a:r>
              <a:rPr lang="tr-TR" sz="2000" b="1" u="sng" dirty="0">
                <a:latin typeface="Calibri" panose="020F0502020204030204" pitchFamily="34" charset="0"/>
                <a:ea typeface="Times New Roman" panose="02020603050405020304" pitchFamily="18" charset="0"/>
              </a:rPr>
              <a:t>hesaplanan KDV </a:t>
            </a:r>
            <a:r>
              <a:rPr lang="tr-TR" sz="2000" dirty="0">
                <a:latin typeface="Calibri" panose="020F0502020204030204" pitchFamily="34" charset="0"/>
                <a:ea typeface="Times New Roman" panose="02020603050405020304" pitchFamily="18" charset="0"/>
              </a:rPr>
              <a:t>tutarları, yukarıda belirtilen yıllık hesaplanan KDV toplamına </a:t>
            </a:r>
            <a:r>
              <a:rPr lang="tr-TR" sz="2000" b="1" dirty="0">
                <a:solidFill>
                  <a:srgbClr val="C00000"/>
                </a:solidFill>
                <a:latin typeface="Calibri" panose="020F0502020204030204" pitchFamily="34" charset="0"/>
                <a:ea typeface="Times New Roman" panose="02020603050405020304" pitchFamily="18" charset="0"/>
              </a:rPr>
              <a:t>dâhil edilecektir</a:t>
            </a:r>
            <a:r>
              <a:rPr lang="tr-TR" sz="2000" dirty="0">
                <a:latin typeface="Calibri" panose="020F0502020204030204" pitchFamily="34" charset="0"/>
                <a:ea typeface="Times New Roman" panose="02020603050405020304" pitchFamily="18" charset="0"/>
              </a:rPr>
              <a:t>.</a:t>
            </a:r>
          </a:p>
          <a:p>
            <a:pPr marL="742950" lvl="1" indent="-285750">
              <a:spcAft>
                <a:spcPts val="600"/>
              </a:spcAft>
              <a:buFont typeface="Wingdings" panose="05000000000000000000" pitchFamily="2" charset="2"/>
              <a:buChar char="ü"/>
            </a:pPr>
            <a:r>
              <a:rPr lang="tr-TR" sz="2000" b="1" u="sng" dirty="0">
                <a:latin typeface="Calibri" panose="020F0502020204030204" pitchFamily="34" charset="0"/>
                <a:ea typeface="Times New Roman" panose="02020603050405020304" pitchFamily="18" charset="0"/>
              </a:rPr>
              <a:t>İkmalen, </a:t>
            </a:r>
            <a:r>
              <a:rPr lang="tr-TR" sz="2000" b="1" u="sng" dirty="0" err="1">
                <a:latin typeface="Calibri" panose="020F0502020204030204" pitchFamily="34" charset="0"/>
                <a:ea typeface="Times New Roman" panose="02020603050405020304" pitchFamily="18" charset="0"/>
              </a:rPr>
              <a:t>re’sen</a:t>
            </a:r>
            <a:r>
              <a:rPr lang="tr-TR" sz="2000" b="1" u="sng" dirty="0">
                <a:latin typeface="Calibri" panose="020F0502020204030204" pitchFamily="34" charset="0"/>
                <a:ea typeface="Times New Roman" panose="02020603050405020304" pitchFamily="18" charset="0"/>
              </a:rPr>
              <a:t> veya idarece yapılan tarhiyatlar</a:t>
            </a:r>
            <a:r>
              <a:rPr lang="tr-TR" sz="2000" dirty="0">
                <a:latin typeface="Calibri" panose="020F0502020204030204" pitchFamily="34" charset="0"/>
                <a:ea typeface="Times New Roman" panose="02020603050405020304" pitchFamily="18" charset="0"/>
              </a:rPr>
              <a:t> üzerine Kanunun yayımı tarihinden </a:t>
            </a:r>
            <a:r>
              <a:rPr lang="tr-TR" sz="2000" b="1" dirty="0">
                <a:solidFill>
                  <a:srgbClr val="C00000"/>
                </a:solidFill>
                <a:latin typeface="Calibri" panose="020F0502020204030204" pitchFamily="34" charset="0"/>
                <a:ea typeface="Times New Roman" panose="02020603050405020304" pitchFamily="18" charset="0"/>
              </a:rPr>
              <a:t>önce yapılıp kesinleşen</a:t>
            </a:r>
            <a:r>
              <a:rPr lang="tr-TR" sz="2000" dirty="0">
                <a:solidFill>
                  <a:srgbClr val="C00000"/>
                </a:solidFill>
                <a:latin typeface="Calibri" panose="020F0502020204030204" pitchFamily="34" charset="0"/>
                <a:ea typeface="Times New Roman" panose="02020603050405020304" pitchFamily="18" charset="0"/>
              </a:rPr>
              <a:t> </a:t>
            </a:r>
            <a:r>
              <a:rPr lang="tr-TR" sz="2000" dirty="0">
                <a:latin typeface="Calibri" panose="020F0502020204030204" pitchFamily="34" charset="0"/>
                <a:ea typeface="Times New Roman" panose="02020603050405020304" pitchFamily="18" charset="0"/>
              </a:rPr>
              <a:t>tarhiyatlar, ilgili dönem beyanı ile </a:t>
            </a:r>
            <a:r>
              <a:rPr lang="tr-TR" sz="2000" b="1" dirty="0">
                <a:solidFill>
                  <a:srgbClr val="C00000"/>
                </a:solidFill>
                <a:latin typeface="Calibri" panose="020F0502020204030204" pitchFamily="34" charset="0"/>
                <a:ea typeface="Times New Roman" panose="02020603050405020304" pitchFamily="18" charset="0"/>
              </a:rPr>
              <a:t>birlikte dikkate alınacaktır</a:t>
            </a:r>
            <a:r>
              <a:rPr lang="tr-TR" sz="2000" dirty="0">
                <a:latin typeface="Calibri" panose="020F0502020204030204" pitchFamily="34" charset="0"/>
                <a:ea typeface="Times New Roman" panose="02020603050405020304" pitchFamily="18" charset="0"/>
              </a:rPr>
              <a:t>.</a:t>
            </a:r>
          </a:p>
          <a:p>
            <a:pPr marL="742950" lvl="1" indent="-285750">
              <a:spcAft>
                <a:spcPts val="600"/>
              </a:spcAft>
              <a:buFont typeface="Wingdings" panose="05000000000000000000" pitchFamily="2" charset="2"/>
              <a:buChar char="ü"/>
            </a:pPr>
            <a:endParaRPr lang="tr-TR" sz="1400" dirty="0">
              <a:latin typeface="Calibri" panose="020F0502020204030204" pitchFamily="34" charset="0"/>
              <a:ea typeface="Times New Roman" panose="02020603050405020304" pitchFamily="18" charset="0"/>
            </a:endParaRPr>
          </a:p>
        </p:txBody>
      </p:sp>
      <p:sp>
        <p:nvSpPr>
          <p:cNvPr id="26" name="Metin kutusu 25"/>
          <p:cNvSpPr txBox="1"/>
          <p:nvPr/>
        </p:nvSpPr>
        <p:spPr>
          <a:xfrm>
            <a:off x="740444" y="3977399"/>
            <a:ext cx="11244943" cy="1600438"/>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742950" lvl="1" indent="-285750">
              <a:spcAft>
                <a:spcPts val="600"/>
              </a:spcAft>
              <a:buFont typeface="Wingdings" panose="05000000000000000000" pitchFamily="2" charset="2"/>
              <a:buChar char="ü"/>
            </a:pPr>
            <a:endParaRPr lang="tr-TR" sz="1400" dirty="0">
              <a:latin typeface="Calibri" panose="020F0502020204030204" pitchFamily="34" charset="0"/>
              <a:ea typeface="Times New Roman" panose="02020603050405020304" pitchFamily="18" charset="0"/>
            </a:endParaRPr>
          </a:p>
          <a:p>
            <a:pPr marL="742950" lvl="1" indent="-285750" algn="just">
              <a:spcAft>
                <a:spcPts val="600"/>
              </a:spcAft>
              <a:buFont typeface="Wingdings" panose="05000000000000000000" pitchFamily="2" charset="2"/>
              <a:buChar char="ü"/>
            </a:pPr>
            <a:r>
              <a:rPr lang="tr-TR" sz="2000" dirty="0">
                <a:latin typeface="Calibri" panose="020F0502020204030204" pitchFamily="34" charset="0"/>
                <a:ea typeface="Times New Roman" panose="02020603050405020304" pitchFamily="18" charset="0"/>
              </a:rPr>
              <a:t>Kısmi </a:t>
            </a:r>
            <a:r>
              <a:rPr lang="tr-TR" sz="2000" dirty="0" err="1">
                <a:latin typeface="Calibri" panose="020F0502020204030204" pitchFamily="34" charset="0"/>
                <a:ea typeface="Times New Roman" panose="02020603050405020304" pitchFamily="18" charset="0"/>
              </a:rPr>
              <a:t>tevkifata</a:t>
            </a:r>
            <a:r>
              <a:rPr lang="tr-TR" sz="2000" dirty="0">
                <a:latin typeface="Calibri" panose="020F0502020204030204" pitchFamily="34" charset="0"/>
                <a:ea typeface="Times New Roman" panose="02020603050405020304" pitchFamily="18" charset="0"/>
              </a:rPr>
              <a:t> tabi satışları bulunan </a:t>
            </a:r>
            <a:r>
              <a:rPr lang="tr-TR" sz="2000" b="1" dirty="0">
                <a:solidFill>
                  <a:srgbClr val="C00000"/>
                </a:solidFill>
                <a:latin typeface="Calibri" panose="020F0502020204030204" pitchFamily="34" charset="0"/>
                <a:ea typeface="Times New Roman" panose="02020603050405020304" pitchFamily="18" charset="0"/>
              </a:rPr>
              <a:t>satıcıların yapacakları</a:t>
            </a:r>
            <a:r>
              <a:rPr lang="tr-TR" sz="2000" dirty="0">
                <a:solidFill>
                  <a:srgbClr val="C00000"/>
                </a:solidFill>
                <a:latin typeface="Calibri" panose="020F0502020204030204" pitchFamily="34" charset="0"/>
                <a:ea typeface="Times New Roman" panose="02020603050405020304" pitchFamily="18" charset="0"/>
              </a:rPr>
              <a:t> </a:t>
            </a:r>
            <a:r>
              <a:rPr lang="tr-TR" sz="2000" dirty="0">
                <a:latin typeface="Calibri" panose="020F0502020204030204" pitchFamily="34" charset="0"/>
                <a:ea typeface="Times New Roman" panose="02020603050405020304" pitchFamily="18" charset="0"/>
              </a:rPr>
              <a:t>KDV artırımları ile ilgili “Yıllık Hesaplanan KDV" tutarının belirlenmesinde, alıcı tarafından </a:t>
            </a:r>
            <a:r>
              <a:rPr lang="tr-TR" sz="2000" b="1" u="sng" dirty="0">
                <a:latin typeface="Calibri" panose="020F0502020204030204" pitchFamily="34" charset="0"/>
                <a:ea typeface="Times New Roman" panose="02020603050405020304" pitchFamily="18" charset="0"/>
              </a:rPr>
              <a:t>sorumlu sıfatıyla beyan edilen KDV dikkate alınmadan</a:t>
            </a:r>
            <a:r>
              <a:rPr lang="tr-TR" sz="2000" dirty="0">
                <a:latin typeface="Calibri" panose="020F0502020204030204" pitchFamily="34" charset="0"/>
                <a:ea typeface="Times New Roman" panose="02020603050405020304" pitchFamily="18" charset="0"/>
              </a:rPr>
              <a:t>, </a:t>
            </a:r>
            <a:r>
              <a:rPr lang="tr-TR" sz="2000" b="1" dirty="0">
                <a:solidFill>
                  <a:srgbClr val="C00000"/>
                </a:solidFill>
                <a:latin typeface="Calibri" panose="020F0502020204030204" pitchFamily="34" charset="0"/>
                <a:ea typeface="Times New Roman" panose="02020603050405020304" pitchFamily="18" charset="0"/>
              </a:rPr>
              <a:t>kendileri tarafından beyan edilen kısım</a:t>
            </a:r>
            <a:r>
              <a:rPr lang="tr-TR" sz="2000" dirty="0">
                <a:solidFill>
                  <a:srgbClr val="C00000"/>
                </a:solidFill>
                <a:latin typeface="Calibri" panose="020F0502020204030204" pitchFamily="34" charset="0"/>
                <a:ea typeface="Times New Roman" panose="02020603050405020304" pitchFamily="18" charset="0"/>
              </a:rPr>
              <a:t> </a:t>
            </a:r>
            <a:r>
              <a:rPr lang="tr-TR" sz="2000" dirty="0">
                <a:latin typeface="Calibri" panose="020F0502020204030204" pitchFamily="34" charset="0"/>
                <a:ea typeface="Times New Roman" panose="02020603050405020304" pitchFamily="18" charset="0"/>
              </a:rPr>
              <a:t>hesaplamaya dâhil edilecektir.</a:t>
            </a:r>
          </a:p>
          <a:p>
            <a:pPr marL="742950" lvl="1" indent="-285750">
              <a:spcAft>
                <a:spcPts val="600"/>
              </a:spcAft>
              <a:buFont typeface="Wingdings" panose="05000000000000000000" pitchFamily="2" charset="2"/>
              <a:buChar char="ü"/>
            </a:pPr>
            <a:endParaRPr lang="tr-TR" sz="1400" dirty="0">
              <a:latin typeface="Calibri" panose="020F0502020204030204" pitchFamily="34" charset="0"/>
              <a:ea typeface="Times New Roman" panose="02020603050405020304" pitchFamily="18" charset="0"/>
            </a:endParaRPr>
          </a:p>
        </p:txBody>
      </p:sp>
      <p:pic>
        <p:nvPicPr>
          <p:cNvPr id="27" name="Resim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7892" y="3578540"/>
            <a:ext cx="766531" cy="1048614"/>
          </a:xfrm>
          <a:prstGeom prst="rect">
            <a:avLst/>
          </a:prstGeom>
        </p:spPr>
      </p:pic>
      <p:sp>
        <p:nvSpPr>
          <p:cNvPr id="28" name="Dikdörtgen 27"/>
          <p:cNvSpPr/>
          <p:nvPr/>
        </p:nvSpPr>
        <p:spPr>
          <a:xfrm>
            <a:off x="3821745" y="3709260"/>
            <a:ext cx="6096000" cy="646331"/>
          </a:xfrm>
          <a:prstGeom prst="rect">
            <a:avLst/>
          </a:prstGeom>
        </p:spPr>
        <p:txBody>
          <a:bodyPr>
            <a:spAutoFit/>
          </a:bodyPr>
          <a:lstStyle/>
          <a:p>
            <a:r>
              <a:rPr lang="tr-TR" b="1" dirty="0">
                <a:solidFill>
                  <a:srgbClr val="C00000"/>
                </a:solidFill>
                <a:latin typeface="Calibri" panose="020F0502020204030204" pitchFamily="34" charset="0"/>
                <a:ea typeface="Times New Roman" panose="02020603050405020304" pitchFamily="18" charset="0"/>
              </a:rPr>
              <a:t>2 No.lu KDV beyannameleri</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için 7440 sayılı Kanunun 5 inci maddesi kapsamında vergi artırımı </a:t>
            </a:r>
            <a:r>
              <a:rPr lang="tr-TR" b="1" u="sng" dirty="0">
                <a:latin typeface="Calibri" panose="020F0502020204030204" pitchFamily="34" charset="0"/>
                <a:ea typeface="Times New Roman" panose="02020603050405020304" pitchFamily="18" charset="0"/>
              </a:rPr>
              <a:t>yapılması mümkün değildir</a:t>
            </a:r>
            <a:r>
              <a:rPr lang="tr-TR" dirty="0">
                <a:latin typeface="Calibri" panose="020F0502020204030204" pitchFamily="34" charset="0"/>
                <a:ea typeface="Times New Roman" panose="02020603050405020304" pitchFamily="18" charset="0"/>
              </a:rPr>
              <a:t>.</a:t>
            </a:r>
            <a:endParaRPr lang="tr-TR" dirty="0"/>
          </a:p>
        </p:txBody>
      </p:sp>
      <p:sp>
        <p:nvSpPr>
          <p:cNvPr id="23" name="Metin kutusu 22"/>
          <p:cNvSpPr txBox="1"/>
          <p:nvPr/>
        </p:nvSpPr>
        <p:spPr>
          <a:xfrm>
            <a:off x="3985065" y="1327277"/>
            <a:ext cx="8000322" cy="1774332"/>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a:latin typeface="Segoe UI" panose="020B0502040204020203" pitchFamily="34" charset="0"/>
              <a:ea typeface="Segoe UI" panose="020B0502040204020203" pitchFamily="34" charset="0"/>
              <a:cs typeface="Segoe UI" panose="020B0502040204020203" pitchFamily="34" charset="0"/>
            </a:endParaRPr>
          </a:p>
          <a:p>
            <a:pPr algn="just"/>
            <a:endParaRPr lang="tr-TR" sz="1100" dirty="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dirty="0">
                <a:latin typeface="Calibri" panose="020F0502020204030204" pitchFamily="34" charset="0"/>
                <a:ea typeface="Times New Roman" panose="02020603050405020304" pitchFamily="18" charset="0"/>
              </a:rPr>
              <a:t>“</a:t>
            </a:r>
            <a:r>
              <a:rPr lang="tr-TR" b="1" dirty="0">
                <a:solidFill>
                  <a:srgbClr val="C00000"/>
                </a:solidFill>
                <a:latin typeface="Calibri" panose="020F0502020204030204" pitchFamily="34" charset="0"/>
                <a:ea typeface="Times New Roman" panose="02020603050405020304" pitchFamily="18" charset="0"/>
              </a:rPr>
              <a:t>Hesaplanan Katma Değer Vergisi</a:t>
            </a:r>
            <a:r>
              <a:rPr lang="tr-TR" dirty="0">
                <a:latin typeface="Calibri" panose="020F0502020204030204" pitchFamily="34" charset="0"/>
                <a:ea typeface="Times New Roman" panose="02020603050405020304" pitchFamily="18" charset="0"/>
              </a:rPr>
              <a:t>” satırlarında yer alan tutarların </a:t>
            </a:r>
            <a:r>
              <a:rPr lang="tr-TR" b="1" dirty="0">
                <a:solidFill>
                  <a:srgbClr val="C00000"/>
                </a:solidFill>
                <a:latin typeface="Calibri" panose="020F0502020204030204" pitchFamily="34" charset="0"/>
                <a:ea typeface="Times New Roman" panose="02020603050405020304" pitchFamily="18" charset="0"/>
              </a:rPr>
              <a:t>yıllık toplamı üzerinden</a:t>
            </a:r>
            <a:r>
              <a:rPr lang="tr-TR" dirty="0">
                <a:latin typeface="Calibri" panose="020F0502020204030204" pitchFamily="34" charset="0"/>
                <a:ea typeface="Times New Roman" panose="02020603050405020304" pitchFamily="18" charset="0"/>
              </a:rPr>
              <a:t>; tabloda belirtilen oranlardan az olmamak kaydıyla hesaplanacak KDV’nin artırılması,</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dirty="0">
                <a:latin typeface="Calibri" panose="020F0502020204030204" pitchFamily="34" charset="0"/>
                <a:ea typeface="Times New Roman" panose="02020603050405020304" pitchFamily="18" charset="0"/>
              </a:rPr>
              <a:t>Artırımın </a:t>
            </a:r>
            <a:r>
              <a:rPr lang="tr-TR" b="1" u="sng" dirty="0">
                <a:latin typeface="Calibri" panose="020F0502020204030204" pitchFamily="34" charset="0"/>
                <a:ea typeface="Times New Roman" panose="02020603050405020304" pitchFamily="18" charset="0"/>
              </a:rPr>
              <a:t>yıllık </a:t>
            </a:r>
            <a:r>
              <a:rPr lang="tr-TR" dirty="0">
                <a:latin typeface="Calibri" panose="020F0502020204030204" pitchFamily="34" charset="0"/>
                <a:ea typeface="Times New Roman" panose="02020603050405020304" pitchFamily="18" charset="0"/>
              </a:rPr>
              <a:t>yapılması gerekir.</a:t>
            </a:r>
          </a:p>
        </p:txBody>
      </p:sp>
      <p:sp>
        <p:nvSpPr>
          <p:cNvPr id="21" name="Yuvarlatılmış Dikdörtgen 20"/>
          <p:cNvSpPr/>
          <p:nvPr/>
        </p:nvSpPr>
        <p:spPr>
          <a:xfrm>
            <a:off x="3993254" y="1130383"/>
            <a:ext cx="7983133"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600" dirty="0">
                <a:latin typeface="Arial" panose="020B0604020202020204" pitchFamily="34" charset="0"/>
                <a:cs typeface="Arial" panose="020B0604020202020204" pitchFamily="34" charset="0"/>
              </a:rPr>
              <a:t>Artırıma Esas Tutar ve Uygulanacak Artırım Oranları</a:t>
            </a:r>
          </a:p>
        </p:txBody>
      </p:sp>
      <p:pic>
        <p:nvPicPr>
          <p:cNvPr id="7" name="Resim 6">
            <a:extLst>
              <a:ext uri="{FF2B5EF4-FFF2-40B4-BE49-F238E27FC236}">
                <a16:creationId xmlns:a16="http://schemas.microsoft.com/office/drawing/2014/main" id="{4491CA7C-7CD1-6F2C-D575-50D33424F69D}"/>
              </a:ext>
            </a:extLst>
          </p:cNvPr>
          <p:cNvPicPr>
            <a:picLocks noChangeAspect="1"/>
          </p:cNvPicPr>
          <p:nvPr/>
        </p:nvPicPr>
        <p:blipFill>
          <a:blip r:embed="rId5"/>
          <a:stretch>
            <a:fillRect/>
          </a:stretch>
        </p:blipFill>
        <p:spPr>
          <a:xfrm>
            <a:off x="1149800" y="1167090"/>
            <a:ext cx="2284120" cy="2094705"/>
          </a:xfrm>
          <a:prstGeom prst="rect">
            <a:avLst/>
          </a:prstGeom>
        </p:spPr>
      </p:pic>
      <p:sp>
        <p:nvSpPr>
          <p:cNvPr id="5" name="TextShape 2">
            <a:extLst>
              <a:ext uri="{FF2B5EF4-FFF2-40B4-BE49-F238E27FC236}">
                <a16:creationId xmlns:a16="http://schemas.microsoft.com/office/drawing/2014/main" id="{E20AAD6E-3B71-42A2-141F-D51FD5A14EF9}"/>
              </a:ext>
            </a:extLst>
          </p:cNvPr>
          <p:cNvSpPr txBox="1"/>
          <p:nvPr/>
        </p:nvSpPr>
        <p:spPr>
          <a:xfrm>
            <a:off x="902667" y="129375"/>
            <a:ext cx="10920495" cy="791640"/>
          </a:xfrm>
          <a:prstGeom prst="rect">
            <a:avLst/>
          </a:prstGeom>
          <a:noFill/>
          <a:ln>
            <a:noFill/>
          </a:ln>
        </p:spPr>
        <p:txBody>
          <a:bodyPr anchor="ctr"/>
          <a:lstStyle/>
          <a:p>
            <a:pPr algn="ctr">
              <a:lnSpc>
                <a:spcPct val="100000"/>
              </a:lnSpc>
            </a:pPr>
            <a:r>
              <a:rPr lang="tr-TR" sz="3600" b="1" spc="-1" dirty="0">
                <a:solidFill>
                  <a:srgbClr val="BC1421"/>
                </a:solidFill>
                <a:uFill>
                  <a:solidFill>
                    <a:srgbClr val="FFFFFF"/>
                  </a:solidFill>
                </a:uFill>
              </a:rPr>
              <a:t>MATRAH VE VERGİ ARTIRIMI</a:t>
            </a:r>
          </a:p>
          <a:p>
            <a:pPr algn="ctr">
              <a:lnSpc>
                <a:spcPct val="100000"/>
              </a:lnSpc>
            </a:pPr>
            <a:r>
              <a:rPr lang="tr-TR" sz="2400" b="1" spc="-1" dirty="0">
                <a:solidFill>
                  <a:srgbClr val="C00000"/>
                </a:solidFill>
                <a:uFill>
                  <a:solidFill>
                    <a:srgbClr val="FFFFFF"/>
                  </a:solidFill>
                </a:uFill>
              </a:rPr>
              <a:t>-Katma Değer Vergisi Artırımı</a:t>
            </a:r>
            <a:r>
              <a:rPr lang="tr-TR" sz="2400" b="1" strike="noStrike" spc="-1" dirty="0">
                <a:solidFill>
                  <a:srgbClr val="C00000"/>
                </a:solidFill>
                <a:uFill>
                  <a:solidFill>
                    <a:srgbClr val="FFFFFF"/>
                  </a:solidFill>
                </a:uFill>
                <a:latin typeface="Calibri"/>
              </a:rPr>
              <a:t>-</a:t>
            </a:r>
            <a:endParaRPr lang="tr-TR" sz="2400" b="0" strike="noStrike" spc="-1" dirty="0">
              <a:solidFill>
                <a:srgbClr val="C00000"/>
              </a:solidFill>
              <a:uFill>
                <a:solidFill>
                  <a:srgbClr val="FFFFFF"/>
                </a:solidFill>
              </a:uFill>
              <a:latin typeface="Calibri"/>
            </a:endParaRPr>
          </a:p>
        </p:txBody>
      </p:sp>
    </p:spTree>
    <p:extLst>
      <p:ext uri="{BB962C8B-B14F-4D97-AF65-F5344CB8AC3E}">
        <p14:creationId xmlns:p14="http://schemas.microsoft.com/office/powerpoint/2010/main" val="39093135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up)">
                                      <p:cBhvr>
                                        <p:cTn id="14" dur="500"/>
                                        <p:tgtEl>
                                          <p:spTgt spid="2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4">
                                            <p:bg/>
                                          </p:spTgt>
                                        </p:tgtEl>
                                        <p:attrNameLst>
                                          <p:attrName>style.visibility</p:attrName>
                                        </p:attrNameLst>
                                      </p:cBhvr>
                                      <p:to>
                                        <p:strVal val="visible"/>
                                      </p:to>
                                    </p:set>
                                    <p:animEffect transition="in" filter="wipe(left)">
                                      <p:cBhvr>
                                        <p:cTn id="18" dur="500"/>
                                        <p:tgtEl>
                                          <p:spTgt spid="24">
                                            <p:bg/>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4">
                                            <p:txEl>
                                              <p:pRg st="1" end="1"/>
                                            </p:txEl>
                                          </p:spTgt>
                                        </p:tgtEl>
                                        <p:attrNameLst>
                                          <p:attrName>style.visibility</p:attrName>
                                        </p:attrNameLst>
                                      </p:cBhvr>
                                      <p:to>
                                        <p:strVal val="visible"/>
                                      </p:to>
                                    </p:set>
                                    <p:animEffect transition="in" filter="wipe(left)">
                                      <p:cBhvr>
                                        <p:cTn id="21" dur="500"/>
                                        <p:tgtEl>
                                          <p:spTgt spid="24">
                                            <p:txEl>
                                              <p:pRg st="1" end="1"/>
                                            </p:txEl>
                                          </p:spTgt>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4">
                                            <p:txEl>
                                              <p:pRg st="2" end="2"/>
                                            </p:txEl>
                                          </p:spTgt>
                                        </p:tgtEl>
                                        <p:attrNameLst>
                                          <p:attrName>style.visibility</p:attrName>
                                        </p:attrNameLst>
                                      </p:cBhvr>
                                      <p:to>
                                        <p:strVal val="visible"/>
                                      </p:to>
                                    </p:set>
                                    <p:animEffect transition="in" filter="wipe(left)">
                                      <p:cBhvr>
                                        <p:cTn id="25" dur="500"/>
                                        <p:tgtEl>
                                          <p:spTgt spid="2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xit" presetSubtype="0" fill="hold" grpId="1" nodeType="clickEffect">
                                  <p:stCondLst>
                                    <p:cond delay="0"/>
                                  </p:stCondLst>
                                  <p:childTnLst>
                                    <p:animEffect transition="out" filter="fade">
                                      <p:cBhvr>
                                        <p:cTn id="29" dur="1000"/>
                                        <p:tgtEl>
                                          <p:spTgt spid="24">
                                            <p:txEl>
                                              <p:pRg st="1" end="1"/>
                                            </p:txEl>
                                          </p:spTgt>
                                        </p:tgtEl>
                                      </p:cBhvr>
                                    </p:animEffect>
                                    <p:anim calcmode="lin" valueType="num">
                                      <p:cBhvr>
                                        <p:cTn id="30" dur="1000"/>
                                        <p:tgtEl>
                                          <p:spTgt spid="24">
                                            <p:txEl>
                                              <p:pRg st="1" end="1"/>
                                            </p:txEl>
                                          </p:spTgt>
                                        </p:tgtEl>
                                        <p:attrNameLst>
                                          <p:attrName>ppt_x</p:attrName>
                                        </p:attrNameLst>
                                      </p:cBhvr>
                                      <p:tavLst>
                                        <p:tav tm="0">
                                          <p:val>
                                            <p:strVal val="ppt_x"/>
                                          </p:val>
                                        </p:tav>
                                        <p:tav tm="100000">
                                          <p:val>
                                            <p:strVal val="ppt_x"/>
                                          </p:val>
                                        </p:tav>
                                      </p:tavLst>
                                    </p:anim>
                                    <p:anim calcmode="lin" valueType="num">
                                      <p:cBhvr>
                                        <p:cTn id="31" dur="100" decel="100000"/>
                                        <p:tgtEl>
                                          <p:spTgt spid="24">
                                            <p:txEl>
                                              <p:pRg st="1" end="1"/>
                                            </p:txEl>
                                          </p:spTgt>
                                        </p:tgtEl>
                                        <p:attrNameLst>
                                          <p:attrName>ppt_y</p:attrName>
                                        </p:attrNameLst>
                                      </p:cBhvr>
                                      <p:tavLst>
                                        <p:tav tm="0">
                                          <p:val>
                                            <p:strVal val="ppt_y"/>
                                          </p:val>
                                        </p:tav>
                                        <p:tav tm="100000">
                                          <p:val>
                                            <p:strVal val="ppt_y-.03"/>
                                          </p:val>
                                        </p:tav>
                                      </p:tavLst>
                                    </p:anim>
                                    <p:anim calcmode="lin" valueType="num">
                                      <p:cBhvr>
                                        <p:cTn id="32" dur="900" accel="100000">
                                          <p:stCondLst>
                                            <p:cond delay="100"/>
                                          </p:stCondLst>
                                        </p:cTn>
                                        <p:tgtEl>
                                          <p:spTgt spid="24">
                                            <p:txEl>
                                              <p:pRg st="1" end="1"/>
                                            </p:txEl>
                                          </p:spTgt>
                                        </p:tgtEl>
                                        <p:attrNameLst>
                                          <p:attrName>ppt_y</p:attrName>
                                        </p:attrNameLst>
                                      </p:cBhvr>
                                      <p:tavLst>
                                        <p:tav tm="0">
                                          <p:val>
                                            <p:strVal val="ppt_y"/>
                                          </p:val>
                                        </p:tav>
                                        <p:tav tm="100000">
                                          <p:val>
                                            <p:strVal val="ppt_y+1"/>
                                          </p:val>
                                        </p:tav>
                                      </p:tavLst>
                                    </p:anim>
                                    <p:set>
                                      <p:cBhvr>
                                        <p:cTn id="33" dur="1" fill="hold">
                                          <p:stCondLst>
                                            <p:cond delay="999"/>
                                          </p:stCondLst>
                                        </p:cTn>
                                        <p:tgtEl>
                                          <p:spTgt spid="24">
                                            <p:txEl>
                                              <p:pRg st="1" end="1"/>
                                            </p:txEl>
                                          </p:spTgt>
                                        </p:tgtEl>
                                        <p:attrNameLst>
                                          <p:attrName>style.visibility</p:attrName>
                                        </p:attrNameLst>
                                      </p:cBhvr>
                                      <p:to>
                                        <p:strVal val="hidden"/>
                                      </p:to>
                                    </p:set>
                                  </p:childTnLst>
                                </p:cTn>
                              </p:par>
                              <p:par>
                                <p:cTn id="34" presetID="37" presetClass="exit" presetSubtype="0" fill="hold" grpId="1" nodeType="withEffect">
                                  <p:stCondLst>
                                    <p:cond delay="0"/>
                                  </p:stCondLst>
                                  <p:childTnLst>
                                    <p:animEffect transition="out" filter="fade">
                                      <p:cBhvr>
                                        <p:cTn id="35" dur="1000"/>
                                        <p:tgtEl>
                                          <p:spTgt spid="24">
                                            <p:txEl>
                                              <p:pRg st="2" end="2"/>
                                            </p:txEl>
                                          </p:spTgt>
                                        </p:tgtEl>
                                      </p:cBhvr>
                                    </p:animEffect>
                                    <p:anim calcmode="lin" valueType="num">
                                      <p:cBhvr>
                                        <p:cTn id="36" dur="1000"/>
                                        <p:tgtEl>
                                          <p:spTgt spid="24">
                                            <p:txEl>
                                              <p:pRg st="2" end="2"/>
                                            </p:txEl>
                                          </p:spTgt>
                                        </p:tgtEl>
                                        <p:attrNameLst>
                                          <p:attrName>ppt_x</p:attrName>
                                        </p:attrNameLst>
                                      </p:cBhvr>
                                      <p:tavLst>
                                        <p:tav tm="0">
                                          <p:val>
                                            <p:strVal val="ppt_x"/>
                                          </p:val>
                                        </p:tav>
                                        <p:tav tm="100000">
                                          <p:val>
                                            <p:strVal val="ppt_x"/>
                                          </p:val>
                                        </p:tav>
                                      </p:tavLst>
                                    </p:anim>
                                    <p:anim calcmode="lin" valueType="num">
                                      <p:cBhvr>
                                        <p:cTn id="37" dur="100" decel="100000"/>
                                        <p:tgtEl>
                                          <p:spTgt spid="24">
                                            <p:txEl>
                                              <p:pRg st="2" end="2"/>
                                            </p:txEl>
                                          </p:spTgt>
                                        </p:tgtEl>
                                        <p:attrNameLst>
                                          <p:attrName>ppt_y</p:attrName>
                                        </p:attrNameLst>
                                      </p:cBhvr>
                                      <p:tavLst>
                                        <p:tav tm="0">
                                          <p:val>
                                            <p:strVal val="ppt_y"/>
                                          </p:val>
                                        </p:tav>
                                        <p:tav tm="100000">
                                          <p:val>
                                            <p:strVal val="ppt_y-.03"/>
                                          </p:val>
                                        </p:tav>
                                      </p:tavLst>
                                    </p:anim>
                                    <p:anim calcmode="lin" valueType="num">
                                      <p:cBhvr>
                                        <p:cTn id="38" dur="900" accel="100000">
                                          <p:stCondLst>
                                            <p:cond delay="100"/>
                                          </p:stCondLst>
                                        </p:cTn>
                                        <p:tgtEl>
                                          <p:spTgt spid="24">
                                            <p:txEl>
                                              <p:pRg st="2" end="2"/>
                                            </p:txEl>
                                          </p:spTgt>
                                        </p:tgtEl>
                                        <p:attrNameLst>
                                          <p:attrName>ppt_y</p:attrName>
                                        </p:attrNameLst>
                                      </p:cBhvr>
                                      <p:tavLst>
                                        <p:tav tm="0">
                                          <p:val>
                                            <p:strVal val="ppt_y"/>
                                          </p:val>
                                        </p:tav>
                                        <p:tav tm="100000">
                                          <p:val>
                                            <p:strVal val="ppt_y+1"/>
                                          </p:val>
                                        </p:tav>
                                      </p:tavLst>
                                    </p:anim>
                                    <p:set>
                                      <p:cBhvr>
                                        <p:cTn id="39" dur="1" fill="hold">
                                          <p:stCondLst>
                                            <p:cond delay="999"/>
                                          </p:stCondLst>
                                        </p:cTn>
                                        <p:tgtEl>
                                          <p:spTgt spid="24">
                                            <p:txEl>
                                              <p:pRg st="2" end="2"/>
                                            </p:txEl>
                                          </p:spTgt>
                                        </p:tgtEl>
                                        <p:attrNameLst>
                                          <p:attrName>style.visibility</p:attrName>
                                        </p:attrNameLst>
                                      </p:cBhvr>
                                      <p:to>
                                        <p:strVal val="hidden"/>
                                      </p:to>
                                    </p:set>
                                  </p:childTnLst>
                                </p:cTn>
                              </p:par>
                              <p:par>
                                <p:cTn id="40" presetID="37" presetClass="exit" presetSubtype="0" fill="hold" grpId="1" nodeType="withEffect">
                                  <p:stCondLst>
                                    <p:cond delay="0"/>
                                  </p:stCondLst>
                                  <p:childTnLst>
                                    <p:animEffect transition="out" filter="fade">
                                      <p:cBhvr>
                                        <p:cTn id="41" dur="1000"/>
                                        <p:tgtEl>
                                          <p:spTgt spid="24">
                                            <p:bg/>
                                          </p:spTgt>
                                        </p:tgtEl>
                                      </p:cBhvr>
                                    </p:animEffect>
                                    <p:anim calcmode="lin" valueType="num">
                                      <p:cBhvr>
                                        <p:cTn id="42" dur="1000"/>
                                        <p:tgtEl>
                                          <p:spTgt spid="24">
                                            <p:bg/>
                                          </p:spTgt>
                                        </p:tgtEl>
                                        <p:attrNameLst>
                                          <p:attrName>ppt_x</p:attrName>
                                        </p:attrNameLst>
                                      </p:cBhvr>
                                      <p:tavLst>
                                        <p:tav tm="0">
                                          <p:val>
                                            <p:strVal val="ppt_x"/>
                                          </p:val>
                                        </p:tav>
                                        <p:tav tm="100000">
                                          <p:val>
                                            <p:strVal val="ppt_x"/>
                                          </p:val>
                                        </p:tav>
                                      </p:tavLst>
                                    </p:anim>
                                    <p:anim calcmode="lin" valueType="num">
                                      <p:cBhvr>
                                        <p:cTn id="43" dur="100" decel="100000"/>
                                        <p:tgtEl>
                                          <p:spTgt spid="24">
                                            <p:bg/>
                                          </p:spTgt>
                                        </p:tgtEl>
                                        <p:attrNameLst>
                                          <p:attrName>ppt_y</p:attrName>
                                        </p:attrNameLst>
                                      </p:cBhvr>
                                      <p:tavLst>
                                        <p:tav tm="0">
                                          <p:val>
                                            <p:strVal val="ppt_y"/>
                                          </p:val>
                                        </p:tav>
                                        <p:tav tm="100000">
                                          <p:val>
                                            <p:strVal val="ppt_y-.03"/>
                                          </p:val>
                                        </p:tav>
                                      </p:tavLst>
                                    </p:anim>
                                    <p:anim calcmode="lin" valueType="num">
                                      <p:cBhvr>
                                        <p:cTn id="44" dur="900" accel="100000">
                                          <p:stCondLst>
                                            <p:cond delay="100"/>
                                          </p:stCondLst>
                                        </p:cTn>
                                        <p:tgtEl>
                                          <p:spTgt spid="24">
                                            <p:bg/>
                                          </p:spTgt>
                                        </p:tgtEl>
                                        <p:attrNameLst>
                                          <p:attrName>ppt_y</p:attrName>
                                        </p:attrNameLst>
                                      </p:cBhvr>
                                      <p:tavLst>
                                        <p:tav tm="0">
                                          <p:val>
                                            <p:strVal val="ppt_y"/>
                                          </p:val>
                                        </p:tav>
                                        <p:tav tm="100000">
                                          <p:val>
                                            <p:strVal val="ppt_y+1"/>
                                          </p:val>
                                        </p:tav>
                                      </p:tavLst>
                                    </p:anim>
                                    <p:set>
                                      <p:cBhvr>
                                        <p:cTn id="45" dur="1" fill="hold">
                                          <p:stCondLst>
                                            <p:cond delay="999"/>
                                          </p:stCondLst>
                                        </p:cTn>
                                        <p:tgtEl>
                                          <p:spTgt spid="24">
                                            <p:bg/>
                                          </p:spTgt>
                                        </p:tgtEl>
                                        <p:attrNameLst>
                                          <p:attrName>style.visibility</p:attrName>
                                        </p:attrNameLst>
                                      </p:cBhvr>
                                      <p:to>
                                        <p:strVal val="hidden"/>
                                      </p:to>
                                    </p:se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25">
                                            <p:bg/>
                                          </p:spTgt>
                                        </p:tgtEl>
                                        <p:attrNameLst>
                                          <p:attrName>style.visibility</p:attrName>
                                        </p:attrNameLst>
                                      </p:cBhvr>
                                      <p:to>
                                        <p:strVal val="visible"/>
                                      </p:to>
                                    </p:set>
                                    <p:animEffect transition="in" filter="wipe(left)">
                                      <p:cBhvr>
                                        <p:cTn id="49" dur="500"/>
                                        <p:tgtEl>
                                          <p:spTgt spid="25">
                                            <p:bg/>
                                          </p:spTgt>
                                        </p:tgtEl>
                                      </p:cBhvr>
                                    </p:animEffect>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25">
                                            <p:txEl>
                                              <p:pRg st="0" end="0"/>
                                            </p:txEl>
                                          </p:spTgt>
                                        </p:tgtEl>
                                        <p:attrNameLst>
                                          <p:attrName>style.visibility</p:attrName>
                                        </p:attrNameLst>
                                      </p:cBhvr>
                                      <p:to>
                                        <p:strVal val="visible"/>
                                      </p:to>
                                    </p:set>
                                    <p:animEffect transition="in" filter="wipe(left)">
                                      <p:cBhvr>
                                        <p:cTn id="53" dur="500"/>
                                        <p:tgtEl>
                                          <p:spTgt spid="25">
                                            <p:txEl>
                                              <p:pRg st="0" end="0"/>
                                            </p:tx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5">
                                            <p:txEl>
                                              <p:pRg st="1" end="1"/>
                                            </p:txEl>
                                          </p:spTgt>
                                        </p:tgtEl>
                                        <p:attrNameLst>
                                          <p:attrName>style.visibility</p:attrName>
                                        </p:attrNameLst>
                                      </p:cBhvr>
                                      <p:to>
                                        <p:strVal val="visible"/>
                                      </p:to>
                                    </p:set>
                                    <p:animEffect transition="in" filter="wipe(left)">
                                      <p:cBhvr>
                                        <p:cTn id="56" dur="500"/>
                                        <p:tgtEl>
                                          <p:spTgt spid="25">
                                            <p:txEl>
                                              <p:pRg st="1" end="1"/>
                                            </p:tx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5">
                                            <p:txEl>
                                              <p:pRg st="2" end="2"/>
                                            </p:txEl>
                                          </p:spTgt>
                                        </p:tgtEl>
                                        <p:attrNameLst>
                                          <p:attrName>style.visibility</p:attrName>
                                        </p:attrNameLst>
                                      </p:cBhvr>
                                      <p:to>
                                        <p:strVal val="visible"/>
                                      </p:to>
                                    </p:set>
                                    <p:animEffect transition="in" filter="wipe(left)">
                                      <p:cBhvr>
                                        <p:cTn id="59" dur="500"/>
                                        <p:tgtEl>
                                          <p:spTgt spid="25">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7" presetClass="exit" presetSubtype="0" fill="hold" grpId="1" nodeType="clickEffect">
                                  <p:stCondLst>
                                    <p:cond delay="0"/>
                                  </p:stCondLst>
                                  <p:childTnLst>
                                    <p:animEffect transition="out" filter="fade">
                                      <p:cBhvr>
                                        <p:cTn id="63" dur="1000"/>
                                        <p:tgtEl>
                                          <p:spTgt spid="25">
                                            <p:txEl>
                                              <p:pRg st="0" end="0"/>
                                            </p:txEl>
                                          </p:spTgt>
                                        </p:tgtEl>
                                      </p:cBhvr>
                                    </p:animEffect>
                                    <p:anim calcmode="lin" valueType="num">
                                      <p:cBhvr>
                                        <p:cTn id="64" dur="1000"/>
                                        <p:tgtEl>
                                          <p:spTgt spid="25">
                                            <p:txEl>
                                              <p:pRg st="0" end="0"/>
                                            </p:txEl>
                                          </p:spTgt>
                                        </p:tgtEl>
                                        <p:attrNameLst>
                                          <p:attrName>ppt_x</p:attrName>
                                        </p:attrNameLst>
                                      </p:cBhvr>
                                      <p:tavLst>
                                        <p:tav tm="0">
                                          <p:val>
                                            <p:strVal val="ppt_x"/>
                                          </p:val>
                                        </p:tav>
                                        <p:tav tm="100000">
                                          <p:val>
                                            <p:strVal val="ppt_x"/>
                                          </p:val>
                                        </p:tav>
                                      </p:tavLst>
                                    </p:anim>
                                    <p:anim calcmode="lin" valueType="num">
                                      <p:cBhvr>
                                        <p:cTn id="65" dur="100" decel="100000"/>
                                        <p:tgtEl>
                                          <p:spTgt spid="25">
                                            <p:txEl>
                                              <p:pRg st="0" end="0"/>
                                            </p:txEl>
                                          </p:spTgt>
                                        </p:tgtEl>
                                        <p:attrNameLst>
                                          <p:attrName>ppt_y</p:attrName>
                                        </p:attrNameLst>
                                      </p:cBhvr>
                                      <p:tavLst>
                                        <p:tav tm="0">
                                          <p:val>
                                            <p:strVal val="ppt_y"/>
                                          </p:val>
                                        </p:tav>
                                        <p:tav tm="100000">
                                          <p:val>
                                            <p:strVal val="ppt_y-.03"/>
                                          </p:val>
                                        </p:tav>
                                      </p:tavLst>
                                    </p:anim>
                                    <p:anim calcmode="lin" valueType="num">
                                      <p:cBhvr>
                                        <p:cTn id="66" dur="900" accel="100000">
                                          <p:stCondLst>
                                            <p:cond delay="100"/>
                                          </p:stCondLst>
                                        </p:cTn>
                                        <p:tgtEl>
                                          <p:spTgt spid="25">
                                            <p:txEl>
                                              <p:pRg st="0" end="0"/>
                                            </p:txEl>
                                          </p:spTgt>
                                        </p:tgtEl>
                                        <p:attrNameLst>
                                          <p:attrName>ppt_y</p:attrName>
                                        </p:attrNameLst>
                                      </p:cBhvr>
                                      <p:tavLst>
                                        <p:tav tm="0">
                                          <p:val>
                                            <p:strVal val="ppt_y"/>
                                          </p:val>
                                        </p:tav>
                                        <p:tav tm="100000">
                                          <p:val>
                                            <p:strVal val="ppt_y+1"/>
                                          </p:val>
                                        </p:tav>
                                      </p:tavLst>
                                    </p:anim>
                                    <p:set>
                                      <p:cBhvr>
                                        <p:cTn id="67" dur="1" fill="hold">
                                          <p:stCondLst>
                                            <p:cond delay="999"/>
                                          </p:stCondLst>
                                        </p:cTn>
                                        <p:tgtEl>
                                          <p:spTgt spid="25">
                                            <p:txEl>
                                              <p:pRg st="0" end="0"/>
                                            </p:txEl>
                                          </p:spTgt>
                                        </p:tgtEl>
                                        <p:attrNameLst>
                                          <p:attrName>style.visibility</p:attrName>
                                        </p:attrNameLst>
                                      </p:cBhvr>
                                      <p:to>
                                        <p:strVal val="hidden"/>
                                      </p:to>
                                    </p:set>
                                  </p:childTnLst>
                                </p:cTn>
                              </p:par>
                              <p:par>
                                <p:cTn id="68" presetID="37" presetClass="exit" presetSubtype="0" fill="hold" grpId="1" nodeType="withEffect">
                                  <p:stCondLst>
                                    <p:cond delay="0"/>
                                  </p:stCondLst>
                                  <p:childTnLst>
                                    <p:animEffect transition="out" filter="fade">
                                      <p:cBhvr>
                                        <p:cTn id="69" dur="1000"/>
                                        <p:tgtEl>
                                          <p:spTgt spid="25">
                                            <p:txEl>
                                              <p:pRg st="1" end="1"/>
                                            </p:txEl>
                                          </p:spTgt>
                                        </p:tgtEl>
                                      </p:cBhvr>
                                    </p:animEffect>
                                    <p:anim calcmode="lin" valueType="num">
                                      <p:cBhvr>
                                        <p:cTn id="70" dur="1000"/>
                                        <p:tgtEl>
                                          <p:spTgt spid="25">
                                            <p:txEl>
                                              <p:pRg st="1" end="1"/>
                                            </p:txEl>
                                          </p:spTgt>
                                        </p:tgtEl>
                                        <p:attrNameLst>
                                          <p:attrName>ppt_x</p:attrName>
                                        </p:attrNameLst>
                                      </p:cBhvr>
                                      <p:tavLst>
                                        <p:tav tm="0">
                                          <p:val>
                                            <p:strVal val="ppt_x"/>
                                          </p:val>
                                        </p:tav>
                                        <p:tav tm="100000">
                                          <p:val>
                                            <p:strVal val="ppt_x"/>
                                          </p:val>
                                        </p:tav>
                                      </p:tavLst>
                                    </p:anim>
                                    <p:anim calcmode="lin" valueType="num">
                                      <p:cBhvr>
                                        <p:cTn id="71" dur="100" decel="100000"/>
                                        <p:tgtEl>
                                          <p:spTgt spid="25">
                                            <p:txEl>
                                              <p:pRg st="1" end="1"/>
                                            </p:txEl>
                                          </p:spTgt>
                                        </p:tgtEl>
                                        <p:attrNameLst>
                                          <p:attrName>ppt_y</p:attrName>
                                        </p:attrNameLst>
                                      </p:cBhvr>
                                      <p:tavLst>
                                        <p:tav tm="0">
                                          <p:val>
                                            <p:strVal val="ppt_y"/>
                                          </p:val>
                                        </p:tav>
                                        <p:tav tm="100000">
                                          <p:val>
                                            <p:strVal val="ppt_y-.03"/>
                                          </p:val>
                                        </p:tav>
                                      </p:tavLst>
                                    </p:anim>
                                    <p:anim calcmode="lin" valueType="num">
                                      <p:cBhvr>
                                        <p:cTn id="72" dur="900" accel="100000">
                                          <p:stCondLst>
                                            <p:cond delay="100"/>
                                          </p:stCondLst>
                                        </p:cTn>
                                        <p:tgtEl>
                                          <p:spTgt spid="25">
                                            <p:txEl>
                                              <p:pRg st="1" end="1"/>
                                            </p:txEl>
                                          </p:spTgt>
                                        </p:tgtEl>
                                        <p:attrNameLst>
                                          <p:attrName>ppt_y</p:attrName>
                                        </p:attrNameLst>
                                      </p:cBhvr>
                                      <p:tavLst>
                                        <p:tav tm="0">
                                          <p:val>
                                            <p:strVal val="ppt_y"/>
                                          </p:val>
                                        </p:tav>
                                        <p:tav tm="100000">
                                          <p:val>
                                            <p:strVal val="ppt_y+1"/>
                                          </p:val>
                                        </p:tav>
                                      </p:tavLst>
                                    </p:anim>
                                    <p:set>
                                      <p:cBhvr>
                                        <p:cTn id="73" dur="1" fill="hold">
                                          <p:stCondLst>
                                            <p:cond delay="999"/>
                                          </p:stCondLst>
                                        </p:cTn>
                                        <p:tgtEl>
                                          <p:spTgt spid="25">
                                            <p:txEl>
                                              <p:pRg st="1" end="1"/>
                                            </p:txEl>
                                          </p:spTgt>
                                        </p:tgtEl>
                                        <p:attrNameLst>
                                          <p:attrName>style.visibility</p:attrName>
                                        </p:attrNameLst>
                                      </p:cBhvr>
                                      <p:to>
                                        <p:strVal val="hidden"/>
                                      </p:to>
                                    </p:set>
                                  </p:childTnLst>
                                </p:cTn>
                              </p:par>
                              <p:par>
                                <p:cTn id="74" presetID="37" presetClass="exit" presetSubtype="0" fill="hold" grpId="1" nodeType="withEffect">
                                  <p:stCondLst>
                                    <p:cond delay="0"/>
                                  </p:stCondLst>
                                  <p:childTnLst>
                                    <p:animEffect transition="out" filter="fade">
                                      <p:cBhvr>
                                        <p:cTn id="75" dur="1000"/>
                                        <p:tgtEl>
                                          <p:spTgt spid="25">
                                            <p:txEl>
                                              <p:pRg st="2" end="2"/>
                                            </p:txEl>
                                          </p:spTgt>
                                        </p:tgtEl>
                                      </p:cBhvr>
                                    </p:animEffect>
                                    <p:anim calcmode="lin" valueType="num">
                                      <p:cBhvr>
                                        <p:cTn id="76" dur="1000"/>
                                        <p:tgtEl>
                                          <p:spTgt spid="25">
                                            <p:txEl>
                                              <p:pRg st="2" end="2"/>
                                            </p:txEl>
                                          </p:spTgt>
                                        </p:tgtEl>
                                        <p:attrNameLst>
                                          <p:attrName>ppt_x</p:attrName>
                                        </p:attrNameLst>
                                      </p:cBhvr>
                                      <p:tavLst>
                                        <p:tav tm="0">
                                          <p:val>
                                            <p:strVal val="ppt_x"/>
                                          </p:val>
                                        </p:tav>
                                        <p:tav tm="100000">
                                          <p:val>
                                            <p:strVal val="ppt_x"/>
                                          </p:val>
                                        </p:tav>
                                      </p:tavLst>
                                    </p:anim>
                                    <p:anim calcmode="lin" valueType="num">
                                      <p:cBhvr>
                                        <p:cTn id="77" dur="100" decel="100000"/>
                                        <p:tgtEl>
                                          <p:spTgt spid="25">
                                            <p:txEl>
                                              <p:pRg st="2" end="2"/>
                                            </p:txEl>
                                          </p:spTgt>
                                        </p:tgtEl>
                                        <p:attrNameLst>
                                          <p:attrName>ppt_y</p:attrName>
                                        </p:attrNameLst>
                                      </p:cBhvr>
                                      <p:tavLst>
                                        <p:tav tm="0">
                                          <p:val>
                                            <p:strVal val="ppt_y"/>
                                          </p:val>
                                        </p:tav>
                                        <p:tav tm="100000">
                                          <p:val>
                                            <p:strVal val="ppt_y-.03"/>
                                          </p:val>
                                        </p:tav>
                                      </p:tavLst>
                                    </p:anim>
                                    <p:anim calcmode="lin" valueType="num">
                                      <p:cBhvr>
                                        <p:cTn id="78" dur="900" accel="100000">
                                          <p:stCondLst>
                                            <p:cond delay="100"/>
                                          </p:stCondLst>
                                        </p:cTn>
                                        <p:tgtEl>
                                          <p:spTgt spid="25">
                                            <p:txEl>
                                              <p:pRg st="2" end="2"/>
                                            </p:txEl>
                                          </p:spTgt>
                                        </p:tgtEl>
                                        <p:attrNameLst>
                                          <p:attrName>ppt_y</p:attrName>
                                        </p:attrNameLst>
                                      </p:cBhvr>
                                      <p:tavLst>
                                        <p:tav tm="0">
                                          <p:val>
                                            <p:strVal val="ppt_y"/>
                                          </p:val>
                                        </p:tav>
                                        <p:tav tm="100000">
                                          <p:val>
                                            <p:strVal val="ppt_y+1"/>
                                          </p:val>
                                        </p:tav>
                                      </p:tavLst>
                                    </p:anim>
                                    <p:set>
                                      <p:cBhvr>
                                        <p:cTn id="79" dur="1" fill="hold">
                                          <p:stCondLst>
                                            <p:cond delay="999"/>
                                          </p:stCondLst>
                                        </p:cTn>
                                        <p:tgtEl>
                                          <p:spTgt spid="25">
                                            <p:txEl>
                                              <p:pRg st="2" end="2"/>
                                            </p:txEl>
                                          </p:spTgt>
                                        </p:tgtEl>
                                        <p:attrNameLst>
                                          <p:attrName>style.visibility</p:attrName>
                                        </p:attrNameLst>
                                      </p:cBhvr>
                                      <p:to>
                                        <p:strVal val="hidden"/>
                                      </p:to>
                                    </p:set>
                                  </p:childTnLst>
                                </p:cTn>
                              </p:par>
                              <p:par>
                                <p:cTn id="80" presetID="37" presetClass="exit" presetSubtype="0" fill="hold" grpId="1" nodeType="withEffect">
                                  <p:stCondLst>
                                    <p:cond delay="0"/>
                                  </p:stCondLst>
                                  <p:childTnLst>
                                    <p:animEffect transition="out" filter="fade">
                                      <p:cBhvr>
                                        <p:cTn id="81" dur="1000"/>
                                        <p:tgtEl>
                                          <p:spTgt spid="25">
                                            <p:bg/>
                                          </p:spTgt>
                                        </p:tgtEl>
                                      </p:cBhvr>
                                    </p:animEffect>
                                    <p:anim calcmode="lin" valueType="num">
                                      <p:cBhvr>
                                        <p:cTn id="82" dur="1000"/>
                                        <p:tgtEl>
                                          <p:spTgt spid="25">
                                            <p:bg/>
                                          </p:spTgt>
                                        </p:tgtEl>
                                        <p:attrNameLst>
                                          <p:attrName>ppt_x</p:attrName>
                                        </p:attrNameLst>
                                      </p:cBhvr>
                                      <p:tavLst>
                                        <p:tav tm="0">
                                          <p:val>
                                            <p:strVal val="ppt_x"/>
                                          </p:val>
                                        </p:tav>
                                        <p:tav tm="100000">
                                          <p:val>
                                            <p:strVal val="ppt_x"/>
                                          </p:val>
                                        </p:tav>
                                      </p:tavLst>
                                    </p:anim>
                                    <p:anim calcmode="lin" valueType="num">
                                      <p:cBhvr>
                                        <p:cTn id="83" dur="100" decel="100000"/>
                                        <p:tgtEl>
                                          <p:spTgt spid="25">
                                            <p:bg/>
                                          </p:spTgt>
                                        </p:tgtEl>
                                        <p:attrNameLst>
                                          <p:attrName>ppt_y</p:attrName>
                                        </p:attrNameLst>
                                      </p:cBhvr>
                                      <p:tavLst>
                                        <p:tav tm="0">
                                          <p:val>
                                            <p:strVal val="ppt_y"/>
                                          </p:val>
                                        </p:tav>
                                        <p:tav tm="100000">
                                          <p:val>
                                            <p:strVal val="ppt_y-.03"/>
                                          </p:val>
                                        </p:tav>
                                      </p:tavLst>
                                    </p:anim>
                                    <p:anim calcmode="lin" valueType="num">
                                      <p:cBhvr>
                                        <p:cTn id="84" dur="900" accel="100000">
                                          <p:stCondLst>
                                            <p:cond delay="100"/>
                                          </p:stCondLst>
                                        </p:cTn>
                                        <p:tgtEl>
                                          <p:spTgt spid="25">
                                            <p:bg/>
                                          </p:spTgt>
                                        </p:tgtEl>
                                        <p:attrNameLst>
                                          <p:attrName>ppt_y</p:attrName>
                                        </p:attrNameLst>
                                      </p:cBhvr>
                                      <p:tavLst>
                                        <p:tav tm="0">
                                          <p:val>
                                            <p:strVal val="ppt_y"/>
                                          </p:val>
                                        </p:tav>
                                        <p:tav tm="100000">
                                          <p:val>
                                            <p:strVal val="ppt_y+1"/>
                                          </p:val>
                                        </p:tav>
                                      </p:tavLst>
                                    </p:anim>
                                    <p:set>
                                      <p:cBhvr>
                                        <p:cTn id="85" dur="1" fill="hold">
                                          <p:stCondLst>
                                            <p:cond delay="999"/>
                                          </p:stCondLst>
                                        </p:cTn>
                                        <p:tgtEl>
                                          <p:spTgt spid="25">
                                            <p:bg/>
                                          </p:spTgt>
                                        </p:tgtEl>
                                        <p:attrNameLst>
                                          <p:attrName>style.visibility</p:attrName>
                                        </p:attrNameLst>
                                      </p:cBhvr>
                                      <p:to>
                                        <p:strVal val="hidden"/>
                                      </p:to>
                                    </p:set>
                                  </p:childTnLst>
                                </p:cTn>
                              </p:par>
                            </p:childTnLst>
                          </p:cTn>
                        </p:par>
                        <p:par>
                          <p:cTn id="86" fill="hold">
                            <p:stCondLst>
                              <p:cond delay="1000"/>
                            </p:stCondLst>
                            <p:childTnLst>
                              <p:par>
                                <p:cTn id="87" presetID="22" presetClass="entr" presetSubtype="8" fill="hold" grpId="0" nodeType="afterEffect">
                                  <p:stCondLst>
                                    <p:cond delay="0"/>
                                  </p:stCondLst>
                                  <p:childTnLst>
                                    <p:set>
                                      <p:cBhvr>
                                        <p:cTn id="88" dur="1" fill="hold">
                                          <p:stCondLst>
                                            <p:cond delay="0"/>
                                          </p:stCondLst>
                                        </p:cTn>
                                        <p:tgtEl>
                                          <p:spTgt spid="26">
                                            <p:bg/>
                                          </p:spTgt>
                                        </p:tgtEl>
                                        <p:attrNameLst>
                                          <p:attrName>style.visibility</p:attrName>
                                        </p:attrNameLst>
                                      </p:cBhvr>
                                      <p:to>
                                        <p:strVal val="visible"/>
                                      </p:to>
                                    </p:set>
                                    <p:animEffect transition="in" filter="wipe(left)">
                                      <p:cBhvr>
                                        <p:cTn id="89" dur="500"/>
                                        <p:tgtEl>
                                          <p:spTgt spid="26">
                                            <p:bg/>
                                          </p:spTgt>
                                        </p:tgtEl>
                                      </p:cBhvr>
                                    </p:animEffect>
                                  </p:childTnLst>
                                </p:cTn>
                              </p:par>
                            </p:childTnLst>
                          </p:cTn>
                        </p:par>
                        <p:par>
                          <p:cTn id="90" fill="hold">
                            <p:stCondLst>
                              <p:cond delay="1500"/>
                            </p:stCondLst>
                            <p:childTnLst>
                              <p:par>
                                <p:cTn id="91" presetID="22" presetClass="entr" presetSubtype="8" fill="hold" grpId="0" nodeType="afterEffect">
                                  <p:stCondLst>
                                    <p:cond delay="0"/>
                                  </p:stCondLst>
                                  <p:childTnLst>
                                    <p:set>
                                      <p:cBhvr>
                                        <p:cTn id="92" dur="1" fill="hold">
                                          <p:stCondLst>
                                            <p:cond delay="0"/>
                                          </p:stCondLst>
                                        </p:cTn>
                                        <p:tgtEl>
                                          <p:spTgt spid="26">
                                            <p:txEl>
                                              <p:pRg st="1" end="1"/>
                                            </p:txEl>
                                          </p:spTgt>
                                        </p:tgtEl>
                                        <p:attrNameLst>
                                          <p:attrName>style.visibility</p:attrName>
                                        </p:attrNameLst>
                                      </p:cBhvr>
                                      <p:to>
                                        <p:strVal val="visible"/>
                                      </p:to>
                                    </p:set>
                                    <p:animEffect transition="in" filter="wipe(left)">
                                      <p:cBhvr>
                                        <p:cTn id="93" dur="500"/>
                                        <p:tgtEl>
                                          <p:spTgt spid="26">
                                            <p:txEl>
                                              <p:pRg st="1" end="1"/>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37" presetClass="exit" presetSubtype="0" fill="hold" grpId="1" nodeType="clickEffect">
                                  <p:stCondLst>
                                    <p:cond delay="0"/>
                                  </p:stCondLst>
                                  <p:childTnLst>
                                    <p:animEffect transition="out" filter="fade">
                                      <p:cBhvr>
                                        <p:cTn id="97" dur="1000"/>
                                        <p:tgtEl>
                                          <p:spTgt spid="26">
                                            <p:txEl>
                                              <p:pRg st="1" end="1"/>
                                            </p:txEl>
                                          </p:spTgt>
                                        </p:tgtEl>
                                      </p:cBhvr>
                                    </p:animEffect>
                                    <p:anim calcmode="lin" valueType="num">
                                      <p:cBhvr>
                                        <p:cTn id="98" dur="1000"/>
                                        <p:tgtEl>
                                          <p:spTgt spid="26">
                                            <p:txEl>
                                              <p:pRg st="1" end="1"/>
                                            </p:txEl>
                                          </p:spTgt>
                                        </p:tgtEl>
                                        <p:attrNameLst>
                                          <p:attrName>ppt_x</p:attrName>
                                        </p:attrNameLst>
                                      </p:cBhvr>
                                      <p:tavLst>
                                        <p:tav tm="0">
                                          <p:val>
                                            <p:strVal val="ppt_x"/>
                                          </p:val>
                                        </p:tav>
                                        <p:tav tm="100000">
                                          <p:val>
                                            <p:strVal val="ppt_x"/>
                                          </p:val>
                                        </p:tav>
                                      </p:tavLst>
                                    </p:anim>
                                    <p:anim calcmode="lin" valueType="num">
                                      <p:cBhvr>
                                        <p:cTn id="99" dur="100" decel="100000"/>
                                        <p:tgtEl>
                                          <p:spTgt spid="26">
                                            <p:txEl>
                                              <p:pRg st="1" end="1"/>
                                            </p:txEl>
                                          </p:spTgt>
                                        </p:tgtEl>
                                        <p:attrNameLst>
                                          <p:attrName>ppt_y</p:attrName>
                                        </p:attrNameLst>
                                      </p:cBhvr>
                                      <p:tavLst>
                                        <p:tav tm="0">
                                          <p:val>
                                            <p:strVal val="ppt_y"/>
                                          </p:val>
                                        </p:tav>
                                        <p:tav tm="100000">
                                          <p:val>
                                            <p:strVal val="ppt_y-.03"/>
                                          </p:val>
                                        </p:tav>
                                      </p:tavLst>
                                    </p:anim>
                                    <p:anim calcmode="lin" valueType="num">
                                      <p:cBhvr>
                                        <p:cTn id="100" dur="900" accel="100000">
                                          <p:stCondLst>
                                            <p:cond delay="100"/>
                                          </p:stCondLst>
                                        </p:cTn>
                                        <p:tgtEl>
                                          <p:spTgt spid="26">
                                            <p:txEl>
                                              <p:pRg st="1" end="1"/>
                                            </p:txEl>
                                          </p:spTgt>
                                        </p:tgtEl>
                                        <p:attrNameLst>
                                          <p:attrName>ppt_y</p:attrName>
                                        </p:attrNameLst>
                                      </p:cBhvr>
                                      <p:tavLst>
                                        <p:tav tm="0">
                                          <p:val>
                                            <p:strVal val="ppt_y"/>
                                          </p:val>
                                        </p:tav>
                                        <p:tav tm="100000">
                                          <p:val>
                                            <p:strVal val="ppt_y+1"/>
                                          </p:val>
                                        </p:tav>
                                      </p:tavLst>
                                    </p:anim>
                                    <p:set>
                                      <p:cBhvr>
                                        <p:cTn id="101" dur="1" fill="hold">
                                          <p:stCondLst>
                                            <p:cond delay="999"/>
                                          </p:stCondLst>
                                        </p:cTn>
                                        <p:tgtEl>
                                          <p:spTgt spid="26">
                                            <p:txEl>
                                              <p:pRg st="1" end="1"/>
                                            </p:txEl>
                                          </p:spTgt>
                                        </p:tgtEl>
                                        <p:attrNameLst>
                                          <p:attrName>style.visibility</p:attrName>
                                        </p:attrNameLst>
                                      </p:cBhvr>
                                      <p:to>
                                        <p:strVal val="hidden"/>
                                      </p:to>
                                    </p:set>
                                  </p:childTnLst>
                                </p:cTn>
                              </p:par>
                              <p:par>
                                <p:cTn id="102" presetID="37" presetClass="exit" presetSubtype="0" fill="hold" grpId="1" nodeType="withEffect">
                                  <p:stCondLst>
                                    <p:cond delay="0"/>
                                  </p:stCondLst>
                                  <p:childTnLst>
                                    <p:animEffect transition="out" filter="fade">
                                      <p:cBhvr>
                                        <p:cTn id="103" dur="1000"/>
                                        <p:tgtEl>
                                          <p:spTgt spid="26">
                                            <p:bg/>
                                          </p:spTgt>
                                        </p:tgtEl>
                                      </p:cBhvr>
                                    </p:animEffect>
                                    <p:anim calcmode="lin" valueType="num">
                                      <p:cBhvr>
                                        <p:cTn id="104" dur="1000"/>
                                        <p:tgtEl>
                                          <p:spTgt spid="26">
                                            <p:bg/>
                                          </p:spTgt>
                                        </p:tgtEl>
                                        <p:attrNameLst>
                                          <p:attrName>ppt_x</p:attrName>
                                        </p:attrNameLst>
                                      </p:cBhvr>
                                      <p:tavLst>
                                        <p:tav tm="0">
                                          <p:val>
                                            <p:strVal val="ppt_x"/>
                                          </p:val>
                                        </p:tav>
                                        <p:tav tm="100000">
                                          <p:val>
                                            <p:strVal val="ppt_x"/>
                                          </p:val>
                                        </p:tav>
                                      </p:tavLst>
                                    </p:anim>
                                    <p:anim calcmode="lin" valueType="num">
                                      <p:cBhvr>
                                        <p:cTn id="105" dur="100" decel="100000"/>
                                        <p:tgtEl>
                                          <p:spTgt spid="26">
                                            <p:bg/>
                                          </p:spTgt>
                                        </p:tgtEl>
                                        <p:attrNameLst>
                                          <p:attrName>ppt_y</p:attrName>
                                        </p:attrNameLst>
                                      </p:cBhvr>
                                      <p:tavLst>
                                        <p:tav tm="0">
                                          <p:val>
                                            <p:strVal val="ppt_y"/>
                                          </p:val>
                                        </p:tav>
                                        <p:tav tm="100000">
                                          <p:val>
                                            <p:strVal val="ppt_y-.03"/>
                                          </p:val>
                                        </p:tav>
                                      </p:tavLst>
                                    </p:anim>
                                    <p:anim calcmode="lin" valueType="num">
                                      <p:cBhvr>
                                        <p:cTn id="106" dur="900" accel="100000">
                                          <p:stCondLst>
                                            <p:cond delay="100"/>
                                          </p:stCondLst>
                                        </p:cTn>
                                        <p:tgtEl>
                                          <p:spTgt spid="26">
                                            <p:bg/>
                                          </p:spTgt>
                                        </p:tgtEl>
                                        <p:attrNameLst>
                                          <p:attrName>ppt_y</p:attrName>
                                        </p:attrNameLst>
                                      </p:cBhvr>
                                      <p:tavLst>
                                        <p:tav tm="0">
                                          <p:val>
                                            <p:strVal val="ppt_y"/>
                                          </p:val>
                                        </p:tav>
                                        <p:tav tm="100000">
                                          <p:val>
                                            <p:strVal val="ppt_y+1"/>
                                          </p:val>
                                        </p:tav>
                                      </p:tavLst>
                                    </p:anim>
                                    <p:set>
                                      <p:cBhvr>
                                        <p:cTn id="107" dur="1" fill="hold">
                                          <p:stCondLst>
                                            <p:cond delay="999"/>
                                          </p:stCondLst>
                                        </p:cTn>
                                        <p:tgtEl>
                                          <p:spTgt spid="26">
                                            <p:bg/>
                                          </p:spTgt>
                                        </p:tgtEl>
                                        <p:attrNameLst>
                                          <p:attrName>style.visibility</p:attrName>
                                        </p:attrNameLst>
                                      </p:cBhvr>
                                      <p:to>
                                        <p:strVal val="hidden"/>
                                      </p:to>
                                    </p:set>
                                  </p:childTnLst>
                                </p:cTn>
                              </p:par>
                            </p:childTnLst>
                          </p:cTn>
                        </p:par>
                        <p:par>
                          <p:cTn id="108" fill="hold">
                            <p:stCondLst>
                              <p:cond delay="1000"/>
                            </p:stCondLst>
                            <p:childTnLst>
                              <p:par>
                                <p:cTn id="109" presetID="22" presetClass="entr" presetSubtype="8" fill="hold" nodeType="afterEffect">
                                  <p:stCondLst>
                                    <p:cond delay="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500"/>
                            </p:stCondLst>
                            <p:childTnLst>
                              <p:par>
                                <p:cTn id="113" presetID="22" presetClass="entr" presetSubtype="8" fill="hold" grpId="0" nodeType="afterEffect">
                                  <p:stCondLst>
                                    <p:cond delay="0"/>
                                  </p:stCondLst>
                                  <p:childTnLst>
                                    <p:set>
                                      <p:cBhvr>
                                        <p:cTn id="114" dur="1" fill="hold">
                                          <p:stCondLst>
                                            <p:cond delay="0"/>
                                          </p:stCondLst>
                                        </p:cTn>
                                        <p:tgtEl>
                                          <p:spTgt spid="28"/>
                                        </p:tgtEl>
                                        <p:attrNameLst>
                                          <p:attrName>style.visibility</p:attrName>
                                        </p:attrNameLst>
                                      </p:cBhvr>
                                      <p:to>
                                        <p:strVal val="visible"/>
                                      </p:to>
                                    </p:set>
                                    <p:animEffect transition="in" filter="wipe(left)">
                                      <p:cBhvr>
                                        <p:cTn id="1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bldLvl="2" animBg="1"/>
      <p:bldP spid="25" grpId="1" build="allAtOnce" animBg="1"/>
      <p:bldP spid="24" grpId="0" uiExpand="1" build="p" bldLvl="2" animBg="1"/>
      <p:bldP spid="24" grpId="1" build="allAtOnce" animBg="1"/>
      <p:bldP spid="26" grpId="0" uiExpand="1" build="p" bldLvl="2" animBg="1"/>
      <p:bldP spid="26" grpId="1" build="allAtOnce" animBg="1"/>
      <p:bldP spid="28" grpId="0"/>
      <p:bldP spid="23"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extShape 2">
            <a:extLst>
              <a:ext uri="{FF2B5EF4-FFF2-40B4-BE49-F238E27FC236}">
                <a16:creationId xmlns:a16="http://schemas.microsoft.com/office/drawing/2014/main" id="{FAC5CF15-A888-5822-06EF-B6C637E2E6B9}"/>
              </a:ext>
            </a:extLst>
          </p:cNvPr>
          <p:cNvSpPr txBox="1"/>
          <p:nvPr/>
        </p:nvSpPr>
        <p:spPr>
          <a:xfrm>
            <a:off x="1108075" y="82018"/>
            <a:ext cx="10920495" cy="791640"/>
          </a:xfrm>
          <a:prstGeom prst="rect">
            <a:avLst/>
          </a:prstGeom>
          <a:noFill/>
          <a:ln>
            <a:noFill/>
          </a:ln>
        </p:spPr>
        <p:txBody>
          <a:bodyPr anchor="ctr"/>
          <a:lstStyle/>
          <a:p>
            <a:pPr algn="ctr">
              <a:lnSpc>
                <a:spcPct val="100000"/>
              </a:lnSpc>
            </a:pPr>
            <a:r>
              <a:rPr lang="tr-TR" sz="3200" b="1" spc="-1" dirty="0">
                <a:solidFill>
                  <a:srgbClr val="BC1421"/>
                </a:solidFill>
                <a:uFill>
                  <a:solidFill>
                    <a:srgbClr val="FFFFFF"/>
                  </a:solidFill>
                </a:uFill>
              </a:rPr>
              <a:t>KAPSAM</a:t>
            </a:r>
          </a:p>
          <a:p>
            <a:pPr algn="ctr">
              <a:lnSpc>
                <a:spcPct val="100000"/>
              </a:lnSpc>
            </a:pPr>
            <a:r>
              <a:rPr lang="tr-TR" sz="2000" b="1" spc="-1" dirty="0">
                <a:solidFill>
                  <a:srgbClr val="BC1421"/>
                </a:solidFill>
                <a:uFill>
                  <a:solidFill>
                    <a:srgbClr val="FFFFFF"/>
                  </a:solidFill>
                </a:uFill>
              </a:rPr>
              <a:t>-Alacaklı İdareler</a:t>
            </a:r>
            <a:r>
              <a:rPr lang="tr-TR" sz="2000" b="1" strike="noStrike" spc="-1" dirty="0">
                <a:solidFill>
                  <a:srgbClr val="BC1421"/>
                </a:solidFill>
                <a:uFill>
                  <a:solidFill>
                    <a:srgbClr val="FFFFFF"/>
                  </a:solidFill>
                </a:uFill>
                <a:latin typeface="Calibri"/>
              </a:rPr>
              <a:t>-</a:t>
            </a:r>
            <a:endParaRPr lang="tr-TR" sz="2000" b="0" strike="noStrike" spc="-1" dirty="0">
              <a:solidFill>
                <a:srgbClr val="BC1421"/>
              </a:solidFill>
              <a:uFill>
                <a:solidFill>
                  <a:srgbClr val="FFFFFF"/>
                </a:solidFill>
              </a:uFill>
              <a:latin typeface="Calibri"/>
            </a:endParaRPr>
          </a:p>
        </p:txBody>
      </p:sp>
      <p:sp>
        <p:nvSpPr>
          <p:cNvPr id="5" name="TextShape 2">
            <a:extLst>
              <a:ext uri="{FF2B5EF4-FFF2-40B4-BE49-F238E27FC236}">
                <a16:creationId xmlns:a16="http://schemas.microsoft.com/office/drawing/2014/main" id="{8F386857-CE63-2ED4-A53A-AB01A6566899}"/>
              </a:ext>
            </a:extLst>
          </p:cNvPr>
          <p:cNvSpPr txBox="1"/>
          <p:nvPr/>
        </p:nvSpPr>
        <p:spPr>
          <a:xfrm>
            <a:off x="1952620" y="953164"/>
            <a:ext cx="5184360" cy="4907160"/>
          </a:xfrm>
          <a:prstGeom prst="rect">
            <a:avLst/>
          </a:prstGeom>
          <a:noFill/>
          <a:ln>
            <a:noFill/>
          </a:ln>
        </p:spPr>
        <p:txBody>
          <a:bodyPr/>
          <a:lstStyle/>
          <a:p>
            <a:pPr algn="ctr">
              <a:lnSpc>
                <a:spcPct val="100000"/>
              </a:lnSpc>
              <a:spcBef>
                <a:spcPts val="360"/>
              </a:spcBef>
            </a:pPr>
            <a:endParaRPr lang="tr-TR" sz="3200" b="0" strike="noStrike" spc="-1" dirty="0">
              <a:solidFill>
                <a:srgbClr val="000000"/>
              </a:solidFill>
              <a:uFill>
                <a:solidFill>
                  <a:srgbClr val="FFFFFF"/>
                </a:solidFill>
              </a:uFill>
              <a:latin typeface="Arial"/>
            </a:endParaRPr>
          </a:p>
          <a:p>
            <a:pPr marL="697320" lvl="1" indent="-285480" algn="just">
              <a:lnSpc>
                <a:spcPct val="100000"/>
              </a:lnSpc>
              <a:spcBef>
                <a:spcPts val="360"/>
              </a:spcBef>
              <a:buClr>
                <a:srgbClr val="0070C0"/>
              </a:buClr>
              <a:buFont typeface="Arial"/>
              <a:buChar char="•"/>
            </a:pPr>
            <a:r>
              <a:rPr lang="tr-TR" sz="1800" b="1" strike="noStrike" spc="-1" dirty="0">
                <a:solidFill>
                  <a:srgbClr val="0070C0"/>
                </a:solidFill>
                <a:uFill>
                  <a:solidFill>
                    <a:srgbClr val="FFFFFF"/>
                  </a:solidFill>
                </a:uFill>
                <a:latin typeface="Calibri"/>
              </a:rPr>
              <a:t>Hazine ve Maliye Bakanlığına</a:t>
            </a:r>
            <a:endParaRPr lang="tr-TR" sz="1800" b="0" strike="noStrike" spc="-1" dirty="0">
              <a:solidFill>
                <a:srgbClr val="000000"/>
              </a:solidFill>
              <a:uFill>
                <a:solidFill>
                  <a:srgbClr val="FFFFFF"/>
                </a:solidFill>
              </a:uFill>
              <a:latin typeface="Arial"/>
            </a:endParaRPr>
          </a:p>
          <a:p>
            <a:pPr marL="697320" lvl="1" indent="-285480" algn="just">
              <a:lnSpc>
                <a:spcPct val="100000"/>
              </a:lnSpc>
              <a:spcBef>
                <a:spcPts val="360"/>
              </a:spcBef>
              <a:buClr>
                <a:srgbClr val="0070C0"/>
              </a:buClr>
              <a:buFont typeface="Arial"/>
              <a:buChar char="•"/>
            </a:pPr>
            <a:r>
              <a:rPr lang="tr-TR" sz="1800" b="1" strike="noStrike" spc="-1" dirty="0">
                <a:solidFill>
                  <a:srgbClr val="0070C0"/>
                </a:solidFill>
                <a:uFill>
                  <a:solidFill>
                    <a:srgbClr val="FFFFFF"/>
                  </a:solidFill>
                </a:uFill>
                <a:latin typeface="Calibri"/>
              </a:rPr>
              <a:t>Ticaret Bakanlığına (Gümrük)</a:t>
            </a:r>
            <a:endParaRPr lang="tr-TR" sz="1800" b="0" strike="noStrike" spc="-1" dirty="0">
              <a:solidFill>
                <a:srgbClr val="000000"/>
              </a:solidFill>
              <a:uFill>
                <a:solidFill>
                  <a:srgbClr val="FFFFFF"/>
                </a:solidFill>
              </a:uFill>
              <a:latin typeface="Arial"/>
            </a:endParaRPr>
          </a:p>
          <a:p>
            <a:pPr marL="697320" lvl="1" indent="-285480" algn="just">
              <a:lnSpc>
                <a:spcPct val="100000"/>
              </a:lnSpc>
              <a:spcBef>
                <a:spcPts val="360"/>
              </a:spcBef>
              <a:buClr>
                <a:srgbClr val="0070C0"/>
              </a:buClr>
              <a:buFont typeface="Arial"/>
              <a:buChar char="•"/>
            </a:pPr>
            <a:r>
              <a:rPr lang="tr-TR" sz="1800" b="1" strike="noStrike" spc="-1" dirty="0">
                <a:solidFill>
                  <a:srgbClr val="0070C0"/>
                </a:solidFill>
                <a:uFill>
                  <a:solidFill>
                    <a:srgbClr val="FFFFFF"/>
                  </a:solidFill>
                </a:uFill>
                <a:latin typeface="Calibri"/>
              </a:rPr>
              <a:t>Çevre ve Şehircilik Bakanlığına (Milli Emlak)</a:t>
            </a:r>
            <a:endParaRPr lang="tr-TR" sz="1800" b="0" strike="noStrike" spc="-1" dirty="0">
              <a:solidFill>
                <a:srgbClr val="000000"/>
              </a:solidFill>
              <a:uFill>
                <a:solidFill>
                  <a:srgbClr val="FFFFFF"/>
                </a:solidFill>
              </a:uFill>
              <a:latin typeface="Arial"/>
            </a:endParaRPr>
          </a:p>
          <a:p>
            <a:pPr marL="697320" lvl="1" indent="-285480" algn="just">
              <a:lnSpc>
                <a:spcPct val="100000"/>
              </a:lnSpc>
              <a:spcBef>
                <a:spcPts val="360"/>
              </a:spcBef>
              <a:buClr>
                <a:srgbClr val="0070C0"/>
              </a:buClr>
              <a:buFont typeface="Arial"/>
              <a:buChar char="•"/>
            </a:pPr>
            <a:r>
              <a:rPr lang="tr-TR" sz="1800" b="1" strike="noStrike" spc="-1" dirty="0">
                <a:solidFill>
                  <a:srgbClr val="0070C0"/>
                </a:solidFill>
                <a:uFill>
                  <a:solidFill>
                    <a:srgbClr val="FFFFFF"/>
                  </a:solidFill>
                </a:uFill>
                <a:latin typeface="Calibri"/>
              </a:rPr>
              <a:t>Sosyal Güvenlik Kurumuna</a:t>
            </a:r>
            <a:endParaRPr lang="tr-TR" sz="1800" b="0" strike="noStrike" spc="-1" dirty="0">
              <a:solidFill>
                <a:srgbClr val="000000"/>
              </a:solidFill>
              <a:uFill>
                <a:solidFill>
                  <a:srgbClr val="FFFFFF"/>
                </a:solidFill>
              </a:uFill>
              <a:latin typeface="Arial"/>
            </a:endParaRPr>
          </a:p>
          <a:p>
            <a:pPr marL="697320" lvl="1" indent="-285480" algn="just">
              <a:lnSpc>
                <a:spcPct val="100000"/>
              </a:lnSpc>
              <a:spcBef>
                <a:spcPts val="360"/>
              </a:spcBef>
              <a:buClr>
                <a:srgbClr val="0070C0"/>
              </a:buClr>
              <a:buFont typeface="Arial"/>
              <a:buChar char="•"/>
            </a:pPr>
            <a:r>
              <a:rPr lang="tr-TR" sz="1800" b="1" strike="noStrike" spc="-1" dirty="0">
                <a:solidFill>
                  <a:srgbClr val="0070C0"/>
                </a:solidFill>
                <a:uFill>
                  <a:solidFill>
                    <a:srgbClr val="FFFFFF"/>
                  </a:solidFill>
                </a:uFill>
                <a:latin typeface="Calibri"/>
              </a:rPr>
              <a:t>İl Özel İdarelerine</a:t>
            </a:r>
            <a:endParaRPr lang="tr-TR" sz="1800" b="0" strike="noStrike" spc="-1" dirty="0">
              <a:solidFill>
                <a:srgbClr val="000000"/>
              </a:solidFill>
              <a:uFill>
                <a:solidFill>
                  <a:srgbClr val="FFFFFF"/>
                </a:solidFill>
              </a:uFill>
              <a:latin typeface="Arial"/>
            </a:endParaRPr>
          </a:p>
          <a:p>
            <a:pPr marL="697320" lvl="1" indent="-285480" algn="just">
              <a:lnSpc>
                <a:spcPct val="100000"/>
              </a:lnSpc>
              <a:spcBef>
                <a:spcPts val="360"/>
              </a:spcBef>
              <a:buClr>
                <a:srgbClr val="0070C0"/>
              </a:buClr>
              <a:buFont typeface="Arial"/>
              <a:buChar char="•"/>
            </a:pPr>
            <a:r>
              <a:rPr lang="tr-TR" sz="1800" b="1" strike="noStrike" spc="-1" dirty="0">
                <a:solidFill>
                  <a:srgbClr val="0070C0"/>
                </a:solidFill>
                <a:uFill>
                  <a:solidFill>
                    <a:srgbClr val="FFFFFF"/>
                  </a:solidFill>
                </a:uFill>
                <a:latin typeface="Calibri"/>
              </a:rPr>
              <a:t>Belediyelere</a:t>
            </a:r>
            <a:endParaRPr lang="tr-TR" sz="1800" b="0" strike="noStrike" spc="-1" dirty="0">
              <a:solidFill>
                <a:srgbClr val="000000"/>
              </a:solidFill>
              <a:uFill>
                <a:solidFill>
                  <a:srgbClr val="FFFFFF"/>
                </a:solidFill>
              </a:uFill>
              <a:latin typeface="Arial"/>
            </a:endParaRPr>
          </a:p>
          <a:p>
            <a:pPr marL="697320" lvl="1" indent="-285480" algn="just">
              <a:lnSpc>
                <a:spcPct val="100000"/>
              </a:lnSpc>
              <a:spcBef>
                <a:spcPts val="360"/>
              </a:spcBef>
              <a:buClr>
                <a:srgbClr val="0070C0"/>
              </a:buClr>
              <a:buFont typeface="Arial"/>
              <a:buChar char="•"/>
            </a:pPr>
            <a:r>
              <a:rPr lang="tr-TR" sz="1800" b="1" strike="noStrike" spc="-1" dirty="0" err="1">
                <a:solidFill>
                  <a:srgbClr val="0070C0"/>
                </a:solidFill>
                <a:uFill>
                  <a:solidFill>
                    <a:srgbClr val="FFFFFF"/>
                  </a:solidFill>
                </a:uFill>
                <a:latin typeface="Calibri"/>
              </a:rPr>
              <a:t>YİKOB’lara</a:t>
            </a:r>
            <a:r>
              <a:rPr lang="tr-TR" sz="1800" b="1" strike="noStrike" spc="-1" dirty="0">
                <a:solidFill>
                  <a:srgbClr val="0070C0"/>
                </a:solidFill>
                <a:uFill>
                  <a:solidFill>
                    <a:srgbClr val="FFFFFF"/>
                  </a:solidFill>
                </a:uFill>
                <a:latin typeface="Calibri"/>
              </a:rPr>
              <a:t> </a:t>
            </a:r>
            <a:endParaRPr lang="tr-TR" sz="1800" b="0" strike="noStrike" spc="-1" dirty="0">
              <a:solidFill>
                <a:srgbClr val="000000"/>
              </a:solidFill>
              <a:uFill>
                <a:solidFill>
                  <a:srgbClr val="FFFFFF"/>
                </a:solidFill>
              </a:uFill>
              <a:latin typeface="Arial"/>
            </a:endParaRPr>
          </a:p>
          <a:p>
            <a:pPr algn="just">
              <a:lnSpc>
                <a:spcPct val="100000"/>
              </a:lnSpc>
              <a:spcBef>
                <a:spcPts val="181"/>
              </a:spcBef>
            </a:pPr>
            <a:endParaRPr lang="tr-TR" sz="1800" b="0" strike="noStrike" spc="-1" dirty="0">
              <a:solidFill>
                <a:srgbClr val="000000"/>
              </a:solidFill>
              <a:uFill>
                <a:solidFill>
                  <a:srgbClr val="FFFFFF"/>
                </a:solidFill>
              </a:uFill>
              <a:latin typeface="Arial"/>
            </a:endParaRPr>
          </a:p>
          <a:p>
            <a:pPr marL="697320" lvl="1" indent="-285480" algn="just">
              <a:lnSpc>
                <a:spcPct val="100000"/>
              </a:lnSpc>
              <a:spcBef>
                <a:spcPts val="360"/>
              </a:spcBef>
              <a:buClr>
                <a:srgbClr val="000000"/>
              </a:buClr>
              <a:buFont typeface="Arial"/>
              <a:buChar char="•"/>
            </a:pPr>
            <a:r>
              <a:rPr lang="tr-TR" sz="1800" b="1" strike="noStrike" spc="-1" dirty="0">
                <a:solidFill>
                  <a:srgbClr val="000000"/>
                </a:solidFill>
                <a:uFill>
                  <a:solidFill>
                    <a:srgbClr val="FFFFFF"/>
                  </a:solidFill>
                </a:uFill>
                <a:latin typeface="Calibri"/>
              </a:rPr>
              <a:t>TOBB, TESK, TÜRMOB</a:t>
            </a:r>
            <a:endParaRPr lang="tr-TR" sz="1800" b="0" strike="noStrike" spc="-1" dirty="0">
              <a:solidFill>
                <a:srgbClr val="000000"/>
              </a:solidFill>
              <a:uFill>
                <a:solidFill>
                  <a:srgbClr val="FFFFFF"/>
                </a:solidFill>
              </a:uFill>
              <a:latin typeface="Arial"/>
            </a:endParaRPr>
          </a:p>
          <a:p>
            <a:pPr marL="697320" lvl="1" indent="-285480" algn="just">
              <a:lnSpc>
                <a:spcPct val="100000"/>
              </a:lnSpc>
              <a:spcBef>
                <a:spcPts val="360"/>
              </a:spcBef>
              <a:buClr>
                <a:srgbClr val="000000"/>
              </a:buClr>
              <a:buFont typeface="Arial"/>
              <a:buChar char="•"/>
            </a:pPr>
            <a:r>
              <a:rPr lang="tr-TR" sz="1800" b="1" strike="noStrike" spc="-1" dirty="0">
                <a:solidFill>
                  <a:srgbClr val="000000"/>
                </a:solidFill>
                <a:uFill>
                  <a:solidFill>
                    <a:srgbClr val="FFFFFF"/>
                  </a:solidFill>
                </a:uFill>
                <a:latin typeface="Calibri"/>
              </a:rPr>
              <a:t>Türkiye Barolar Birliğine</a:t>
            </a:r>
            <a:endParaRPr lang="tr-TR" sz="1800" b="0" strike="noStrike" spc="-1" dirty="0">
              <a:solidFill>
                <a:srgbClr val="000000"/>
              </a:solidFill>
              <a:uFill>
                <a:solidFill>
                  <a:srgbClr val="FFFFFF"/>
                </a:solidFill>
              </a:uFill>
              <a:latin typeface="Arial"/>
            </a:endParaRPr>
          </a:p>
          <a:p>
            <a:pPr marL="697320" lvl="1" indent="-285480" algn="just">
              <a:lnSpc>
                <a:spcPct val="100000"/>
              </a:lnSpc>
              <a:spcBef>
                <a:spcPts val="360"/>
              </a:spcBef>
              <a:buClr>
                <a:srgbClr val="000000"/>
              </a:buClr>
              <a:buFont typeface="Arial"/>
              <a:buChar char="•"/>
            </a:pPr>
            <a:r>
              <a:rPr lang="tr-TR" sz="1800" b="1" strike="noStrike" spc="-1" dirty="0">
                <a:solidFill>
                  <a:srgbClr val="000000"/>
                </a:solidFill>
                <a:uFill>
                  <a:solidFill>
                    <a:srgbClr val="FFFFFF"/>
                  </a:solidFill>
                </a:uFill>
                <a:latin typeface="Calibri"/>
              </a:rPr>
              <a:t>Türk Mühendis ve Mimar Odaları Birliğine</a:t>
            </a:r>
            <a:endParaRPr lang="tr-TR" sz="1800" b="0" strike="noStrike" spc="-1" dirty="0">
              <a:solidFill>
                <a:srgbClr val="000000"/>
              </a:solidFill>
              <a:uFill>
                <a:solidFill>
                  <a:srgbClr val="FFFFFF"/>
                </a:solidFill>
              </a:uFill>
              <a:latin typeface="Arial"/>
            </a:endParaRPr>
          </a:p>
          <a:p>
            <a:pPr marL="697320" lvl="1" indent="-285480" algn="just">
              <a:lnSpc>
                <a:spcPct val="100000"/>
              </a:lnSpc>
              <a:spcBef>
                <a:spcPts val="360"/>
              </a:spcBef>
              <a:buClr>
                <a:srgbClr val="000000"/>
              </a:buClr>
              <a:buFont typeface="Arial"/>
              <a:buChar char="•"/>
            </a:pPr>
            <a:r>
              <a:rPr lang="tr-TR" sz="1800" b="1" strike="noStrike" spc="-1" dirty="0">
                <a:solidFill>
                  <a:srgbClr val="000000"/>
                </a:solidFill>
                <a:uFill>
                  <a:solidFill>
                    <a:srgbClr val="FFFFFF"/>
                  </a:solidFill>
                </a:uFill>
                <a:latin typeface="Calibri"/>
              </a:rPr>
              <a:t>Türk Tabipler Birliğine</a:t>
            </a:r>
            <a:endParaRPr lang="tr-TR" sz="1800" b="0" strike="noStrike" spc="-1" dirty="0">
              <a:solidFill>
                <a:srgbClr val="000000"/>
              </a:solidFill>
              <a:uFill>
                <a:solidFill>
                  <a:srgbClr val="FFFFFF"/>
                </a:solidFill>
              </a:uFill>
              <a:latin typeface="Arial"/>
            </a:endParaRPr>
          </a:p>
          <a:p>
            <a:pPr marL="697320" lvl="1" indent="-285480" algn="just">
              <a:lnSpc>
                <a:spcPct val="100000"/>
              </a:lnSpc>
              <a:spcBef>
                <a:spcPts val="360"/>
              </a:spcBef>
              <a:buClr>
                <a:srgbClr val="000000"/>
              </a:buClr>
              <a:buFont typeface="Arial"/>
              <a:buChar char="•"/>
            </a:pPr>
            <a:r>
              <a:rPr lang="tr-TR" sz="1800" b="1" strike="noStrike" spc="-1" dirty="0">
                <a:solidFill>
                  <a:srgbClr val="000000"/>
                </a:solidFill>
                <a:uFill>
                  <a:solidFill>
                    <a:srgbClr val="FFFFFF"/>
                  </a:solidFill>
                </a:uFill>
                <a:latin typeface="Calibri"/>
              </a:rPr>
              <a:t>Türk Diş Hekimleri Birliğine</a:t>
            </a:r>
            <a:endParaRPr lang="tr-TR" sz="1800" b="0" strike="noStrike" spc="-1" dirty="0">
              <a:solidFill>
                <a:srgbClr val="000000"/>
              </a:solidFill>
              <a:uFill>
                <a:solidFill>
                  <a:srgbClr val="FFFFFF"/>
                </a:solidFill>
              </a:uFill>
              <a:latin typeface="Arial"/>
            </a:endParaRPr>
          </a:p>
          <a:p>
            <a:pPr marL="697320" lvl="1" indent="-285480" algn="just">
              <a:lnSpc>
                <a:spcPct val="100000"/>
              </a:lnSpc>
              <a:spcBef>
                <a:spcPts val="360"/>
              </a:spcBef>
              <a:buClr>
                <a:srgbClr val="000000"/>
              </a:buClr>
              <a:buFont typeface="Arial"/>
              <a:buChar char="•"/>
            </a:pPr>
            <a:r>
              <a:rPr lang="tr-TR" sz="1800" b="1" strike="noStrike" spc="-1" dirty="0">
                <a:solidFill>
                  <a:srgbClr val="000000"/>
                </a:solidFill>
                <a:uFill>
                  <a:solidFill>
                    <a:srgbClr val="FFFFFF"/>
                  </a:solidFill>
                </a:uFill>
                <a:latin typeface="Calibri"/>
              </a:rPr>
              <a:t>Türk Veteriner Hekimleri Birliğine</a:t>
            </a:r>
            <a:endParaRPr lang="tr-TR" sz="1800" b="0" strike="noStrike" spc="-1" dirty="0">
              <a:solidFill>
                <a:srgbClr val="000000"/>
              </a:solidFill>
              <a:uFill>
                <a:solidFill>
                  <a:srgbClr val="FFFFFF"/>
                </a:solidFill>
              </a:uFill>
              <a:latin typeface="Arial"/>
            </a:endParaRPr>
          </a:p>
          <a:p>
            <a:pPr marL="457200" algn="just">
              <a:lnSpc>
                <a:spcPct val="100000"/>
              </a:lnSpc>
              <a:spcBef>
                <a:spcPts val="360"/>
              </a:spcBef>
            </a:pPr>
            <a:endParaRPr lang="tr-TR" sz="1800" b="0" strike="noStrike" spc="-1" dirty="0">
              <a:solidFill>
                <a:srgbClr val="000000"/>
              </a:solidFill>
              <a:uFill>
                <a:solidFill>
                  <a:srgbClr val="FFFFFF"/>
                </a:solidFill>
              </a:uFill>
              <a:latin typeface="Arial"/>
            </a:endParaRPr>
          </a:p>
        </p:txBody>
      </p:sp>
      <p:sp>
        <p:nvSpPr>
          <p:cNvPr id="6" name="CustomShape 3">
            <a:extLst>
              <a:ext uri="{FF2B5EF4-FFF2-40B4-BE49-F238E27FC236}">
                <a16:creationId xmlns:a16="http://schemas.microsoft.com/office/drawing/2014/main" id="{84BE07E2-6F85-E76E-3C29-67625C5AB6BF}"/>
              </a:ext>
            </a:extLst>
          </p:cNvPr>
          <p:cNvSpPr/>
          <p:nvPr/>
        </p:nvSpPr>
        <p:spPr>
          <a:xfrm>
            <a:off x="7741371" y="3471876"/>
            <a:ext cx="331200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tr-TR" sz="1800" b="1" strike="noStrike" spc="-1" dirty="0">
                <a:solidFill>
                  <a:srgbClr val="000000"/>
                </a:solidFill>
                <a:uFill>
                  <a:solidFill>
                    <a:srgbClr val="FFFFFF"/>
                  </a:solidFill>
                </a:uFill>
                <a:latin typeface="Calibri"/>
              </a:rPr>
              <a:t>olan borçlar Kanun kapsamında yapılandırılacak</a:t>
            </a:r>
            <a:endParaRPr lang="tr-TR" sz="1800" b="0" strike="noStrike" spc="-1" dirty="0">
              <a:solidFill>
                <a:srgbClr val="000000"/>
              </a:solidFill>
              <a:uFill>
                <a:solidFill>
                  <a:srgbClr val="FFFFFF"/>
                </a:solidFill>
              </a:uFill>
              <a:latin typeface="Arial"/>
            </a:endParaRPr>
          </a:p>
        </p:txBody>
      </p:sp>
      <p:sp>
        <p:nvSpPr>
          <p:cNvPr id="7" name="CustomShape 4">
            <a:extLst>
              <a:ext uri="{FF2B5EF4-FFF2-40B4-BE49-F238E27FC236}">
                <a16:creationId xmlns:a16="http://schemas.microsoft.com/office/drawing/2014/main" id="{42FF28FC-3510-D9B6-B80D-4F1E46CB3FA1}"/>
              </a:ext>
            </a:extLst>
          </p:cNvPr>
          <p:cNvSpPr/>
          <p:nvPr/>
        </p:nvSpPr>
        <p:spPr>
          <a:xfrm>
            <a:off x="6568322" y="1514168"/>
            <a:ext cx="935640" cy="4554416"/>
          </a:xfrm>
          <a:prstGeom prst="rightBrace">
            <a:avLst>
              <a:gd name="adj1" fmla="val 8333"/>
              <a:gd name="adj2" fmla="val 50000"/>
            </a:avLst>
          </a:prstGeom>
          <a:noFill/>
          <a:ln w="38160">
            <a:solidFill>
              <a:srgbClr val="4A7EBB"/>
            </a:solidFill>
            <a:round/>
          </a:ln>
        </p:spPr>
        <p:style>
          <a:lnRef idx="1">
            <a:schemeClr val="accent1"/>
          </a:lnRef>
          <a:fillRef idx="0">
            <a:schemeClr val="accent1"/>
          </a:fillRef>
          <a:effectRef idx="0">
            <a:schemeClr val="accent1"/>
          </a:effectRef>
          <a:fontRef idx="minor"/>
        </p:style>
      </p:sp>
    </p:spTree>
    <p:extLst>
      <p:ext uri="{BB962C8B-B14F-4D97-AF65-F5344CB8AC3E}">
        <p14:creationId xmlns:p14="http://schemas.microsoft.com/office/powerpoint/2010/main" val="37102643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İçerik Yer Tutucusu 2"/>
          <p:cNvSpPr txBox="1">
            <a:spLocks/>
          </p:cNvSpPr>
          <p:nvPr/>
        </p:nvSpPr>
        <p:spPr>
          <a:xfrm>
            <a:off x="2143476" y="464729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1" name="Yuvarlatılmış Dikdörtgen 20"/>
          <p:cNvSpPr/>
          <p:nvPr/>
        </p:nvSpPr>
        <p:spPr>
          <a:xfrm>
            <a:off x="1909823" y="1225669"/>
            <a:ext cx="8692587"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a:t>Beyanname Verme Durumuna Göre Uygulama Esasları</a:t>
            </a:r>
            <a:endParaRPr lang="tr-TR" sz="2800" dirty="0">
              <a:latin typeface="Arial" panose="020B0604020202020204" pitchFamily="34" charset="0"/>
              <a:cs typeface="Arial" panose="020B0604020202020204" pitchFamily="34" charset="0"/>
            </a:endParaRPr>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graphicFrame>
        <p:nvGraphicFramePr>
          <p:cNvPr id="3" name="Nesne 2"/>
          <p:cNvGraphicFramePr>
            <a:graphicFrameLocks noChangeAspect="1"/>
          </p:cNvGraphicFramePr>
          <p:nvPr>
            <p:extLst>
              <p:ext uri="{D42A27DB-BD31-4B8C-83A1-F6EECF244321}">
                <p14:modId xmlns:p14="http://schemas.microsoft.com/office/powerpoint/2010/main" val="1356409428"/>
              </p:ext>
            </p:extLst>
          </p:nvPr>
        </p:nvGraphicFramePr>
        <p:xfrm>
          <a:off x="1571849" y="2014645"/>
          <a:ext cx="9308600" cy="4467713"/>
        </p:xfrm>
        <a:graphic>
          <a:graphicData uri="http://schemas.openxmlformats.org/presentationml/2006/ole">
            <mc:AlternateContent xmlns:mc="http://schemas.openxmlformats.org/markup-compatibility/2006">
              <mc:Choice xmlns:v="urn:schemas-microsoft-com:vml" Requires="v">
                <p:oleObj name="Çalışma Sayfası" r:id="rId4" imgW="8553570" imgH="4105204" progId="Excel.Sheet.12">
                  <p:embed/>
                </p:oleObj>
              </mc:Choice>
              <mc:Fallback>
                <p:oleObj name="Çalışma Sayfası" r:id="rId4" imgW="8553570" imgH="4105204" progId="Excel.Sheet.12">
                  <p:embed/>
                  <p:pic>
                    <p:nvPicPr>
                      <p:cNvPr id="0" name=""/>
                      <p:cNvPicPr/>
                      <p:nvPr/>
                    </p:nvPicPr>
                    <p:blipFill>
                      <a:blip r:embed="rId5"/>
                      <a:stretch>
                        <a:fillRect/>
                      </a:stretch>
                    </p:blipFill>
                    <p:spPr>
                      <a:xfrm>
                        <a:off x="1571849" y="2014645"/>
                        <a:ext cx="9308600" cy="4467713"/>
                      </a:xfrm>
                      <a:prstGeom prst="rect">
                        <a:avLst/>
                      </a:prstGeom>
                    </p:spPr>
                  </p:pic>
                </p:oleObj>
              </mc:Fallback>
            </mc:AlternateContent>
          </a:graphicData>
        </a:graphic>
      </p:graphicFrame>
      <p:graphicFrame>
        <p:nvGraphicFramePr>
          <p:cNvPr id="5" name="Nesne 4"/>
          <p:cNvGraphicFramePr>
            <a:graphicFrameLocks noChangeAspect="1"/>
          </p:cNvGraphicFramePr>
          <p:nvPr>
            <p:extLst>
              <p:ext uri="{D42A27DB-BD31-4B8C-83A1-F6EECF244321}">
                <p14:modId xmlns:p14="http://schemas.microsoft.com/office/powerpoint/2010/main" val="3599497189"/>
              </p:ext>
            </p:extLst>
          </p:nvPr>
        </p:nvGraphicFramePr>
        <p:xfrm>
          <a:off x="1571849" y="1991715"/>
          <a:ext cx="9335052" cy="873212"/>
        </p:xfrm>
        <a:graphic>
          <a:graphicData uri="http://schemas.openxmlformats.org/presentationml/2006/ole">
            <mc:AlternateContent xmlns:mc="http://schemas.openxmlformats.org/markup-compatibility/2006">
              <mc:Choice xmlns:v="urn:schemas-microsoft-com:vml" Requires="v">
                <p:oleObj name="Çalışma Sayfası" r:id="rId6" imgW="8553570" imgH="799929" progId="Excel.Sheet.12">
                  <p:embed/>
                </p:oleObj>
              </mc:Choice>
              <mc:Fallback>
                <p:oleObj name="Çalışma Sayfası" r:id="rId6" imgW="8553570" imgH="799929" progId="Excel.Sheet.12">
                  <p:embed/>
                  <p:pic>
                    <p:nvPicPr>
                      <p:cNvPr id="0" name=""/>
                      <p:cNvPicPr/>
                      <p:nvPr/>
                    </p:nvPicPr>
                    <p:blipFill>
                      <a:blip r:embed="rId7"/>
                      <a:stretch>
                        <a:fillRect/>
                      </a:stretch>
                    </p:blipFill>
                    <p:spPr>
                      <a:xfrm>
                        <a:off x="1571849" y="1991715"/>
                        <a:ext cx="9335052" cy="873212"/>
                      </a:xfrm>
                      <a:prstGeom prst="rect">
                        <a:avLst/>
                      </a:prstGeom>
                    </p:spPr>
                  </p:pic>
                </p:oleObj>
              </mc:Fallback>
            </mc:AlternateContent>
          </a:graphicData>
        </a:graphic>
      </p:graphicFrame>
      <p:pic>
        <p:nvPicPr>
          <p:cNvPr id="25" name="Resim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55937" y="3164447"/>
            <a:ext cx="766531" cy="1048614"/>
          </a:xfrm>
          <a:prstGeom prst="rect">
            <a:avLst/>
          </a:prstGeom>
        </p:spPr>
      </p:pic>
      <p:sp>
        <p:nvSpPr>
          <p:cNvPr id="27" name="Dikdörtgen 26"/>
          <p:cNvSpPr/>
          <p:nvPr/>
        </p:nvSpPr>
        <p:spPr>
          <a:xfrm>
            <a:off x="3979790" y="3295167"/>
            <a:ext cx="6096000" cy="923330"/>
          </a:xfrm>
          <a:prstGeom prst="rect">
            <a:avLst/>
          </a:prstGeom>
        </p:spPr>
        <p:txBody>
          <a:bodyPr>
            <a:spAutoFit/>
          </a:bodyPr>
          <a:lstStyle/>
          <a:p>
            <a:r>
              <a:rPr lang="tr-TR" dirty="0">
                <a:latin typeface="Calibri" panose="020F0502020204030204" pitchFamily="34" charset="0"/>
                <a:ea typeface="Times New Roman" panose="02020603050405020304" pitchFamily="18" charset="0"/>
              </a:rPr>
              <a:t>Bu durumda olan </a:t>
            </a:r>
            <a:r>
              <a:rPr lang="tr-TR" b="1" u="sng" dirty="0">
                <a:latin typeface="Calibri" panose="020F0502020204030204" pitchFamily="34" charset="0"/>
                <a:ea typeface="Times New Roman" panose="02020603050405020304" pitchFamily="18" charset="0"/>
              </a:rPr>
              <a:t>adi ortaklık</a:t>
            </a:r>
            <a:r>
              <a:rPr lang="tr-TR" dirty="0">
                <a:latin typeface="Calibri" panose="020F0502020204030204" pitchFamily="34" charset="0"/>
                <a:ea typeface="Times New Roman" panose="02020603050405020304" pitchFamily="18" charset="0"/>
              </a:rPr>
              <a:t>, </a:t>
            </a:r>
            <a:r>
              <a:rPr lang="tr-TR" b="1" dirty="0" err="1">
                <a:solidFill>
                  <a:srgbClr val="C00000"/>
                </a:solidFill>
                <a:latin typeface="Calibri" panose="020F0502020204030204" pitchFamily="34" charset="0"/>
                <a:ea typeface="Times New Roman" panose="02020603050405020304" pitchFamily="18" charset="0"/>
              </a:rPr>
              <a:t>kollektif</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ve </a:t>
            </a:r>
            <a:r>
              <a:rPr lang="tr-TR" b="1" u="sng" dirty="0">
                <a:latin typeface="Calibri" panose="020F0502020204030204" pitchFamily="34" charset="0"/>
                <a:ea typeface="Times New Roman" panose="02020603050405020304" pitchFamily="18" charset="0"/>
              </a:rPr>
              <a:t>adi komandit</a:t>
            </a:r>
            <a:r>
              <a:rPr lang="tr-TR" dirty="0">
                <a:latin typeface="Calibri" panose="020F0502020204030204" pitchFamily="34" charset="0"/>
                <a:ea typeface="Times New Roman" panose="02020603050405020304" pitchFamily="18" charset="0"/>
              </a:rPr>
              <a:t> ortaklıklarda </a:t>
            </a:r>
            <a:r>
              <a:rPr lang="tr-TR" b="1" dirty="0">
                <a:solidFill>
                  <a:srgbClr val="C00000"/>
                </a:solidFill>
                <a:latin typeface="Calibri" panose="020F0502020204030204" pitchFamily="34" charset="0"/>
                <a:ea typeface="Times New Roman" panose="02020603050405020304" pitchFamily="18" charset="0"/>
              </a:rPr>
              <a:t>ortakların tamamının</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gelir veya kurumlar vergisi yönünden matrah artırımında bulunmaları gerekmektedir.</a:t>
            </a:r>
            <a:endParaRPr lang="tr-TR" dirty="0"/>
          </a:p>
        </p:txBody>
      </p:sp>
      <p:sp>
        <p:nvSpPr>
          <p:cNvPr id="28" name="Metin kutusu 27"/>
          <p:cNvSpPr txBox="1"/>
          <p:nvPr/>
        </p:nvSpPr>
        <p:spPr>
          <a:xfrm>
            <a:off x="889490" y="4604191"/>
            <a:ext cx="11244943" cy="1631216"/>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742950" lvl="1" indent="-285750">
              <a:spcAft>
                <a:spcPts val="600"/>
              </a:spcAft>
              <a:buFont typeface="Wingdings" panose="05000000000000000000" pitchFamily="2" charset="2"/>
              <a:buChar char="ü"/>
            </a:pPr>
            <a:r>
              <a:rPr lang="tr-TR" b="1" u="sng" dirty="0">
                <a:latin typeface="Calibri" panose="020F0502020204030204" pitchFamily="34" charset="0"/>
                <a:ea typeface="Times New Roman" panose="02020603050405020304" pitchFamily="18" charset="0"/>
              </a:rPr>
              <a:t>Ortaklık yapısının tamamen gerçek kişilerden oluşması</a:t>
            </a:r>
            <a:r>
              <a:rPr lang="tr-TR" dirty="0">
                <a:latin typeface="Calibri" panose="020F0502020204030204" pitchFamily="34" charset="0"/>
                <a:ea typeface="Times New Roman" panose="02020603050405020304" pitchFamily="18" charset="0"/>
              </a:rPr>
              <a:t> durumunda, </a:t>
            </a:r>
            <a:r>
              <a:rPr lang="tr-TR" b="1" dirty="0">
                <a:solidFill>
                  <a:srgbClr val="C00000"/>
                </a:solidFill>
                <a:latin typeface="Calibri" panose="020F0502020204030204" pitchFamily="34" charset="0"/>
                <a:ea typeface="Times New Roman" panose="02020603050405020304" pitchFamily="18" charset="0"/>
              </a:rPr>
              <a:t>bilanço esasında</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gelir vergisi mükellefleri için belirlenen;</a:t>
            </a:r>
          </a:p>
          <a:p>
            <a:pPr marL="742950" lvl="1" indent="-285750">
              <a:spcAft>
                <a:spcPts val="600"/>
              </a:spcAft>
              <a:buFont typeface="Wingdings" panose="05000000000000000000" pitchFamily="2" charset="2"/>
              <a:buChar char="ü"/>
            </a:pPr>
            <a:r>
              <a:rPr lang="tr-TR" dirty="0">
                <a:latin typeface="Calibri" panose="020F0502020204030204" pitchFamily="34" charset="0"/>
                <a:ea typeface="Times New Roman" panose="02020603050405020304" pitchFamily="18" charset="0"/>
              </a:rPr>
              <a:t>Ortaklık yapısında </a:t>
            </a:r>
            <a:r>
              <a:rPr lang="tr-TR" b="1" u="sng" dirty="0">
                <a:latin typeface="Calibri" panose="020F0502020204030204" pitchFamily="34" charset="0"/>
                <a:ea typeface="Times New Roman" panose="02020603050405020304" pitchFamily="18" charset="0"/>
              </a:rPr>
              <a:t>en az bir kurumlar vergisi mükellefi</a:t>
            </a:r>
            <a:r>
              <a:rPr lang="tr-TR" dirty="0">
                <a:latin typeface="Calibri" panose="020F0502020204030204" pitchFamily="34" charset="0"/>
                <a:ea typeface="Times New Roman" panose="02020603050405020304" pitchFamily="18" charset="0"/>
              </a:rPr>
              <a:t> bulunması durumunda, </a:t>
            </a:r>
            <a:r>
              <a:rPr lang="tr-TR" b="1" dirty="0">
                <a:solidFill>
                  <a:srgbClr val="C00000"/>
                </a:solidFill>
                <a:latin typeface="Calibri" panose="020F0502020204030204" pitchFamily="34" charset="0"/>
                <a:ea typeface="Times New Roman" panose="02020603050405020304" pitchFamily="18" charset="0"/>
              </a:rPr>
              <a:t>kurumlar vergisi matrah artırımına ilişkin</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asgari tutar, </a:t>
            </a:r>
          </a:p>
          <a:p>
            <a:pPr lvl="1">
              <a:spcAft>
                <a:spcPts val="600"/>
              </a:spcAft>
            </a:pPr>
            <a:r>
              <a:rPr lang="tr-TR" dirty="0">
                <a:latin typeface="Calibri" panose="020F0502020204030204" pitchFamily="34" charset="0"/>
                <a:ea typeface="Times New Roman" panose="02020603050405020304" pitchFamily="18" charset="0"/>
              </a:rPr>
              <a:t>       Ortaklık için KDV artırım tutarının tespitinde dikkate alınır.</a:t>
            </a:r>
            <a:endParaRPr lang="tr-TR" dirty="0"/>
          </a:p>
        </p:txBody>
      </p:sp>
      <p:sp>
        <p:nvSpPr>
          <p:cNvPr id="2" name="TextShape 2">
            <a:extLst>
              <a:ext uri="{FF2B5EF4-FFF2-40B4-BE49-F238E27FC236}">
                <a16:creationId xmlns:a16="http://schemas.microsoft.com/office/drawing/2014/main" id="{750113B7-FDE3-AF0A-6CE2-20055267EB2B}"/>
              </a:ext>
            </a:extLst>
          </p:cNvPr>
          <p:cNvSpPr txBox="1"/>
          <p:nvPr/>
        </p:nvSpPr>
        <p:spPr>
          <a:xfrm>
            <a:off x="902667" y="129375"/>
            <a:ext cx="10920495" cy="791640"/>
          </a:xfrm>
          <a:prstGeom prst="rect">
            <a:avLst/>
          </a:prstGeom>
          <a:noFill/>
          <a:ln>
            <a:noFill/>
          </a:ln>
        </p:spPr>
        <p:txBody>
          <a:bodyPr anchor="ctr"/>
          <a:lstStyle/>
          <a:p>
            <a:pPr algn="ctr">
              <a:lnSpc>
                <a:spcPct val="100000"/>
              </a:lnSpc>
            </a:pPr>
            <a:r>
              <a:rPr lang="tr-TR" sz="3600" b="1" spc="-1" dirty="0">
                <a:solidFill>
                  <a:srgbClr val="BC1421"/>
                </a:solidFill>
                <a:uFill>
                  <a:solidFill>
                    <a:srgbClr val="FFFFFF"/>
                  </a:solidFill>
                </a:uFill>
              </a:rPr>
              <a:t>MATRAH VE VERGİ ARTIRIMI</a:t>
            </a:r>
          </a:p>
          <a:p>
            <a:pPr algn="ctr">
              <a:lnSpc>
                <a:spcPct val="100000"/>
              </a:lnSpc>
            </a:pPr>
            <a:r>
              <a:rPr lang="tr-TR" sz="2400" b="1" spc="-1" dirty="0">
                <a:solidFill>
                  <a:srgbClr val="C00000"/>
                </a:solidFill>
                <a:uFill>
                  <a:solidFill>
                    <a:srgbClr val="FFFFFF"/>
                  </a:solidFill>
                </a:uFill>
              </a:rPr>
              <a:t>-Katma Değer Vergisi Artırımı</a:t>
            </a:r>
            <a:r>
              <a:rPr lang="tr-TR" sz="2400" b="1" strike="noStrike" spc="-1" dirty="0">
                <a:solidFill>
                  <a:srgbClr val="C00000"/>
                </a:solidFill>
                <a:uFill>
                  <a:solidFill>
                    <a:srgbClr val="FFFFFF"/>
                  </a:solidFill>
                </a:uFill>
                <a:latin typeface="Calibri"/>
              </a:rPr>
              <a:t>-</a:t>
            </a:r>
            <a:endParaRPr lang="tr-TR" sz="2400" b="0" strike="noStrike" spc="-1" dirty="0">
              <a:solidFill>
                <a:srgbClr val="C00000"/>
              </a:solidFill>
              <a:uFill>
                <a:solidFill>
                  <a:srgbClr val="FFFFFF"/>
                </a:solidFill>
              </a:uFill>
              <a:latin typeface="Calibri"/>
            </a:endParaRPr>
          </a:p>
        </p:txBody>
      </p:sp>
    </p:spTree>
    <p:extLst>
      <p:ext uri="{BB962C8B-B14F-4D97-AF65-F5344CB8AC3E}">
        <p14:creationId xmlns:p14="http://schemas.microsoft.com/office/powerpoint/2010/main" val="29696825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xit" presetSubtype="0" fill="hold" nodeType="clickEffect">
                                  <p:stCondLst>
                                    <p:cond delay="0"/>
                                  </p:stCondLst>
                                  <p:childTnLst>
                                    <p:animEffect transition="out" filter="fade">
                                      <p:cBhvr>
                                        <p:cTn id="18" dur="1000"/>
                                        <p:tgtEl>
                                          <p:spTgt spid="3"/>
                                        </p:tgtEl>
                                      </p:cBhvr>
                                    </p:animEffect>
                                    <p:anim calcmode="lin" valueType="num">
                                      <p:cBhvr>
                                        <p:cTn id="19" dur="1000"/>
                                        <p:tgtEl>
                                          <p:spTgt spid="3"/>
                                        </p:tgtEl>
                                        <p:attrNameLst>
                                          <p:attrName>ppt_x</p:attrName>
                                        </p:attrNameLst>
                                      </p:cBhvr>
                                      <p:tavLst>
                                        <p:tav tm="0">
                                          <p:val>
                                            <p:strVal val="ppt_x"/>
                                          </p:val>
                                        </p:tav>
                                        <p:tav tm="100000">
                                          <p:val>
                                            <p:strVal val="ppt_x"/>
                                          </p:val>
                                        </p:tav>
                                      </p:tavLst>
                                    </p:anim>
                                    <p:anim calcmode="lin" valueType="num">
                                      <p:cBhvr>
                                        <p:cTn id="20" dur="100" decel="100000"/>
                                        <p:tgtEl>
                                          <p:spTgt spid="3"/>
                                        </p:tgtEl>
                                        <p:attrNameLst>
                                          <p:attrName>ppt_y</p:attrName>
                                        </p:attrNameLst>
                                      </p:cBhvr>
                                      <p:tavLst>
                                        <p:tav tm="0">
                                          <p:val>
                                            <p:strVal val="ppt_y"/>
                                          </p:val>
                                        </p:tav>
                                        <p:tav tm="100000">
                                          <p:val>
                                            <p:strVal val="ppt_y-.03"/>
                                          </p:val>
                                        </p:tav>
                                      </p:tavLst>
                                    </p:anim>
                                    <p:anim calcmode="lin" valueType="num">
                                      <p:cBhvr>
                                        <p:cTn id="21" dur="900" accel="100000">
                                          <p:stCondLst>
                                            <p:cond delay="100"/>
                                          </p:stCondLst>
                                        </p:cTn>
                                        <p:tgtEl>
                                          <p:spTgt spid="3"/>
                                        </p:tgtEl>
                                        <p:attrNameLst>
                                          <p:attrName>ppt_y</p:attrName>
                                        </p:attrNameLst>
                                      </p:cBhvr>
                                      <p:tavLst>
                                        <p:tav tm="0">
                                          <p:val>
                                            <p:strVal val="ppt_y"/>
                                          </p:val>
                                        </p:tav>
                                        <p:tav tm="100000">
                                          <p:val>
                                            <p:strVal val="ppt_y+1"/>
                                          </p:val>
                                        </p:tav>
                                      </p:tavLst>
                                    </p:anim>
                                    <p:set>
                                      <p:cBhvr>
                                        <p:cTn id="22" dur="1" fill="hold">
                                          <p:stCondLst>
                                            <p:cond delay="999"/>
                                          </p:stCondLst>
                                        </p:cTn>
                                        <p:tgtEl>
                                          <p:spTgt spid="3"/>
                                        </p:tgtEl>
                                        <p:attrNameLst>
                                          <p:attrName>style.visibility</p:attrName>
                                        </p:attrNameLst>
                                      </p:cBhvr>
                                      <p:to>
                                        <p:strVal val="hidden"/>
                                      </p:to>
                                    </p:set>
                                  </p:childTnLst>
                                </p:cTn>
                              </p:par>
                            </p:childTnLst>
                          </p:cTn>
                        </p:par>
                        <p:par>
                          <p:cTn id="23" fill="hold">
                            <p:stCondLst>
                              <p:cond delay="1000"/>
                            </p:stCondLst>
                            <p:childTnLst>
                              <p:par>
                                <p:cTn id="24" presetID="22" presetClass="entr" presetSubtype="1"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up)">
                                      <p:cBhvr>
                                        <p:cTn id="26" dur="500"/>
                                        <p:tgtEl>
                                          <p:spTgt spid="5"/>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7" grpId="0"/>
      <p:bldP spid="2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Metin kutusu 16"/>
          <p:cNvSpPr txBox="1"/>
          <p:nvPr/>
        </p:nvSpPr>
        <p:spPr>
          <a:xfrm>
            <a:off x="1909824" y="1396531"/>
            <a:ext cx="8658424" cy="1866665"/>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endParaRPr lang="tr-TR" sz="1400" dirty="0">
              <a:latin typeface="Segoe UI" panose="020B0502040204020203" pitchFamily="34" charset="0"/>
              <a:ea typeface="Segoe UI" panose="020B0502040204020203" pitchFamily="34" charset="0"/>
              <a:cs typeface="Segoe UI" panose="020B0502040204020203" pitchFamily="34" charset="0"/>
            </a:endParaRPr>
          </a:p>
          <a:p>
            <a:endParaRPr lang="tr-TR" sz="1400" dirty="0">
              <a:latin typeface="Segoe UI" panose="020B0502040204020203" pitchFamily="34" charset="0"/>
              <a:ea typeface="Segoe UI" panose="020B0502040204020203" pitchFamily="34" charset="0"/>
              <a:cs typeface="Segoe UI" panose="020B0502040204020203" pitchFamily="34"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dirty="0">
                <a:latin typeface="Calibri" panose="020F0502020204030204" pitchFamily="34" charset="0"/>
                <a:ea typeface="Times New Roman" panose="02020603050405020304" pitchFamily="18" charset="0"/>
              </a:rPr>
              <a:t>İşe başlama veya işi bırakma gibi nedenlerle </a:t>
            </a:r>
            <a:r>
              <a:rPr lang="tr-TR" b="1" u="sng" dirty="0" err="1">
                <a:latin typeface="Calibri" panose="020F0502020204030204" pitchFamily="34" charset="0"/>
                <a:ea typeface="Times New Roman" panose="02020603050405020304" pitchFamily="18" charset="0"/>
              </a:rPr>
              <a:t>kıst</a:t>
            </a:r>
            <a:r>
              <a:rPr lang="tr-TR" b="1" u="sng" dirty="0">
                <a:latin typeface="Calibri" panose="020F0502020204030204" pitchFamily="34" charset="0"/>
                <a:ea typeface="Times New Roman" panose="02020603050405020304" pitchFamily="18" charset="0"/>
              </a:rPr>
              <a:t> dönemde faaliyette bulunmuş olmaları hâlinde</a:t>
            </a:r>
            <a:r>
              <a:rPr lang="tr-TR" dirty="0">
                <a:latin typeface="Calibri" panose="020F0502020204030204" pitchFamily="34" charset="0"/>
                <a:ea typeface="Times New Roman" panose="02020603050405020304" pitchFamily="18" charset="0"/>
              </a:rPr>
              <a:t>, </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dirty="0">
                <a:latin typeface="Calibri" panose="020F0502020204030204" pitchFamily="34" charset="0"/>
                <a:ea typeface="Times New Roman" panose="02020603050405020304" pitchFamily="18" charset="0"/>
              </a:rPr>
              <a:t>Önceki slaytta belirtilen hususlara göre, </a:t>
            </a:r>
            <a:r>
              <a:rPr lang="tr-TR" b="1" dirty="0" err="1">
                <a:solidFill>
                  <a:srgbClr val="C00000"/>
                </a:solidFill>
                <a:latin typeface="Calibri" panose="020F0502020204030204" pitchFamily="34" charset="0"/>
                <a:ea typeface="Times New Roman" panose="02020603050405020304" pitchFamily="18" charset="0"/>
              </a:rPr>
              <a:t>kıst</a:t>
            </a:r>
            <a:r>
              <a:rPr lang="tr-TR" b="1" dirty="0">
                <a:solidFill>
                  <a:srgbClr val="C00000"/>
                </a:solidFill>
                <a:latin typeface="Calibri" panose="020F0502020204030204" pitchFamily="34" charset="0"/>
                <a:ea typeface="Times New Roman" panose="02020603050405020304" pitchFamily="18" charset="0"/>
              </a:rPr>
              <a:t> dönem itibarıyla </a:t>
            </a:r>
            <a:r>
              <a:rPr lang="tr-TR" dirty="0">
                <a:latin typeface="Calibri" panose="020F0502020204030204" pitchFamily="34" charset="0"/>
                <a:ea typeface="Times New Roman" panose="02020603050405020304" pitchFamily="18" charset="0"/>
              </a:rPr>
              <a:t>hesaplama ve artırım yapılacaktır.</a:t>
            </a:r>
          </a:p>
        </p:txBody>
      </p:sp>
      <p:sp>
        <p:nvSpPr>
          <p:cNvPr id="18" name="Yuvarlatılmış Dikdörtgen 17"/>
          <p:cNvSpPr/>
          <p:nvPr/>
        </p:nvSpPr>
        <p:spPr>
          <a:xfrm>
            <a:off x="1927865" y="1225668"/>
            <a:ext cx="8639821" cy="791639"/>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sz="2600" dirty="0">
                <a:latin typeface="Arial" panose="020B0604020202020204" pitchFamily="34" charset="0"/>
                <a:cs typeface="Arial" panose="020B0604020202020204" pitchFamily="34" charset="0"/>
              </a:rPr>
              <a:t>Yıl İçinde İşe Başlayan veya </a:t>
            </a:r>
            <a:r>
              <a:rPr lang="tr-TR" sz="2600" dirty="0">
                <a:latin typeface="Arial" panose="020B0604020202020204" pitchFamily="34" charset="0"/>
                <a:cs typeface="Arial" panose="020B0604020202020204" pitchFamily="34" charset="0"/>
              </a:rPr>
              <a:t>İşi </a:t>
            </a:r>
            <a:r>
              <a:rPr lang="es-ES" sz="2600" dirty="0">
                <a:latin typeface="Arial" panose="020B0604020202020204" pitchFamily="34" charset="0"/>
                <a:cs typeface="Arial" panose="020B0604020202020204" pitchFamily="34" charset="0"/>
              </a:rPr>
              <a:t>Bırakan KDV Mükellefleri</a:t>
            </a:r>
            <a:endParaRPr lang="tr-TR" sz="2600" dirty="0">
              <a:latin typeface="Arial" panose="020B0604020202020204" pitchFamily="34" charset="0"/>
              <a:cs typeface="Arial" panose="020B0604020202020204" pitchFamily="34" charset="0"/>
            </a:endParaRPr>
          </a:p>
        </p:txBody>
      </p:sp>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19" name="Metin kutusu 18"/>
          <p:cNvSpPr txBox="1"/>
          <p:nvPr/>
        </p:nvSpPr>
        <p:spPr>
          <a:xfrm>
            <a:off x="390265" y="3460608"/>
            <a:ext cx="11244943" cy="2126736"/>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742950" lvl="1" indent="-285750">
              <a:spcAft>
                <a:spcPts val="600"/>
              </a:spcAft>
              <a:buFont typeface="Wingdings" panose="05000000000000000000" pitchFamily="2" charset="2"/>
              <a:buChar char="ü"/>
            </a:pPr>
            <a:r>
              <a:rPr lang="tr-TR" dirty="0">
                <a:latin typeface="Calibri" panose="020F0502020204030204" pitchFamily="34" charset="0"/>
                <a:ea typeface="Times New Roman" panose="02020603050405020304" pitchFamily="18" charset="0"/>
              </a:rPr>
              <a:t>Kurumlar vergisi mükelleflerinin </a:t>
            </a:r>
            <a:r>
              <a:rPr lang="tr-TR" b="1" dirty="0">
                <a:solidFill>
                  <a:srgbClr val="C00000"/>
                </a:solidFill>
                <a:latin typeface="Calibri" panose="020F0502020204030204" pitchFamily="34" charset="0"/>
                <a:ea typeface="Times New Roman" panose="02020603050405020304" pitchFamily="18" charset="0"/>
              </a:rPr>
              <a:t>tasfiyeye girmeleri</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hâlinde </a:t>
            </a:r>
            <a:r>
              <a:rPr lang="tr-TR" b="1" u="sng" dirty="0" err="1">
                <a:latin typeface="Calibri" panose="020F0502020204030204" pitchFamily="34" charset="0"/>
                <a:ea typeface="Times New Roman" panose="02020603050405020304" pitchFamily="18" charset="0"/>
              </a:rPr>
              <a:t>kıst</a:t>
            </a:r>
            <a:r>
              <a:rPr lang="tr-TR" b="1" u="sng" dirty="0">
                <a:latin typeface="Calibri" panose="020F0502020204030204" pitchFamily="34" charset="0"/>
                <a:ea typeface="Times New Roman" panose="02020603050405020304" pitchFamily="18" charset="0"/>
              </a:rPr>
              <a:t> dönem hesaplaması yapılmayacaktır</a:t>
            </a:r>
            <a:r>
              <a:rPr lang="tr-TR" dirty="0">
                <a:latin typeface="Calibri" panose="020F0502020204030204" pitchFamily="34" charset="0"/>
                <a:ea typeface="Times New Roman" panose="02020603050405020304" pitchFamily="18" charset="0"/>
              </a:rPr>
              <a:t>.</a:t>
            </a:r>
          </a:p>
          <a:p>
            <a:pPr marL="742950" lvl="1" indent="-285750">
              <a:spcAft>
                <a:spcPts val="600"/>
              </a:spcAft>
              <a:buFont typeface="Wingdings" panose="05000000000000000000" pitchFamily="2" charset="2"/>
              <a:buChar char="ü"/>
            </a:pPr>
            <a:r>
              <a:rPr lang="tr-TR" dirty="0">
                <a:latin typeface="Calibri" panose="020F0502020204030204" pitchFamily="34" charset="0"/>
                <a:ea typeface="Times New Roman" panose="02020603050405020304" pitchFamily="18" charset="0"/>
              </a:rPr>
              <a:t>Ancak, </a:t>
            </a:r>
            <a:r>
              <a:rPr lang="tr-TR" b="1" u="sng" dirty="0">
                <a:latin typeface="Calibri" panose="020F0502020204030204" pitchFamily="34" charset="0"/>
                <a:ea typeface="Times New Roman" panose="02020603050405020304" pitchFamily="18" charset="0"/>
              </a:rPr>
              <a:t>tasfiyeleri sonuçlanarak ticaret sicilinden silinen</a:t>
            </a:r>
            <a:r>
              <a:rPr lang="tr-TR" dirty="0">
                <a:latin typeface="Calibri" panose="020F0502020204030204" pitchFamily="34" charset="0"/>
                <a:ea typeface="Times New Roman" panose="02020603050405020304" pitchFamily="18" charset="0"/>
              </a:rPr>
              <a:t> kurumlar vergisi mükelleflerinin,</a:t>
            </a:r>
          </a:p>
          <a:p>
            <a:pPr marL="1120140" lvl="2">
              <a:spcAft>
                <a:spcPts val="600"/>
              </a:spcAft>
              <a:buFont typeface="Wingdings" panose="05000000000000000000" pitchFamily="2" charset="2"/>
              <a:buChar char="ü"/>
            </a:pPr>
            <a:r>
              <a:rPr lang="tr-TR" sz="1800" b="1" dirty="0">
                <a:solidFill>
                  <a:srgbClr val="C00000"/>
                </a:solidFill>
                <a:latin typeface="Calibri" panose="020F0502020204030204" pitchFamily="34" charset="0"/>
                <a:ea typeface="Times New Roman" panose="02020603050405020304" pitchFamily="18" charset="0"/>
              </a:rPr>
              <a:t>Nihai </a:t>
            </a:r>
            <a:r>
              <a:rPr lang="tr-TR" sz="1800" dirty="0">
                <a:solidFill>
                  <a:schemeClr val="tx1"/>
                </a:solidFill>
                <a:latin typeface="Calibri" panose="020F0502020204030204" pitchFamily="34" charset="0"/>
                <a:ea typeface="Times New Roman" panose="02020603050405020304" pitchFamily="18" charset="0"/>
              </a:rPr>
              <a:t>tasfiye dönemi</a:t>
            </a:r>
            <a:r>
              <a:rPr lang="tr-TR" sz="1800" b="1" dirty="0">
                <a:solidFill>
                  <a:srgbClr val="C00000"/>
                </a:solidFill>
                <a:latin typeface="Calibri" panose="020F0502020204030204" pitchFamily="34" charset="0"/>
                <a:ea typeface="Times New Roman" panose="02020603050405020304" pitchFamily="18" charset="0"/>
              </a:rPr>
              <a:t>(1) </a:t>
            </a:r>
            <a:r>
              <a:rPr lang="tr-TR" sz="1800" dirty="0">
                <a:solidFill>
                  <a:schemeClr val="tx1"/>
                </a:solidFill>
                <a:latin typeface="Calibri" panose="020F0502020204030204" pitchFamily="34" charset="0"/>
                <a:ea typeface="Times New Roman" panose="02020603050405020304" pitchFamily="18" charset="0"/>
              </a:rPr>
              <a:t>ile</a:t>
            </a:r>
          </a:p>
          <a:p>
            <a:pPr marL="1120140" lvl="2">
              <a:spcAft>
                <a:spcPts val="600"/>
              </a:spcAft>
              <a:buFont typeface="Wingdings" panose="05000000000000000000" pitchFamily="2" charset="2"/>
              <a:buChar char="ü"/>
            </a:pPr>
            <a:r>
              <a:rPr lang="tr-TR" sz="1800" dirty="0">
                <a:latin typeface="Calibri" panose="020F0502020204030204" pitchFamily="34" charset="0"/>
                <a:ea typeface="Times New Roman" panose="02020603050405020304" pitchFamily="18" charset="0"/>
              </a:rPr>
              <a:t>Kurumların </a:t>
            </a:r>
            <a:r>
              <a:rPr lang="tr-TR" sz="1800" b="1" u="sng" dirty="0">
                <a:latin typeface="Calibri" panose="020F0502020204030204" pitchFamily="34" charset="0"/>
                <a:ea typeface="Times New Roman" panose="02020603050405020304" pitchFamily="18" charset="0"/>
              </a:rPr>
              <a:t>devir veya tam bölünme</a:t>
            </a:r>
            <a:r>
              <a:rPr lang="tr-TR" sz="1800" dirty="0">
                <a:latin typeface="Calibri" panose="020F0502020204030204" pitchFamily="34" charset="0"/>
                <a:ea typeface="Times New Roman" panose="02020603050405020304" pitchFamily="18" charset="0"/>
              </a:rPr>
              <a:t> hallerinde</a:t>
            </a:r>
            <a:r>
              <a:rPr lang="tr-TR" sz="1800" b="1" dirty="0">
                <a:solidFill>
                  <a:srgbClr val="C00000"/>
                </a:solidFill>
                <a:latin typeface="Calibri" panose="020F0502020204030204" pitchFamily="34" charset="0"/>
                <a:ea typeface="Times New Roman" panose="02020603050405020304" pitchFamily="18" charset="0"/>
              </a:rPr>
              <a:t>(2)</a:t>
            </a:r>
            <a:r>
              <a:rPr lang="tr-TR" sz="1800" dirty="0">
                <a:latin typeface="Calibri" panose="020F0502020204030204" pitchFamily="34" charset="0"/>
                <a:ea typeface="Times New Roman" panose="02020603050405020304" pitchFamily="18" charset="0"/>
              </a:rPr>
              <a:t> </a:t>
            </a:r>
          </a:p>
          <a:p>
            <a:pPr lvl="2" indent="0">
              <a:spcAft>
                <a:spcPts val="600"/>
              </a:spcAft>
              <a:buNone/>
            </a:pPr>
            <a:r>
              <a:rPr lang="tr-TR" sz="1800" dirty="0" err="1">
                <a:latin typeface="Calibri" panose="020F0502020204030204" pitchFamily="34" charset="0"/>
                <a:ea typeface="Times New Roman" panose="02020603050405020304" pitchFamily="18" charset="0"/>
              </a:rPr>
              <a:t>Kıst</a:t>
            </a:r>
            <a:r>
              <a:rPr lang="tr-TR" sz="1800" dirty="0">
                <a:latin typeface="Calibri" panose="020F0502020204030204" pitchFamily="34" charset="0"/>
                <a:ea typeface="Times New Roman" panose="02020603050405020304" pitchFamily="18" charset="0"/>
              </a:rPr>
              <a:t> dönem hesaplaması yapılacaktır.</a:t>
            </a:r>
          </a:p>
          <a:p>
            <a:pPr lvl="2" indent="0">
              <a:spcAft>
                <a:spcPts val="600"/>
              </a:spcAft>
              <a:buNone/>
            </a:pPr>
            <a:endParaRPr lang="tr-TR" dirty="0">
              <a:latin typeface="Calibri" panose="020F0502020204030204" pitchFamily="34" charset="0"/>
              <a:ea typeface="Times New Roman" panose="02020603050405020304" pitchFamily="18" charset="0"/>
            </a:endParaRPr>
          </a:p>
        </p:txBody>
      </p:sp>
      <p:sp>
        <p:nvSpPr>
          <p:cNvPr id="2" name="TextShape 2">
            <a:extLst>
              <a:ext uri="{FF2B5EF4-FFF2-40B4-BE49-F238E27FC236}">
                <a16:creationId xmlns:a16="http://schemas.microsoft.com/office/drawing/2014/main" id="{A00D116B-3FFD-7F1B-C654-3C669EE2DC7D}"/>
              </a:ext>
            </a:extLst>
          </p:cNvPr>
          <p:cNvSpPr txBox="1"/>
          <p:nvPr/>
        </p:nvSpPr>
        <p:spPr>
          <a:xfrm>
            <a:off x="902667" y="129375"/>
            <a:ext cx="10920495" cy="791640"/>
          </a:xfrm>
          <a:prstGeom prst="rect">
            <a:avLst/>
          </a:prstGeom>
          <a:noFill/>
          <a:ln>
            <a:noFill/>
          </a:ln>
        </p:spPr>
        <p:txBody>
          <a:bodyPr anchor="ctr"/>
          <a:lstStyle/>
          <a:p>
            <a:pPr algn="ctr">
              <a:lnSpc>
                <a:spcPct val="100000"/>
              </a:lnSpc>
            </a:pPr>
            <a:r>
              <a:rPr lang="tr-TR" sz="3600" b="1" spc="-1" dirty="0">
                <a:solidFill>
                  <a:srgbClr val="BC1421"/>
                </a:solidFill>
                <a:uFill>
                  <a:solidFill>
                    <a:srgbClr val="FFFFFF"/>
                  </a:solidFill>
                </a:uFill>
              </a:rPr>
              <a:t>MATRAH VE VERGİ ARTIRIMI</a:t>
            </a:r>
          </a:p>
          <a:p>
            <a:pPr algn="ctr">
              <a:lnSpc>
                <a:spcPct val="100000"/>
              </a:lnSpc>
            </a:pPr>
            <a:r>
              <a:rPr lang="tr-TR" sz="2400" b="1" spc="-1" dirty="0">
                <a:solidFill>
                  <a:srgbClr val="C00000"/>
                </a:solidFill>
                <a:uFill>
                  <a:solidFill>
                    <a:srgbClr val="FFFFFF"/>
                  </a:solidFill>
                </a:uFill>
              </a:rPr>
              <a:t>-Katma Değer Vergisi Artırımı</a:t>
            </a:r>
            <a:r>
              <a:rPr lang="tr-TR" sz="2400" b="1" strike="noStrike" spc="-1" dirty="0">
                <a:solidFill>
                  <a:srgbClr val="C00000"/>
                </a:solidFill>
                <a:uFill>
                  <a:solidFill>
                    <a:srgbClr val="FFFFFF"/>
                  </a:solidFill>
                </a:uFill>
                <a:latin typeface="Calibri"/>
              </a:rPr>
              <a:t>-</a:t>
            </a:r>
            <a:endParaRPr lang="tr-TR" sz="2400" b="0" strike="noStrike" spc="-1" dirty="0">
              <a:solidFill>
                <a:srgbClr val="C00000"/>
              </a:solidFill>
              <a:uFill>
                <a:solidFill>
                  <a:srgbClr val="FFFFFF"/>
                </a:solidFill>
              </a:uFill>
              <a:latin typeface="Calibri"/>
            </a:endParaRPr>
          </a:p>
        </p:txBody>
      </p:sp>
    </p:spTree>
    <p:extLst>
      <p:ext uri="{BB962C8B-B14F-4D97-AF65-F5344CB8AC3E}">
        <p14:creationId xmlns:p14="http://schemas.microsoft.com/office/powerpoint/2010/main" val="23952555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up)">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3" name="Resim 2"/>
          <p:cNvPicPr>
            <a:picLocks noChangeAspect="1"/>
          </p:cNvPicPr>
          <p:nvPr/>
        </p:nvPicPr>
        <p:blipFill>
          <a:blip r:embed="rId4"/>
          <a:stretch>
            <a:fillRect/>
          </a:stretch>
        </p:blipFill>
        <p:spPr>
          <a:xfrm>
            <a:off x="9530275" y="-99470"/>
            <a:ext cx="2838450" cy="1743075"/>
          </a:xfrm>
          <a:prstGeom prst="rect">
            <a:avLst/>
          </a:prstGeom>
          <a:effectLst>
            <a:softEdge rad="177800"/>
          </a:effectLst>
        </p:spPr>
      </p:pic>
      <p:sp>
        <p:nvSpPr>
          <p:cNvPr id="17" name="Metin kutusu 16"/>
          <p:cNvSpPr txBox="1"/>
          <p:nvPr/>
        </p:nvSpPr>
        <p:spPr>
          <a:xfrm>
            <a:off x="2349661" y="1396532"/>
            <a:ext cx="7789401" cy="1254189"/>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endParaRPr lang="tr-TR" sz="1100" dirty="0">
              <a:latin typeface="Segoe UI" panose="020B0502040204020203" pitchFamily="34" charset="0"/>
              <a:ea typeface="Segoe UI" panose="020B0502040204020203" pitchFamily="34" charset="0"/>
              <a:cs typeface="Segoe UI" panose="020B0502040204020203" pitchFamily="34" charset="0"/>
            </a:endParaRPr>
          </a:p>
          <a:p>
            <a:endParaRPr lang="tr-TR" sz="1100" dirty="0">
              <a:latin typeface="Segoe UI" panose="020B0502040204020203" pitchFamily="34" charset="0"/>
              <a:ea typeface="Segoe UI" panose="020B0502040204020203" pitchFamily="34" charset="0"/>
              <a:cs typeface="Segoe UI" panose="020B0502040204020203" pitchFamily="34"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2000" dirty="0">
                <a:latin typeface="Calibri" panose="020F0502020204030204" pitchFamily="34" charset="0"/>
                <a:ea typeface="Times New Roman" panose="02020603050405020304" pitchFamily="18" charset="0"/>
              </a:rPr>
              <a:t>Artırımda bulundukları yıl veya yılların </a:t>
            </a:r>
            <a:r>
              <a:rPr lang="tr-TR" sz="2000" b="1" dirty="0">
                <a:solidFill>
                  <a:srgbClr val="C00000"/>
                </a:solidFill>
                <a:latin typeface="Calibri" panose="020F0502020204030204" pitchFamily="34" charset="0"/>
                <a:ea typeface="Times New Roman" panose="02020603050405020304" pitchFamily="18" charset="0"/>
              </a:rPr>
              <a:t>kapsadığı</a:t>
            </a:r>
            <a:r>
              <a:rPr lang="tr-TR" sz="2000" dirty="0">
                <a:latin typeface="Calibri" panose="020F0502020204030204" pitchFamily="34" charset="0"/>
                <a:ea typeface="Times New Roman" panose="02020603050405020304" pitchFamily="18" charset="0"/>
              </a:rPr>
              <a:t> dönemler itibarıyla </a:t>
            </a:r>
            <a:r>
              <a:rPr lang="tr-TR" sz="2000" b="1" dirty="0">
                <a:solidFill>
                  <a:srgbClr val="C00000"/>
                </a:solidFill>
                <a:latin typeface="Calibri" panose="020F0502020204030204" pitchFamily="34" charset="0"/>
                <a:ea typeface="Times New Roman" panose="02020603050405020304" pitchFamily="18" charset="0"/>
              </a:rPr>
              <a:t>KDV yönünden </a:t>
            </a:r>
            <a:r>
              <a:rPr lang="tr-TR" sz="2000" dirty="0">
                <a:latin typeface="Calibri" panose="020F0502020204030204" pitchFamily="34" charset="0"/>
                <a:ea typeface="Times New Roman" panose="02020603050405020304" pitchFamily="18" charset="0"/>
              </a:rPr>
              <a:t>vergi incelemesi ve tarhiyat yapılmayacaktır.</a:t>
            </a:r>
          </a:p>
        </p:txBody>
      </p:sp>
      <p:sp>
        <p:nvSpPr>
          <p:cNvPr id="18" name="Yuvarlatılmış Dikdörtgen 17"/>
          <p:cNvSpPr/>
          <p:nvPr/>
        </p:nvSpPr>
        <p:spPr>
          <a:xfrm>
            <a:off x="2366757" y="1225669"/>
            <a:ext cx="7772665"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sz="2400" dirty="0">
                <a:latin typeface="Arial" panose="020B0604020202020204" pitchFamily="34" charset="0"/>
                <a:cs typeface="Arial" panose="020B0604020202020204" pitchFamily="34" charset="0"/>
              </a:rPr>
              <a:t>Artırımda Bulunanlar Nezdinde İnceleme ve Tarhiyat</a:t>
            </a:r>
            <a:endParaRPr lang="tr-TR" sz="2400" dirty="0">
              <a:latin typeface="Arial" panose="020B0604020202020204" pitchFamily="34" charset="0"/>
              <a:cs typeface="Arial" panose="020B0604020202020204" pitchFamily="34" charset="0"/>
            </a:endParaRPr>
          </a:p>
        </p:txBody>
      </p:sp>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19" name="Metin kutusu 18"/>
          <p:cNvSpPr txBox="1"/>
          <p:nvPr/>
        </p:nvSpPr>
        <p:spPr>
          <a:xfrm>
            <a:off x="473528" y="2023626"/>
            <a:ext cx="11244943" cy="3576364"/>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800100" lvl="1" indent="-342900">
              <a:spcAft>
                <a:spcPts val="600"/>
              </a:spcAft>
              <a:buFont typeface="+mj-lt"/>
              <a:buAutoNum type="alphaLcPeriod"/>
            </a:pPr>
            <a:r>
              <a:rPr lang="tr-TR" sz="1900" b="1" u="sng" dirty="0">
                <a:latin typeface="Calibri" panose="020F0502020204030204" pitchFamily="34" charset="0"/>
                <a:ea typeface="Times New Roman" panose="02020603050405020304" pitchFamily="18" charset="0"/>
              </a:rPr>
              <a:t>Artırımda bulunulan yılları</a:t>
            </a:r>
            <a:r>
              <a:rPr lang="tr-TR" sz="1900" dirty="0">
                <a:latin typeface="Calibri" panose="020F0502020204030204" pitchFamily="34" charset="0"/>
                <a:ea typeface="Times New Roman" panose="02020603050405020304" pitchFamily="18" charset="0"/>
              </a:rPr>
              <a:t> </a:t>
            </a:r>
            <a:r>
              <a:rPr lang="tr-TR" sz="1900" b="1" dirty="0">
                <a:solidFill>
                  <a:srgbClr val="C00000"/>
                </a:solidFill>
                <a:latin typeface="Calibri" panose="020F0502020204030204" pitchFamily="34" charset="0"/>
                <a:ea typeface="Times New Roman" panose="02020603050405020304" pitchFamily="18" charset="0"/>
              </a:rPr>
              <a:t>izleyen dönemlerde yapılacak</a:t>
            </a:r>
            <a:r>
              <a:rPr lang="tr-TR" sz="1900" dirty="0">
                <a:solidFill>
                  <a:srgbClr val="C00000"/>
                </a:solidFill>
                <a:latin typeface="Calibri" panose="020F0502020204030204" pitchFamily="34" charset="0"/>
                <a:ea typeface="Times New Roman" panose="02020603050405020304" pitchFamily="18" charset="0"/>
              </a:rPr>
              <a:t> </a:t>
            </a:r>
            <a:r>
              <a:rPr lang="tr-TR" sz="1900" dirty="0">
                <a:latin typeface="Calibri" panose="020F0502020204030204" pitchFamily="34" charset="0"/>
                <a:ea typeface="Times New Roman" panose="02020603050405020304" pitchFamily="18" charset="0"/>
              </a:rPr>
              <a:t>vergi incelemelerine ilişkin olarak </a:t>
            </a:r>
            <a:r>
              <a:rPr lang="tr-TR" sz="1900" b="1" dirty="0">
                <a:solidFill>
                  <a:srgbClr val="C00000"/>
                </a:solidFill>
                <a:latin typeface="Calibri" panose="020F0502020204030204" pitchFamily="34" charset="0"/>
                <a:ea typeface="Times New Roman" panose="02020603050405020304" pitchFamily="18" charset="0"/>
              </a:rPr>
              <a:t>artırımda bulunulan dönemler için</a:t>
            </a:r>
            <a:r>
              <a:rPr lang="tr-TR" sz="1900" dirty="0">
                <a:solidFill>
                  <a:srgbClr val="C00000"/>
                </a:solidFill>
                <a:latin typeface="Calibri" panose="020F0502020204030204" pitchFamily="34" charset="0"/>
                <a:ea typeface="Times New Roman" panose="02020603050405020304" pitchFamily="18" charset="0"/>
              </a:rPr>
              <a:t> </a:t>
            </a:r>
            <a:r>
              <a:rPr lang="tr-TR" sz="1900" b="1" u="sng" dirty="0">
                <a:latin typeface="Calibri" panose="020F0502020204030204" pitchFamily="34" charset="0"/>
                <a:ea typeface="Times New Roman" panose="02020603050405020304" pitchFamily="18" charset="0"/>
              </a:rPr>
              <a:t>“Sonraki Dönemlere Devreden KDV”</a:t>
            </a:r>
            <a:r>
              <a:rPr lang="tr-TR" sz="1900" dirty="0">
                <a:latin typeface="Calibri" panose="020F0502020204030204" pitchFamily="34" charset="0"/>
                <a:ea typeface="Times New Roman" panose="02020603050405020304" pitchFamily="18" charset="0"/>
              </a:rPr>
              <a:t> yönünden vergi incelemesi yapılabilecektir.</a:t>
            </a:r>
          </a:p>
          <a:p>
            <a:pPr marL="1120140" lvl="2">
              <a:spcAft>
                <a:spcPts val="600"/>
              </a:spcAft>
              <a:buFont typeface="Wingdings" panose="05000000000000000000" pitchFamily="2" charset="2"/>
              <a:buChar char="ü"/>
            </a:pPr>
            <a:r>
              <a:rPr lang="tr-TR" sz="1900" dirty="0">
                <a:latin typeface="Calibri" panose="020F0502020204030204" pitchFamily="34" charset="0"/>
                <a:ea typeface="Times New Roman" panose="02020603050405020304" pitchFamily="18" charset="0"/>
              </a:rPr>
              <a:t>Bu incelemelerde artırımda bulunulan dönemler için </a:t>
            </a:r>
            <a:r>
              <a:rPr lang="tr-TR" sz="1900" b="1" dirty="0">
                <a:solidFill>
                  <a:srgbClr val="C00000"/>
                </a:solidFill>
                <a:latin typeface="Calibri" panose="020F0502020204030204" pitchFamily="34" charset="0"/>
                <a:ea typeface="Times New Roman" panose="02020603050405020304" pitchFamily="18" charset="0"/>
              </a:rPr>
              <a:t>tarhiyat önerilemeyecek</a:t>
            </a:r>
            <a:r>
              <a:rPr lang="tr-TR" sz="1900" dirty="0">
                <a:latin typeface="Calibri" panose="020F0502020204030204" pitchFamily="34" charset="0"/>
                <a:ea typeface="Times New Roman" panose="02020603050405020304" pitchFamily="18" charset="0"/>
              </a:rPr>
              <a:t>, elde edilen </a:t>
            </a:r>
            <a:r>
              <a:rPr lang="tr-TR" sz="1900" b="1" u="sng" dirty="0">
                <a:latin typeface="Calibri" panose="020F0502020204030204" pitchFamily="34" charset="0"/>
                <a:ea typeface="Times New Roman" panose="02020603050405020304" pitchFamily="18" charset="0"/>
              </a:rPr>
              <a:t>bulgular artırımda bulunulmayan dönemlerdeki tarhiyatlar için</a:t>
            </a:r>
            <a:r>
              <a:rPr lang="tr-TR" sz="1900" dirty="0">
                <a:latin typeface="Calibri" panose="020F0502020204030204" pitchFamily="34" charset="0"/>
                <a:ea typeface="Times New Roman" panose="02020603050405020304" pitchFamily="18" charset="0"/>
              </a:rPr>
              <a:t> kullanılabilecektir.</a:t>
            </a:r>
            <a:endParaRPr lang="tr-TR" sz="1900" b="1" dirty="0">
              <a:latin typeface="Calibri" panose="020F0502020204030204" pitchFamily="34" charset="0"/>
              <a:ea typeface="Times New Roman" panose="02020603050405020304" pitchFamily="18" charset="0"/>
            </a:endParaRPr>
          </a:p>
          <a:p>
            <a:pPr marL="800100" lvl="1" indent="-342900">
              <a:spcAft>
                <a:spcPts val="600"/>
              </a:spcAft>
              <a:buFont typeface="+mj-lt"/>
              <a:buAutoNum type="alphaLcPeriod"/>
            </a:pPr>
            <a:r>
              <a:rPr lang="tr-TR" sz="1900" b="1" u="sng" dirty="0">
                <a:latin typeface="Calibri" panose="020F0502020204030204" pitchFamily="34" charset="0"/>
                <a:ea typeface="Times New Roman" panose="02020603050405020304" pitchFamily="18" charset="0"/>
              </a:rPr>
              <a:t>Artırımda bulunulan </a:t>
            </a:r>
            <a:r>
              <a:rPr lang="tr-TR" sz="1900" dirty="0">
                <a:latin typeface="Calibri" panose="020F0502020204030204" pitchFamily="34" charset="0"/>
                <a:ea typeface="Times New Roman" panose="02020603050405020304" pitchFamily="18" charset="0"/>
              </a:rPr>
              <a:t>dönemler için </a:t>
            </a:r>
            <a:r>
              <a:rPr lang="tr-TR" sz="1900" b="1" dirty="0">
                <a:solidFill>
                  <a:srgbClr val="C00000"/>
                </a:solidFill>
                <a:latin typeface="Calibri" panose="020F0502020204030204" pitchFamily="34" charset="0"/>
                <a:ea typeface="Times New Roman" panose="02020603050405020304" pitchFamily="18" charset="0"/>
              </a:rPr>
              <a:t>iade hakkı doğuran işlemlerden</a:t>
            </a:r>
            <a:r>
              <a:rPr lang="tr-TR" sz="1900" dirty="0">
                <a:solidFill>
                  <a:srgbClr val="C00000"/>
                </a:solidFill>
                <a:latin typeface="Calibri" panose="020F0502020204030204" pitchFamily="34" charset="0"/>
                <a:ea typeface="Times New Roman" panose="02020603050405020304" pitchFamily="18" charset="0"/>
              </a:rPr>
              <a:t> </a:t>
            </a:r>
            <a:r>
              <a:rPr lang="tr-TR" sz="1900" b="1" u="sng" dirty="0">
                <a:latin typeface="Calibri" panose="020F0502020204030204" pitchFamily="34" charset="0"/>
                <a:ea typeface="Times New Roman" panose="02020603050405020304" pitchFamily="18" charset="0"/>
              </a:rPr>
              <a:t>ya da</a:t>
            </a:r>
            <a:r>
              <a:rPr lang="tr-TR" sz="1900" dirty="0">
                <a:latin typeface="Calibri" panose="020F0502020204030204" pitchFamily="34" charset="0"/>
                <a:ea typeface="Times New Roman" panose="02020603050405020304" pitchFamily="18" charset="0"/>
              </a:rPr>
              <a:t> </a:t>
            </a:r>
            <a:r>
              <a:rPr lang="tr-TR" sz="1900" b="1" dirty="0">
                <a:solidFill>
                  <a:srgbClr val="C00000"/>
                </a:solidFill>
                <a:latin typeface="Calibri" panose="020F0502020204030204" pitchFamily="34" charset="0"/>
                <a:ea typeface="Times New Roman" panose="02020603050405020304" pitchFamily="18" charset="0"/>
              </a:rPr>
              <a:t>ihraç kaydıyla teslimlerden doğan</a:t>
            </a:r>
            <a:r>
              <a:rPr lang="tr-TR" sz="1900" dirty="0">
                <a:solidFill>
                  <a:srgbClr val="C00000"/>
                </a:solidFill>
                <a:latin typeface="Calibri" panose="020F0502020204030204" pitchFamily="34" charset="0"/>
                <a:ea typeface="Times New Roman" panose="02020603050405020304" pitchFamily="18" charset="0"/>
              </a:rPr>
              <a:t> </a:t>
            </a:r>
            <a:r>
              <a:rPr lang="tr-TR" sz="1900" b="1" u="sng" dirty="0">
                <a:latin typeface="Calibri" panose="020F0502020204030204" pitchFamily="34" charset="0"/>
                <a:ea typeface="Times New Roman" panose="02020603050405020304" pitchFamily="18" charset="0"/>
              </a:rPr>
              <a:t>iade ve terkin taleplerine ilişkin</a:t>
            </a:r>
            <a:r>
              <a:rPr lang="tr-TR" sz="1900" dirty="0">
                <a:latin typeface="Calibri" panose="020F0502020204030204" pitchFamily="34" charset="0"/>
                <a:ea typeface="Times New Roman" panose="02020603050405020304" pitchFamily="18" charset="0"/>
              </a:rPr>
              <a:t> olarak </a:t>
            </a:r>
            <a:r>
              <a:rPr lang="tr-TR" sz="1900" dirty="0">
                <a:solidFill>
                  <a:prstClr val="black"/>
                </a:solidFill>
                <a:latin typeface="Calibri" panose="020F0502020204030204" pitchFamily="34" charset="0"/>
                <a:ea typeface="Times New Roman" panose="02020603050405020304" pitchFamily="18" charset="0"/>
              </a:rPr>
              <a:t>vergi incelemesi yapılabilecektir.</a:t>
            </a:r>
          </a:p>
          <a:p>
            <a:pPr marL="1177290" lvl="2" indent="-342900">
              <a:spcAft>
                <a:spcPts val="600"/>
              </a:spcAft>
              <a:buFont typeface="Wingdings" panose="05000000000000000000" pitchFamily="2" charset="2"/>
              <a:buChar char="ü"/>
            </a:pPr>
            <a:r>
              <a:rPr lang="tr-TR" sz="1900" dirty="0">
                <a:latin typeface="Calibri" panose="020F0502020204030204" pitchFamily="34" charset="0"/>
                <a:ea typeface="Times New Roman" panose="02020603050405020304" pitchFamily="18" charset="0"/>
              </a:rPr>
              <a:t>İnceleme sonunda artırımda bulunulan dönemler için </a:t>
            </a:r>
            <a:r>
              <a:rPr lang="tr-TR" sz="1900" b="1" u="sng" dirty="0">
                <a:latin typeface="Calibri" panose="020F0502020204030204" pitchFamily="34" charset="0"/>
                <a:ea typeface="Times New Roman" panose="02020603050405020304" pitchFamily="18" charset="0"/>
              </a:rPr>
              <a:t>terkin ve iade işlemleri ile sınırlı olmak üzere</a:t>
            </a:r>
            <a:r>
              <a:rPr lang="tr-TR" sz="1900" dirty="0">
                <a:latin typeface="Calibri" panose="020F0502020204030204" pitchFamily="34" charset="0"/>
                <a:ea typeface="Times New Roman" panose="02020603050405020304" pitchFamily="18" charset="0"/>
              </a:rPr>
              <a:t> </a:t>
            </a:r>
            <a:r>
              <a:rPr lang="tr-TR" sz="1900" b="1" dirty="0">
                <a:solidFill>
                  <a:srgbClr val="C00000"/>
                </a:solidFill>
                <a:latin typeface="Calibri" panose="020F0502020204030204" pitchFamily="34" charset="0"/>
                <a:ea typeface="Times New Roman" panose="02020603050405020304" pitchFamily="18" charset="0"/>
              </a:rPr>
              <a:t>tarhiyat yapılabilecektir</a:t>
            </a:r>
            <a:r>
              <a:rPr lang="tr-TR" sz="1900" dirty="0">
                <a:latin typeface="Calibri" panose="020F0502020204030204" pitchFamily="34" charset="0"/>
                <a:ea typeface="Times New Roman" panose="02020603050405020304" pitchFamily="18" charset="0"/>
              </a:rPr>
              <a:t>.</a:t>
            </a:r>
            <a:endParaRPr lang="tr-TR" sz="1900" b="1" dirty="0">
              <a:latin typeface="Calibri" panose="020F0502020204030204" pitchFamily="34" charset="0"/>
              <a:ea typeface="Times New Roman" panose="02020603050405020304" pitchFamily="18" charset="0"/>
            </a:endParaRPr>
          </a:p>
          <a:p>
            <a:pPr marL="800100" lvl="1" indent="-342900">
              <a:spcAft>
                <a:spcPts val="600"/>
              </a:spcAft>
              <a:buFont typeface="+mj-lt"/>
              <a:buAutoNum type="alphaLcPeriod"/>
            </a:pPr>
            <a:r>
              <a:rPr lang="tr-TR" sz="1900" b="1" u="sng" dirty="0">
                <a:latin typeface="Calibri" panose="020F0502020204030204" pitchFamily="34" charset="0"/>
                <a:ea typeface="Times New Roman" panose="02020603050405020304" pitchFamily="18" charset="0"/>
              </a:rPr>
              <a:t>3065 sayılı Kanunun 9/2</a:t>
            </a:r>
            <a:r>
              <a:rPr lang="tr-TR" sz="1900" b="1" dirty="0">
                <a:latin typeface="Calibri" panose="020F0502020204030204" pitchFamily="34" charset="0"/>
                <a:ea typeface="Times New Roman" panose="02020603050405020304" pitchFamily="18" charset="0"/>
              </a:rPr>
              <a:t> </a:t>
            </a:r>
            <a:r>
              <a:rPr lang="tr-TR" sz="1900" dirty="0">
                <a:latin typeface="Calibri" panose="020F0502020204030204" pitchFamily="34" charset="0"/>
                <a:ea typeface="Times New Roman" panose="02020603050405020304" pitchFamily="18" charset="0"/>
              </a:rPr>
              <a:t>maddesi kapsamındaki işlemler veya müteselsil sorumluluk kapsamındaki işlemlerle ilgili inceleme ve/veya tarhiyat hakkı saklıdır.</a:t>
            </a:r>
            <a:r>
              <a:rPr lang="tr-TR" sz="1900" dirty="0">
                <a:solidFill>
                  <a:schemeClr val="accent1"/>
                </a:solidFill>
                <a:latin typeface="Calibri" panose="020F0502020204030204" pitchFamily="34" charset="0"/>
                <a:ea typeface="Times New Roman" panose="02020603050405020304" pitchFamily="18" charset="0"/>
              </a:rPr>
              <a:t>*</a:t>
            </a:r>
            <a:r>
              <a:rPr lang="tr-TR" sz="1900" dirty="0">
                <a:latin typeface="Calibri" panose="020F0502020204030204" pitchFamily="34" charset="0"/>
                <a:ea typeface="Times New Roman" panose="02020603050405020304" pitchFamily="18" charset="0"/>
              </a:rPr>
              <a:t> </a:t>
            </a:r>
          </a:p>
        </p:txBody>
      </p:sp>
      <p:sp>
        <p:nvSpPr>
          <p:cNvPr id="2" name="TextShape 2">
            <a:extLst>
              <a:ext uri="{FF2B5EF4-FFF2-40B4-BE49-F238E27FC236}">
                <a16:creationId xmlns:a16="http://schemas.microsoft.com/office/drawing/2014/main" id="{54A6AC0D-F3BE-9926-3922-C3817FEC3E3F}"/>
              </a:ext>
            </a:extLst>
          </p:cNvPr>
          <p:cNvSpPr txBox="1"/>
          <p:nvPr/>
        </p:nvSpPr>
        <p:spPr>
          <a:xfrm>
            <a:off x="902667" y="129375"/>
            <a:ext cx="10920495" cy="791640"/>
          </a:xfrm>
          <a:prstGeom prst="rect">
            <a:avLst/>
          </a:prstGeom>
          <a:noFill/>
          <a:ln>
            <a:noFill/>
          </a:ln>
        </p:spPr>
        <p:txBody>
          <a:bodyPr anchor="ctr"/>
          <a:lstStyle/>
          <a:p>
            <a:pPr algn="ctr">
              <a:lnSpc>
                <a:spcPct val="100000"/>
              </a:lnSpc>
            </a:pPr>
            <a:r>
              <a:rPr lang="tr-TR" sz="3600" b="1" spc="-1" dirty="0">
                <a:solidFill>
                  <a:srgbClr val="BC1421"/>
                </a:solidFill>
                <a:uFill>
                  <a:solidFill>
                    <a:srgbClr val="FFFFFF"/>
                  </a:solidFill>
                </a:uFill>
              </a:rPr>
              <a:t>MATRAH VE VERGİ ARTIRIMI</a:t>
            </a:r>
          </a:p>
          <a:p>
            <a:pPr algn="ctr">
              <a:lnSpc>
                <a:spcPct val="100000"/>
              </a:lnSpc>
            </a:pPr>
            <a:r>
              <a:rPr lang="tr-TR" sz="2400" b="1" spc="-1" dirty="0">
                <a:solidFill>
                  <a:srgbClr val="C00000"/>
                </a:solidFill>
                <a:uFill>
                  <a:solidFill>
                    <a:srgbClr val="FFFFFF"/>
                  </a:solidFill>
                </a:uFill>
              </a:rPr>
              <a:t>-Katma Değer Vergisi Artırımı</a:t>
            </a:r>
            <a:r>
              <a:rPr lang="tr-TR" sz="2400" b="1" strike="noStrike" spc="-1" dirty="0">
                <a:solidFill>
                  <a:srgbClr val="C00000"/>
                </a:solidFill>
                <a:uFill>
                  <a:solidFill>
                    <a:srgbClr val="FFFFFF"/>
                  </a:solidFill>
                </a:uFill>
                <a:latin typeface="Calibri"/>
              </a:rPr>
              <a:t>-</a:t>
            </a:r>
            <a:endParaRPr lang="tr-TR" sz="2400" b="0" strike="noStrike" spc="-1" dirty="0">
              <a:solidFill>
                <a:srgbClr val="C00000"/>
              </a:solidFill>
              <a:uFill>
                <a:solidFill>
                  <a:srgbClr val="FFFFFF"/>
                </a:solidFill>
              </a:uFill>
              <a:latin typeface="Calibri"/>
            </a:endParaRPr>
          </a:p>
        </p:txBody>
      </p:sp>
    </p:spTree>
    <p:extLst>
      <p:ext uri="{BB962C8B-B14F-4D97-AF65-F5344CB8AC3E}">
        <p14:creationId xmlns:p14="http://schemas.microsoft.com/office/powerpoint/2010/main" val="16616743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up)">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Metin kutusu 16"/>
          <p:cNvSpPr txBox="1"/>
          <p:nvPr/>
        </p:nvSpPr>
        <p:spPr>
          <a:xfrm>
            <a:off x="1898249" y="1762450"/>
            <a:ext cx="8993528" cy="3868751"/>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marL="377190" lvl="1" indent="-285750" algn="just">
              <a:lnSpc>
                <a:spcPct val="90000"/>
              </a:lnSpc>
              <a:spcBef>
                <a:spcPts val="300"/>
              </a:spcBef>
              <a:spcAft>
                <a:spcPts val="300"/>
              </a:spcAft>
              <a:buClr>
                <a:srgbClr val="D34817"/>
              </a:buClr>
              <a:buFont typeface="Wingdings" panose="05000000000000000000" pitchFamily="2" charset="2"/>
              <a:buChar char="§"/>
            </a:pPr>
            <a:endParaRPr lang="tr-TR" sz="1600" dirty="0">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400" dirty="0">
                <a:ea typeface="Times New Roman" panose="02020603050405020304" pitchFamily="18" charset="0"/>
              </a:rPr>
              <a:t>Matrah/vergi artırımı üzerinden hesaplanan vergiler, ilk taksit </a:t>
            </a:r>
            <a:r>
              <a:rPr lang="tr-TR" sz="2400" b="1" dirty="0">
                <a:solidFill>
                  <a:srgbClr val="C00000"/>
                </a:solidFill>
                <a:ea typeface="Times New Roman" panose="02020603050405020304" pitchFamily="18" charset="0"/>
              </a:rPr>
              <a:t>Haziran/2023 </a:t>
            </a:r>
            <a:r>
              <a:rPr lang="tr-TR" sz="2400" dirty="0">
                <a:ea typeface="Times New Roman" panose="02020603050405020304" pitchFamily="18" charset="0"/>
              </a:rPr>
              <a:t>ayından başlamak üzere </a:t>
            </a:r>
            <a:r>
              <a:rPr lang="tr-TR" sz="2400" b="1" dirty="0">
                <a:solidFill>
                  <a:srgbClr val="C00000"/>
                </a:solidFill>
                <a:ea typeface="Times New Roman" panose="02020603050405020304" pitchFamily="18" charset="0"/>
              </a:rPr>
              <a:t>azami 12 eşit taksitte </a:t>
            </a:r>
            <a:r>
              <a:rPr lang="tr-TR" sz="2400" dirty="0">
                <a:ea typeface="Times New Roman" panose="02020603050405020304" pitchFamily="18" charset="0"/>
              </a:rPr>
              <a:t>ödenebilecek</a:t>
            </a:r>
            <a:r>
              <a:rPr lang="tr-TR" sz="2400" b="1" dirty="0">
                <a:solidFill>
                  <a:schemeClr val="accent1"/>
                </a:solidFill>
                <a:ea typeface="Times New Roman" panose="02020603050405020304" pitchFamily="18" charset="0"/>
              </a:rPr>
              <a:t>*</a:t>
            </a:r>
            <a:r>
              <a:rPr lang="tr-TR" sz="2400" dirty="0">
                <a:ea typeface="Times New Roman" panose="02020603050405020304" pitchFamily="18" charset="0"/>
              </a:rPr>
              <a:t>.(damga vergisi ilk taksit içinde)</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400" dirty="0">
                <a:ea typeface="Times New Roman" panose="02020603050405020304" pitchFamily="18" charset="0"/>
              </a:rPr>
              <a:t>Taksitler Kanunda öngörülen süre ve şekilde </a:t>
            </a:r>
            <a:r>
              <a:rPr lang="tr-TR" sz="2400" b="1" u="sng" dirty="0">
                <a:ea typeface="Times New Roman" panose="02020603050405020304" pitchFamily="18" charset="0"/>
              </a:rPr>
              <a:t>ödenmediği takdirde</a:t>
            </a:r>
            <a:r>
              <a:rPr lang="tr-TR" sz="2400" b="1" dirty="0">
                <a:ea typeface="Times New Roman" panose="02020603050405020304" pitchFamily="18" charset="0"/>
              </a:rPr>
              <a:t> </a:t>
            </a:r>
            <a:r>
              <a:rPr lang="tr-TR" sz="2400" b="1" dirty="0">
                <a:solidFill>
                  <a:srgbClr val="C00000"/>
                </a:solidFill>
                <a:ea typeface="Times New Roman" panose="02020603050405020304" pitchFamily="18" charset="0"/>
              </a:rPr>
              <a:t>gecikme zammı</a:t>
            </a:r>
            <a:r>
              <a:rPr lang="tr-TR" sz="2400" dirty="0">
                <a:ea typeface="Times New Roman" panose="02020603050405020304" pitchFamily="18" charset="0"/>
              </a:rPr>
              <a:t>yla tahsil edilecek. </a:t>
            </a:r>
            <a:r>
              <a:rPr lang="tr-TR" sz="2400" b="1" dirty="0">
                <a:solidFill>
                  <a:srgbClr val="C00000"/>
                </a:solidFill>
                <a:ea typeface="Times New Roman" panose="02020603050405020304" pitchFamily="18" charset="0"/>
              </a:rPr>
              <a:t>İncelenmeme</a:t>
            </a:r>
            <a:r>
              <a:rPr lang="tr-TR" sz="2400" dirty="0">
                <a:ea typeface="Times New Roman" panose="02020603050405020304" pitchFamily="18" charset="0"/>
              </a:rPr>
              <a:t> ve </a:t>
            </a:r>
            <a:r>
              <a:rPr lang="tr-TR" sz="2400" b="1" dirty="0">
                <a:solidFill>
                  <a:srgbClr val="C00000"/>
                </a:solidFill>
                <a:ea typeface="Times New Roman" panose="02020603050405020304" pitchFamily="18" charset="0"/>
              </a:rPr>
              <a:t>tarhiyata muhatap olmama </a:t>
            </a:r>
            <a:r>
              <a:rPr lang="tr-TR" sz="2400" dirty="0">
                <a:ea typeface="Times New Roman" panose="02020603050405020304" pitchFamily="18" charset="0"/>
              </a:rPr>
              <a:t>imkanından </a:t>
            </a:r>
            <a:r>
              <a:rPr lang="tr-TR" sz="2400" b="1" u="sng" dirty="0">
                <a:ea typeface="Times New Roman" panose="02020603050405020304" pitchFamily="18" charset="0"/>
              </a:rPr>
              <a:t>yararlanılmayacak</a:t>
            </a:r>
            <a:r>
              <a:rPr lang="tr-TR" sz="2400" dirty="0">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400" dirty="0">
                <a:ea typeface="Times New Roman" panose="02020603050405020304" pitchFamily="18" charset="0"/>
              </a:rPr>
              <a:t>Matrah veya vergi artırımı sonucunda tahakkuk eden vergilerin tamamının ilk taksit ödeme süresi içerisinde </a:t>
            </a:r>
            <a:r>
              <a:rPr lang="tr-TR" sz="2400" b="1" dirty="0">
                <a:solidFill>
                  <a:srgbClr val="C00000"/>
                </a:solidFill>
                <a:ea typeface="Times New Roman" panose="02020603050405020304" pitchFamily="18" charset="0"/>
              </a:rPr>
              <a:t>peşin olarak ödenmesi </a:t>
            </a:r>
            <a:r>
              <a:rPr lang="tr-TR" sz="2400" dirty="0">
                <a:ea typeface="Times New Roman" panose="02020603050405020304" pitchFamily="18" charset="0"/>
              </a:rPr>
              <a:t>hâlinde, bu vergilerden(damga vergisi hariç</a:t>
            </a:r>
            <a:r>
              <a:rPr lang="tr-TR" sz="2400" dirty="0">
                <a:solidFill>
                  <a:schemeClr val="accent1"/>
                </a:solidFill>
                <a:ea typeface="Times New Roman" panose="02020603050405020304" pitchFamily="18" charset="0"/>
              </a:rPr>
              <a:t>*</a:t>
            </a:r>
            <a:r>
              <a:rPr lang="tr-TR" sz="2400" dirty="0">
                <a:ea typeface="Times New Roman" panose="02020603050405020304" pitchFamily="18" charset="0"/>
              </a:rPr>
              <a:t>) </a:t>
            </a:r>
            <a:r>
              <a:rPr lang="tr-TR" sz="2400" b="1" dirty="0">
                <a:solidFill>
                  <a:srgbClr val="C00000"/>
                </a:solidFill>
                <a:ea typeface="Times New Roman" panose="02020603050405020304" pitchFamily="18" charset="0"/>
              </a:rPr>
              <a:t>%10 indirim </a:t>
            </a:r>
            <a:r>
              <a:rPr lang="tr-TR" sz="2400" dirty="0">
                <a:ea typeface="Times New Roman" panose="02020603050405020304" pitchFamily="18" charset="0"/>
              </a:rPr>
              <a:t>yapılacaktır.</a:t>
            </a:r>
          </a:p>
        </p:txBody>
      </p:sp>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20" name="Yuvarlatılmış Dikdörtgen 19"/>
          <p:cNvSpPr/>
          <p:nvPr/>
        </p:nvSpPr>
        <p:spPr>
          <a:xfrm>
            <a:off x="1914729" y="1225669"/>
            <a:ext cx="8974205"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a:latin typeface="Arial" panose="020B0604020202020204" pitchFamily="34" charset="0"/>
                <a:cs typeface="Arial" panose="020B0604020202020204" pitchFamily="34" charset="0"/>
              </a:rPr>
              <a:t>Ortak Hükümler</a:t>
            </a:r>
          </a:p>
        </p:txBody>
      </p:sp>
      <p:sp>
        <p:nvSpPr>
          <p:cNvPr id="3" name="TextShape 2">
            <a:extLst>
              <a:ext uri="{FF2B5EF4-FFF2-40B4-BE49-F238E27FC236}">
                <a16:creationId xmlns:a16="http://schemas.microsoft.com/office/drawing/2014/main" id="{547E1F14-9C3C-9A0C-D9CB-C357643C4DEF}"/>
              </a:ext>
            </a:extLst>
          </p:cNvPr>
          <p:cNvSpPr txBox="1"/>
          <p:nvPr/>
        </p:nvSpPr>
        <p:spPr>
          <a:xfrm>
            <a:off x="902667" y="129375"/>
            <a:ext cx="10920495" cy="791640"/>
          </a:xfrm>
          <a:prstGeom prst="rect">
            <a:avLst/>
          </a:prstGeom>
          <a:noFill/>
          <a:ln>
            <a:noFill/>
          </a:ln>
        </p:spPr>
        <p:txBody>
          <a:bodyPr anchor="ctr"/>
          <a:lstStyle/>
          <a:p>
            <a:pPr algn="ctr">
              <a:lnSpc>
                <a:spcPct val="100000"/>
              </a:lnSpc>
            </a:pPr>
            <a:r>
              <a:rPr lang="tr-TR" sz="3600" b="1" spc="-1" dirty="0">
                <a:solidFill>
                  <a:srgbClr val="BC1421"/>
                </a:solidFill>
                <a:uFill>
                  <a:solidFill>
                    <a:srgbClr val="FFFFFF"/>
                  </a:solidFill>
                </a:uFill>
              </a:rPr>
              <a:t>MATRAH VE VERGİ ARTIRIMI</a:t>
            </a:r>
          </a:p>
          <a:p>
            <a:pPr lvl="0" algn="ctr"/>
            <a:r>
              <a:rPr lang="tr-TR" sz="2400" b="1" spc="-1" dirty="0">
                <a:solidFill>
                  <a:srgbClr val="C00000"/>
                </a:solidFill>
                <a:uFill>
                  <a:solidFill>
                    <a:srgbClr val="FFFFFF"/>
                  </a:solidFill>
                </a:uFill>
              </a:rPr>
              <a:t>-Matrah ve Vergi Artırımına İlişkin Ortak Hükümler-</a:t>
            </a:r>
            <a:endParaRPr lang="tr-TR" sz="2400" spc="-1" dirty="0">
              <a:solidFill>
                <a:srgbClr val="C00000"/>
              </a:solidFill>
              <a:uFill>
                <a:solidFill>
                  <a:srgbClr val="FFFFFF"/>
                </a:solidFill>
              </a:uFill>
            </a:endParaRPr>
          </a:p>
        </p:txBody>
      </p:sp>
    </p:spTree>
    <p:extLst>
      <p:ext uri="{BB962C8B-B14F-4D97-AF65-F5344CB8AC3E}">
        <p14:creationId xmlns:p14="http://schemas.microsoft.com/office/powerpoint/2010/main" val="16539223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up)">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p:bldP spid="2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Metin kutusu 16"/>
          <p:cNvSpPr txBox="1"/>
          <p:nvPr/>
        </p:nvSpPr>
        <p:spPr>
          <a:xfrm>
            <a:off x="1736203" y="1762450"/>
            <a:ext cx="9039827" cy="3210110"/>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marL="377190" lvl="1" indent="-285750" algn="just">
              <a:lnSpc>
                <a:spcPct val="90000"/>
              </a:lnSpc>
              <a:spcBef>
                <a:spcPts val="300"/>
              </a:spcBef>
              <a:spcAft>
                <a:spcPts val="300"/>
              </a:spcAft>
              <a:buClr>
                <a:srgbClr val="D34817"/>
              </a:buClr>
              <a:buFont typeface="Wingdings" panose="05000000000000000000" pitchFamily="2" charset="2"/>
              <a:buChar char="§"/>
            </a:pPr>
            <a:endParaRPr lang="tr-TR" sz="1600" dirty="0">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200" dirty="0">
                <a:ea typeface="Times New Roman" panose="02020603050405020304" pitchFamily="18" charset="0"/>
              </a:rPr>
              <a:t>Matrah/vergi artırımında bulunan mükellefler hakkında bu Kanundan önce başlanılmış incelemelerin </a:t>
            </a:r>
            <a:r>
              <a:rPr lang="en-GB" sz="2200" dirty="0" err="1">
                <a:solidFill>
                  <a:srgbClr val="000000"/>
                </a:solidFill>
                <a:ea typeface="Times New Roman" panose="02020603050405020304" pitchFamily="18" charset="0"/>
              </a:rPr>
              <a:t>Kanunun</a:t>
            </a:r>
            <a:r>
              <a:rPr lang="en-GB" sz="2200" dirty="0">
                <a:solidFill>
                  <a:srgbClr val="000000"/>
                </a:solidFill>
                <a:ea typeface="Times New Roman" panose="02020603050405020304" pitchFamily="18" charset="0"/>
              </a:rPr>
              <a:t> </a:t>
            </a:r>
            <a:r>
              <a:rPr lang="en-GB" sz="2200" b="1" dirty="0" err="1">
                <a:solidFill>
                  <a:srgbClr val="C00000"/>
                </a:solidFill>
                <a:ea typeface="Times New Roman" panose="02020603050405020304" pitchFamily="18" charset="0"/>
              </a:rPr>
              <a:t>yayımını</a:t>
            </a:r>
            <a:r>
              <a:rPr lang="en-GB" sz="2200" b="1" dirty="0">
                <a:solidFill>
                  <a:srgbClr val="C00000"/>
                </a:solidFill>
                <a:ea typeface="Times New Roman" panose="02020603050405020304" pitchFamily="18" charset="0"/>
              </a:rPr>
              <a:t> </a:t>
            </a:r>
            <a:r>
              <a:rPr lang="en-GB" sz="2200" b="1" dirty="0" err="1">
                <a:solidFill>
                  <a:srgbClr val="C00000"/>
                </a:solidFill>
                <a:ea typeface="Times New Roman" panose="02020603050405020304" pitchFamily="18" charset="0"/>
              </a:rPr>
              <a:t>izleyen</a:t>
            </a:r>
            <a:r>
              <a:rPr lang="en-GB" sz="2200" dirty="0">
                <a:solidFill>
                  <a:srgbClr val="C00000"/>
                </a:solidFill>
                <a:ea typeface="Times New Roman" panose="02020603050405020304" pitchFamily="18" charset="0"/>
              </a:rPr>
              <a:t> </a:t>
            </a:r>
            <a:r>
              <a:rPr lang="en-GB" sz="2200" b="1" u="sng" dirty="0" err="1">
                <a:solidFill>
                  <a:srgbClr val="000000"/>
                </a:solidFill>
                <a:ea typeface="Times New Roman" panose="02020603050405020304" pitchFamily="18" charset="0"/>
              </a:rPr>
              <a:t>yedi</a:t>
            </a:r>
            <a:r>
              <a:rPr lang="en-GB" sz="2200" b="1" u="sng"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iş</a:t>
            </a:r>
            <a:r>
              <a:rPr lang="en-GB" sz="2200" b="1" u="sng"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günü</a:t>
            </a:r>
            <a:r>
              <a:rPr lang="tr-TR" sz="2200" b="1" dirty="0">
                <a:solidFill>
                  <a:schemeClr val="accent1"/>
                </a:solidFill>
                <a:ea typeface="Times New Roman" panose="02020603050405020304" pitchFamily="18" charset="0"/>
              </a:rPr>
              <a:t>*</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içinde</a:t>
            </a:r>
            <a:r>
              <a:rPr lang="tr-TR" sz="2200" dirty="0">
                <a:ea typeface="Times New Roman" panose="02020603050405020304" pitchFamily="18" charset="0"/>
              </a:rPr>
              <a:t> </a:t>
            </a:r>
            <a:r>
              <a:rPr lang="tr-TR" sz="2200" b="1" u="sng" dirty="0">
                <a:ea typeface="Times New Roman" panose="02020603050405020304" pitchFamily="18" charset="0"/>
              </a:rPr>
              <a:t>bitirilmemesi</a:t>
            </a:r>
            <a:r>
              <a:rPr lang="tr-TR" sz="2200" dirty="0">
                <a:ea typeface="Times New Roman" panose="02020603050405020304" pitchFamily="18" charset="0"/>
              </a:rPr>
              <a:t> halinde bu işlemlere devam edilmeyecek.</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200" b="1" u="sng" dirty="0"/>
              <a:t>Kanunun yayımı tarihinden önce başlanılmış</a:t>
            </a:r>
            <a:r>
              <a:rPr lang="tr-TR" sz="2200" dirty="0"/>
              <a:t> olan vergi incelemeleri ile takdir işlemlerinin, </a:t>
            </a:r>
            <a:r>
              <a:rPr lang="tr-TR" sz="2200" b="1" dirty="0"/>
              <a:t>7 iş günü içinde (21 Mart akşamına tekabül ediyor) </a:t>
            </a:r>
            <a:r>
              <a:rPr lang="tr-TR" sz="2200" dirty="0"/>
              <a:t>sonuçlandırılması şarttır. Bu süre içerisinde </a:t>
            </a:r>
            <a:r>
              <a:rPr lang="tr-TR" sz="2200" b="1" dirty="0">
                <a:solidFill>
                  <a:srgbClr val="C00000"/>
                </a:solidFill>
              </a:rPr>
              <a:t>sonuçlandırılamayan</a:t>
            </a:r>
            <a:r>
              <a:rPr lang="tr-TR" sz="2200" dirty="0"/>
              <a:t> vergi incelemeleri ile takdir işlemlerine </a:t>
            </a:r>
            <a:r>
              <a:rPr lang="tr-TR" sz="2200" b="1" u="sng" dirty="0"/>
              <a:t>devam edilmeyecek</a:t>
            </a:r>
            <a:r>
              <a:rPr lang="tr-TR" sz="2200" dirty="0"/>
              <a:t>, </a:t>
            </a:r>
            <a:r>
              <a:rPr lang="tr-TR" sz="2200" b="1" dirty="0">
                <a:solidFill>
                  <a:srgbClr val="C00000"/>
                </a:solidFill>
              </a:rPr>
              <a:t>bulunduğu safhada bırakılacaktır</a:t>
            </a:r>
            <a:r>
              <a:rPr lang="tr-TR" sz="2200" dirty="0">
                <a:solidFill>
                  <a:srgbClr val="C00000"/>
                </a:solidFill>
              </a:rPr>
              <a:t>.</a:t>
            </a:r>
            <a:r>
              <a:rPr lang="tr-TR" sz="2200" dirty="0"/>
              <a:t> Mükellefler sadece artırılan matrahlar üzerinden hesaplanan veya artırılan vergileri ödeyeceklerdir.</a:t>
            </a:r>
            <a:endParaRPr lang="tr-TR" sz="2200" dirty="0">
              <a:ea typeface="Times New Roman" panose="02020603050405020304" pitchFamily="18" charset="0"/>
            </a:endParaRPr>
          </a:p>
        </p:txBody>
      </p:sp>
      <p:sp>
        <p:nvSpPr>
          <p:cNvPr id="20" name="Yuvarlatılmış Dikdörtgen 19"/>
          <p:cNvSpPr/>
          <p:nvPr/>
        </p:nvSpPr>
        <p:spPr>
          <a:xfrm>
            <a:off x="1753034" y="1225669"/>
            <a:ext cx="902040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a:latin typeface="Arial" panose="020B0604020202020204" pitchFamily="34" charset="0"/>
                <a:cs typeface="Arial" panose="020B0604020202020204" pitchFamily="34" charset="0"/>
              </a:rPr>
              <a:t>Devam Eden İncelemelerde Matrah Artırımı</a:t>
            </a:r>
          </a:p>
        </p:txBody>
      </p:sp>
      <p:sp>
        <p:nvSpPr>
          <p:cNvPr id="4" name="TextShape 2">
            <a:extLst>
              <a:ext uri="{FF2B5EF4-FFF2-40B4-BE49-F238E27FC236}">
                <a16:creationId xmlns:a16="http://schemas.microsoft.com/office/drawing/2014/main" id="{15EF0071-6926-5646-9ED2-1C4E0CDA29E0}"/>
              </a:ext>
            </a:extLst>
          </p:cNvPr>
          <p:cNvSpPr txBox="1"/>
          <p:nvPr/>
        </p:nvSpPr>
        <p:spPr>
          <a:xfrm>
            <a:off x="902667" y="129375"/>
            <a:ext cx="10920495" cy="791640"/>
          </a:xfrm>
          <a:prstGeom prst="rect">
            <a:avLst/>
          </a:prstGeom>
          <a:noFill/>
          <a:ln>
            <a:noFill/>
          </a:ln>
        </p:spPr>
        <p:txBody>
          <a:bodyPr anchor="ctr"/>
          <a:lstStyle/>
          <a:p>
            <a:pPr algn="ctr">
              <a:lnSpc>
                <a:spcPct val="100000"/>
              </a:lnSpc>
            </a:pPr>
            <a:r>
              <a:rPr lang="tr-TR" sz="3600" b="1" spc="-1" dirty="0">
                <a:solidFill>
                  <a:srgbClr val="BC1421"/>
                </a:solidFill>
                <a:uFill>
                  <a:solidFill>
                    <a:srgbClr val="FFFFFF"/>
                  </a:solidFill>
                </a:uFill>
              </a:rPr>
              <a:t>MATRAH VE VERGİ ARTIRIMI</a:t>
            </a:r>
          </a:p>
          <a:p>
            <a:pPr lvl="0" algn="ctr"/>
            <a:r>
              <a:rPr lang="tr-TR" sz="2400" b="1" spc="-1" dirty="0">
                <a:solidFill>
                  <a:srgbClr val="C00000"/>
                </a:solidFill>
                <a:uFill>
                  <a:solidFill>
                    <a:srgbClr val="FFFFFF"/>
                  </a:solidFill>
                </a:uFill>
              </a:rPr>
              <a:t>-Matrah ve Vergi Artırımına İlişkin Ortak Hükümler-</a:t>
            </a:r>
            <a:endParaRPr lang="tr-TR" sz="2400" spc="-1" dirty="0">
              <a:solidFill>
                <a:srgbClr val="C00000"/>
              </a:solidFill>
              <a:uFill>
                <a:solidFill>
                  <a:srgbClr val="FFFFFF"/>
                </a:solidFill>
              </a:uFill>
            </a:endParaRPr>
          </a:p>
        </p:txBody>
      </p:sp>
    </p:spTree>
    <p:extLst>
      <p:ext uri="{BB962C8B-B14F-4D97-AF65-F5344CB8AC3E}">
        <p14:creationId xmlns:p14="http://schemas.microsoft.com/office/powerpoint/2010/main" val="8964182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EBF5A0B2-57DC-14A2-03A4-9555100DF2C9}"/>
              </a:ext>
            </a:extLst>
          </p:cNvPr>
          <p:cNvSpPr txBox="1"/>
          <p:nvPr/>
        </p:nvSpPr>
        <p:spPr>
          <a:xfrm>
            <a:off x="1909823" y="1835245"/>
            <a:ext cx="8958805" cy="3262432"/>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742950" lvl="1" indent="-285750" algn="just">
              <a:spcAft>
                <a:spcPts val="600"/>
              </a:spcAft>
              <a:buFont typeface="Wingdings" panose="05000000000000000000" pitchFamily="2" charset="2"/>
              <a:buChar char="ü"/>
            </a:pPr>
            <a:endParaRPr lang="tr-TR" sz="1600" dirty="0">
              <a:ea typeface="Times New Roman" panose="02020603050405020304" pitchFamily="18" charset="0"/>
            </a:endParaRPr>
          </a:p>
          <a:p>
            <a:pPr marL="742950" lvl="1" indent="-285750" algn="just">
              <a:spcAft>
                <a:spcPts val="600"/>
              </a:spcAft>
              <a:buFont typeface="Wingdings" panose="05000000000000000000" pitchFamily="2" charset="2"/>
              <a:buChar char="ü"/>
            </a:pPr>
            <a:r>
              <a:rPr lang="tr-TR" sz="2000" dirty="0">
                <a:ea typeface="Times New Roman" panose="02020603050405020304" pitchFamily="18" charset="0"/>
              </a:rPr>
              <a:t>213 sayılı Kanunun </a:t>
            </a:r>
            <a:r>
              <a:rPr lang="tr-TR" sz="2000" b="1" dirty="0">
                <a:solidFill>
                  <a:srgbClr val="C00000"/>
                </a:solidFill>
                <a:ea typeface="Times New Roman" panose="02020603050405020304" pitchFamily="18" charset="0"/>
              </a:rPr>
              <a:t>367 </a:t>
            </a:r>
            <a:r>
              <a:rPr lang="tr-TR" sz="2000" b="1" dirty="0" err="1">
                <a:solidFill>
                  <a:srgbClr val="C00000"/>
                </a:solidFill>
                <a:ea typeface="Times New Roman" panose="02020603050405020304" pitchFamily="18" charset="0"/>
              </a:rPr>
              <a:t>nci</a:t>
            </a:r>
            <a:r>
              <a:rPr lang="tr-TR" sz="2000" b="1" dirty="0">
                <a:solidFill>
                  <a:srgbClr val="C00000"/>
                </a:solidFill>
                <a:ea typeface="Times New Roman" panose="02020603050405020304" pitchFamily="18" charset="0"/>
              </a:rPr>
              <a:t> </a:t>
            </a:r>
            <a:r>
              <a:rPr lang="tr-TR" sz="2000" dirty="0">
                <a:ea typeface="Times New Roman" panose="02020603050405020304" pitchFamily="18" charset="0"/>
              </a:rPr>
              <a:t>maddesi kapsamında </a:t>
            </a:r>
            <a:r>
              <a:rPr lang="tr-TR" sz="2000" b="1" dirty="0">
                <a:solidFill>
                  <a:srgbClr val="C00000"/>
                </a:solidFill>
                <a:ea typeface="Times New Roman" panose="02020603050405020304" pitchFamily="18" charset="0"/>
              </a:rPr>
              <a:t>inceleme yapılabilecektir</a:t>
            </a:r>
            <a:r>
              <a:rPr lang="tr-TR" sz="2000" dirty="0">
                <a:ea typeface="Times New Roman" panose="02020603050405020304" pitchFamily="18" charset="0"/>
              </a:rPr>
              <a:t>. Buna göre, </a:t>
            </a:r>
            <a:r>
              <a:rPr lang="tr-TR" sz="2000" b="1" u="sng" dirty="0">
                <a:ea typeface="Times New Roman" panose="02020603050405020304" pitchFamily="18" charset="0"/>
              </a:rPr>
              <a:t>matrah ve vergi artırımından yararlanılması</a:t>
            </a:r>
            <a:r>
              <a:rPr lang="tr-TR" sz="2000" dirty="0">
                <a:ea typeface="Times New Roman" panose="02020603050405020304" pitchFamily="18" charset="0"/>
              </a:rPr>
              <a:t>, </a:t>
            </a:r>
            <a:r>
              <a:rPr lang="en-GB" sz="2000" b="1" u="sng" dirty="0">
                <a:solidFill>
                  <a:srgbClr val="000000"/>
                </a:solidFill>
                <a:ea typeface="Times New Roman" panose="02020603050405020304" pitchFamily="18" charset="0"/>
              </a:rPr>
              <a:t>367 </a:t>
            </a:r>
            <a:r>
              <a:rPr lang="en-GB" sz="2000" b="1" u="sng" dirty="0" err="1">
                <a:solidFill>
                  <a:srgbClr val="000000"/>
                </a:solidFill>
                <a:ea typeface="Times New Roman" panose="02020603050405020304" pitchFamily="18" charset="0"/>
              </a:rPr>
              <a:t>nci</a:t>
            </a:r>
            <a:r>
              <a:rPr lang="en-GB" sz="2000" b="1" u="sng" dirty="0">
                <a:solidFill>
                  <a:srgbClr val="000000"/>
                </a:solidFill>
                <a:ea typeface="Times New Roman" panose="02020603050405020304" pitchFamily="18" charset="0"/>
              </a:rPr>
              <a:t> </a:t>
            </a:r>
            <a:r>
              <a:rPr lang="en-GB" sz="2000" b="1" u="sng" dirty="0" err="1">
                <a:solidFill>
                  <a:srgbClr val="000000"/>
                </a:solidFill>
                <a:ea typeface="Times New Roman" panose="02020603050405020304" pitchFamily="18" charset="0"/>
              </a:rPr>
              <a:t>maddesi</a:t>
            </a:r>
            <a:r>
              <a:rPr lang="en-GB" sz="2000" b="1" u="sng" dirty="0">
                <a:solidFill>
                  <a:srgbClr val="000000"/>
                </a:solidFill>
                <a:ea typeface="Times New Roman" panose="02020603050405020304" pitchFamily="18" charset="0"/>
              </a:rPr>
              <a:t> </a:t>
            </a:r>
            <a:r>
              <a:rPr lang="en-GB" sz="2000" b="1" u="sng" dirty="0" err="1">
                <a:solidFill>
                  <a:srgbClr val="000000"/>
                </a:solidFill>
                <a:ea typeface="Times New Roman" panose="02020603050405020304" pitchFamily="18" charset="0"/>
              </a:rPr>
              <a:t>kapsamında</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aynı</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Kanunun</a:t>
            </a:r>
            <a:r>
              <a:rPr lang="en-GB" sz="2000" dirty="0">
                <a:solidFill>
                  <a:srgbClr val="000000"/>
                </a:solidFill>
                <a:ea typeface="Times New Roman" panose="02020603050405020304" pitchFamily="18" charset="0"/>
              </a:rPr>
              <a:t> 359 </a:t>
            </a:r>
            <a:r>
              <a:rPr lang="en-GB" sz="2000" dirty="0" err="1">
                <a:solidFill>
                  <a:srgbClr val="000000"/>
                </a:solidFill>
                <a:ea typeface="Times New Roman" panose="02020603050405020304" pitchFamily="18" charset="0"/>
              </a:rPr>
              <a:t>uncu</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maddesinde</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yer</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alan</a:t>
            </a:r>
            <a:r>
              <a:rPr lang="en-GB" sz="2000" dirty="0">
                <a:solidFill>
                  <a:srgbClr val="000000"/>
                </a:solidFill>
                <a:ea typeface="Times New Roman" panose="02020603050405020304" pitchFamily="18" charset="0"/>
              </a:rPr>
              <a:t> </a:t>
            </a:r>
            <a:r>
              <a:rPr lang="en-GB" sz="2000" b="1" dirty="0" err="1">
                <a:solidFill>
                  <a:srgbClr val="C00000"/>
                </a:solidFill>
                <a:ea typeface="Times New Roman" panose="02020603050405020304" pitchFamily="18" charset="0"/>
              </a:rPr>
              <a:t>kaçakçılık</a:t>
            </a:r>
            <a:r>
              <a:rPr lang="en-GB" sz="2000" b="1" dirty="0">
                <a:solidFill>
                  <a:srgbClr val="C00000"/>
                </a:solidFill>
                <a:ea typeface="Times New Roman" panose="02020603050405020304" pitchFamily="18" charset="0"/>
              </a:rPr>
              <a:t> </a:t>
            </a:r>
            <a:r>
              <a:rPr lang="en-GB" sz="2000" b="1" dirty="0" err="1">
                <a:solidFill>
                  <a:srgbClr val="C00000"/>
                </a:solidFill>
                <a:ea typeface="Times New Roman" panose="02020603050405020304" pitchFamily="18" charset="0"/>
              </a:rPr>
              <a:t>suçlarının</a:t>
            </a:r>
            <a:r>
              <a:rPr lang="en-GB" sz="2000" b="1" dirty="0">
                <a:solidFill>
                  <a:srgbClr val="C00000"/>
                </a:solidFill>
                <a:ea typeface="Times New Roman" panose="02020603050405020304" pitchFamily="18" charset="0"/>
              </a:rPr>
              <a:t> </a:t>
            </a:r>
            <a:r>
              <a:rPr lang="en-GB" sz="2000" b="1" dirty="0" err="1">
                <a:solidFill>
                  <a:srgbClr val="C00000"/>
                </a:solidFill>
                <a:ea typeface="Times New Roman" panose="02020603050405020304" pitchFamily="18" charset="0"/>
              </a:rPr>
              <a:t>işlendiğinin</a:t>
            </a:r>
            <a:r>
              <a:rPr lang="en-GB" sz="2000" b="1" dirty="0">
                <a:solidFill>
                  <a:srgbClr val="C00000"/>
                </a:solidFill>
                <a:ea typeface="Times New Roman" panose="02020603050405020304" pitchFamily="18" charset="0"/>
              </a:rPr>
              <a:t> </a:t>
            </a:r>
            <a:r>
              <a:rPr lang="en-GB" sz="2000" b="1" dirty="0" err="1">
                <a:solidFill>
                  <a:srgbClr val="C00000"/>
                </a:solidFill>
                <a:ea typeface="Times New Roman" panose="02020603050405020304" pitchFamily="18" charset="0"/>
              </a:rPr>
              <a:t>tespitine</a:t>
            </a:r>
            <a:r>
              <a:rPr lang="en-GB" sz="2000" dirty="0">
                <a:solidFill>
                  <a:srgbClr val="C00000"/>
                </a:solidFill>
                <a:ea typeface="Times New Roman" panose="02020603050405020304" pitchFamily="18" charset="0"/>
              </a:rPr>
              <a:t> </a:t>
            </a:r>
            <a:r>
              <a:rPr lang="en-GB" sz="2000" dirty="0" err="1">
                <a:solidFill>
                  <a:srgbClr val="000000"/>
                </a:solidFill>
                <a:ea typeface="Times New Roman" panose="02020603050405020304" pitchFamily="18" charset="0"/>
              </a:rPr>
              <a:t>ve</a:t>
            </a:r>
            <a:r>
              <a:rPr lang="en-GB" sz="2000" dirty="0">
                <a:solidFill>
                  <a:srgbClr val="000000"/>
                </a:solidFill>
                <a:ea typeface="Times New Roman" panose="02020603050405020304" pitchFamily="18" charset="0"/>
              </a:rPr>
              <a:t> </a:t>
            </a:r>
            <a:r>
              <a:rPr lang="en-GB" sz="2000" b="1" u="sng" dirty="0" err="1">
                <a:solidFill>
                  <a:srgbClr val="000000"/>
                </a:solidFill>
                <a:ea typeface="Times New Roman" panose="02020603050405020304" pitchFamily="18" charset="0"/>
              </a:rPr>
              <a:t>kamu</a:t>
            </a:r>
            <a:r>
              <a:rPr lang="en-GB" sz="2000" b="1" u="sng" dirty="0">
                <a:solidFill>
                  <a:srgbClr val="000000"/>
                </a:solidFill>
                <a:ea typeface="Times New Roman" panose="02020603050405020304" pitchFamily="18" charset="0"/>
              </a:rPr>
              <a:t> </a:t>
            </a:r>
            <a:r>
              <a:rPr lang="en-GB" sz="2000" b="1" u="sng" dirty="0" err="1">
                <a:solidFill>
                  <a:srgbClr val="000000"/>
                </a:solidFill>
                <a:ea typeface="Times New Roman" panose="02020603050405020304" pitchFamily="18" charset="0"/>
              </a:rPr>
              <a:t>davasının</a:t>
            </a:r>
            <a:r>
              <a:rPr lang="en-GB" sz="2000" b="1" u="sng" dirty="0">
                <a:solidFill>
                  <a:srgbClr val="000000"/>
                </a:solidFill>
                <a:ea typeface="Times New Roman" panose="02020603050405020304" pitchFamily="18" charset="0"/>
              </a:rPr>
              <a:t> </a:t>
            </a:r>
            <a:r>
              <a:rPr lang="en-GB" sz="2000" b="1" u="sng" dirty="0" err="1">
                <a:solidFill>
                  <a:srgbClr val="000000"/>
                </a:solidFill>
                <a:ea typeface="Times New Roman" panose="02020603050405020304" pitchFamily="18" charset="0"/>
              </a:rPr>
              <a:t>açılmasına</a:t>
            </a:r>
            <a:r>
              <a:rPr lang="en-GB" sz="2000" dirty="0">
                <a:solidFill>
                  <a:srgbClr val="000000"/>
                </a:solidFill>
                <a:ea typeface="Times New Roman" panose="02020603050405020304" pitchFamily="18" charset="0"/>
              </a:rPr>
              <a:t> </a:t>
            </a:r>
            <a:r>
              <a:rPr lang="en-GB" sz="2000" b="1" dirty="0" err="1">
                <a:solidFill>
                  <a:srgbClr val="C00000"/>
                </a:solidFill>
                <a:ea typeface="Times New Roman" panose="02020603050405020304" pitchFamily="18" charset="0"/>
              </a:rPr>
              <a:t>engel</a:t>
            </a:r>
            <a:r>
              <a:rPr lang="en-GB" sz="2000" b="1" dirty="0">
                <a:solidFill>
                  <a:srgbClr val="C00000"/>
                </a:solidFill>
                <a:ea typeface="Times New Roman" panose="02020603050405020304" pitchFamily="18" charset="0"/>
              </a:rPr>
              <a:t> </a:t>
            </a:r>
            <a:r>
              <a:rPr lang="en-GB" sz="2000" b="1" dirty="0" err="1">
                <a:solidFill>
                  <a:srgbClr val="C00000"/>
                </a:solidFill>
                <a:ea typeface="Times New Roman" panose="02020603050405020304" pitchFamily="18" charset="0"/>
              </a:rPr>
              <a:t>teşkil</a:t>
            </a:r>
            <a:r>
              <a:rPr lang="en-GB" sz="2000" b="1" dirty="0">
                <a:solidFill>
                  <a:srgbClr val="C00000"/>
                </a:solidFill>
                <a:ea typeface="Times New Roman" panose="02020603050405020304" pitchFamily="18" charset="0"/>
              </a:rPr>
              <a:t> </a:t>
            </a:r>
            <a:r>
              <a:rPr lang="en-GB" sz="2000" b="1" dirty="0" err="1">
                <a:solidFill>
                  <a:srgbClr val="C00000"/>
                </a:solidFill>
                <a:ea typeface="Times New Roman" panose="02020603050405020304" pitchFamily="18" charset="0"/>
              </a:rPr>
              <a:t>etmez</a:t>
            </a:r>
            <a:r>
              <a:rPr lang="en-GB" sz="2000" dirty="0">
                <a:solidFill>
                  <a:srgbClr val="000000"/>
                </a:solidFill>
                <a:ea typeface="Times New Roman" panose="02020603050405020304" pitchFamily="18" charset="0"/>
              </a:rPr>
              <a:t>.</a:t>
            </a:r>
            <a:endParaRPr lang="tr-TR" sz="2000" dirty="0">
              <a:solidFill>
                <a:srgbClr val="000000"/>
              </a:solidFill>
              <a:ea typeface="Times New Roman" panose="02020603050405020304" pitchFamily="18" charset="0"/>
            </a:endParaRPr>
          </a:p>
          <a:p>
            <a:pPr marL="742950" lvl="1" indent="-285750" algn="just">
              <a:spcAft>
                <a:spcPts val="600"/>
              </a:spcAft>
              <a:buFont typeface="Wingdings" panose="05000000000000000000" pitchFamily="2" charset="2"/>
              <a:buChar char="ü"/>
            </a:pPr>
            <a:r>
              <a:rPr lang="tr-TR" sz="2000" dirty="0">
                <a:ea typeface="Times New Roman" panose="02020603050405020304" pitchFamily="18" charset="0"/>
              </a:rPr>
              <a:t>Matrah ve vergi artırımında bulunan mükelleflerin defter ve belgelerine, </a:t>
            </a:r>
            <a:r>
              <a:rPr lang="tr-TR" sz="2000" b="1" u="sng" dirty="0">
                <a:ea typeface="Times New Roman" panose="02020603050405020304" pitchFamily="18" charset="0"/>
              </a:rPr>
              <a:t>diğer vergi türleri için inceleme yapılması</a:t>
            </a:r>
            <a:r>
              <a:rPr lang="tr-TR" sz="2000" b="1" dirty="0">
                <a:solidFill>
                  <a:srgbClr val="C00000"/>
                </a:solidFill>
                <a:ea typeface="Times New Roman" panose="02020603050405020304" pitchFamily="18" charset="0"/>
              </a:rPr>
              <a:t>(1)</a:t>
            </a:r>
            <a:r>
              <a:rPr lang="tr-TR" sz="2000" dirty="0">
                <a:ea typeface="Times New Roman" panose="02020603050405020304" pitchFamily="18" charset="0"/>
              </a:rPr>
              <a:t>, </a:t>
            </a:r>
            <a:r>
              <a:rPr lang="tr-TR" sz="2000" b="1" u="sng" dirty="0">
                <a:ea typeface="Times New Roman" panose="02020603050405020304" pitchFamily="18" charset="0"/>
              </a:rPr>
              <a:t>üçüncü kişilerle ilgili olarak karşıt incelemeler yapılması</a:t>
            </a:r>
            <a:r>
              <a:rPr lang="tr-TR" sz="2000" b="1" u="sng" dirty="0">
                <a:solidFill>
                  <a:srgbClr val="C00000"/>
                </a:solidFill>
                <a:ea typeface="Times New Roman" panose="02020603050405020304" pitchFamily="18" charset="0"/>
              </a:rPr>
              <a:t>(2)</a:t>
            </a:r>
            <a:r>
              <a:rPr lang="tr-TR" sz="2000" dirty="0">
                <a:ea typeface="Times New Roman" panose="02020603050405020304" pitchFamily="18" charset="0"/>
              </a:rPr>
              <a:t>, </a:t>
            </a:r>
            <a:r>
              <a:rPr lang="tr-TR" sz="2000" b="1" u="sng" dirty="0">
                <a:ea typeface="Times New Roman" panose="02020603050405020304" pitchFamily="18" charset="0"/>
              </a:rPr>
              <a:t>mahkemelerce belli konulara bakılması</a:t>
            </a:r>
            <a:r>
              <a:rPr lang="tr-TR" sz="2000" b="1" dirty="0">
                <a:solidFill>
                  <a:srgbClr val="C00000"/>
                </a:solidFill>
                <a:ea typeface="Times New Roman" panose="02020603050405020304" pitchFamily="18" charset="0"/>
              </a:rPr>
              <a:t>(3)</a:t>
            </a:r>
            <a:r>
              <a:rPr lang="tr-TR" sz="2000" dirty="0">
                <a:ea typeface="Times New Roman" panose="02020603050405020304" pitchFamily="18" charset="0"/>
              </a:rPr>
              <a:t> veya </a:t>
            </a:r>
            <a:r>
              <a:rPr lang="tr-TR" sz="2000" b="1" u="sng" dirty="0">
                <a:ea typeface="Times New Roman" panose="02020603050405020304" pitchFamily="18" charset="0"/>
              </a:rPr>
              <a:t>bilirkişilerce ihtiyaç duyulması</a:t>
            </a:r>
            <a:r>
              <a:rPr lang="tr-TR" sz="2000" b="1" dirty="0">
                <a:solidFill>
                  <a:srgbClr val="C00000"/>
                </a:solidFill>
                <a:ea typeface="Times New Roman" panose="02020603050405020304" pitchFamily="18" charset="0"/>
              </a:rPr>
              <a:t>(4)</a:t>
            </a:r>
            <a:r>
              <a:rPr lang="tr-TR" sz="2000" dirty="0">
                <a:ea typeface="Times New Roman" panose="02020603050405020304" pitchFamily="18" charset="0"/>
              </a:rPr>
              <a:t> </a:t>
            </a:r>
            <a:r>
              <a:rPr lang="tr-TR" sz="2000" b="1" dirty="0">
                <a:solidFill>
                  <a:srgbClr val="C00000"/>
                </a:solidFill>
                <a:ea typeface="Times New Roman" panose="02020603050405020304" pitchFamily="18" charset="0"/>
              </a:rPr>
              <a:t>gibi nedenlerle</a:t>
            </a:r>
            <a:r>
              <a:rPr lang="tr-TR" sz="2000" dirty="0">
                <a:solidFill>
                  <a:srgbClr val="C00000"/>
                </a:solidFill>
                <a:ea typeface="Times New Roman" panose="02020603050405020304" pitchFamily="18" charset="0"/>
              </a:rPr>
              <a:t> </a:t>
            </a:r>
            <a:r>
              <a:rPr lang="tr-TR" sz="2000" dirty="0">
                <a:ea typeface="Times New Roman" panose="02020603050405020304" pitchFamily="18" charset="0"/>
              </a:rPr>
              <a:t>müracaat edilebilecektir.</a:t>
            </a:r>
          </a:p>
        </p:txBody>
      </p:sp>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2" name="Dikdörtgen 21"/>
          <p:cNvSpPr/>
          <p:nvPr/>
        </p:nvSpPr>
        <p:spPr>
          <a:xfrm>
            <a:off x="2879741" y="1441688"/>
            <a:ext cx="5316774"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2" name="TextShape 2">
            <a:extLst>
              <a:ext uri="{FF2B5EF4-FFF2-40B4-BE49-F238E27FC236}">
                <a16:creationId xmlns:a16="http://schemas.microsoft.com/office/drawing/2014/main" id="{9693E1D7-AAFC-C7E1-9588-5AE84087DAE0}"/>
              </a:ext>
            </a:extLst>
          </p:cNvPr>
          <p:cNvSpPr txBox="1"/>
          <p:nvPr/>
        </p:nvSpPr>
        <p:spPr>
          <a:xfrm>
            <a:off x="902667" y="129375"/>
            <a:ext cx="10920495" cy="791640"/>
          </a:xfrm>
          <a:prstGeom prst="rect">
            <a:avLst/>
          </a:prstGeom>
          <a:noFill/>
          <a:ln>
            <a:noFill/>
          </a:ln>
        </p:spPr>
        <p:txBody>
          <a:bodyPr anchor="ctr"/>
          <a:lstStyle/>
          <a:p>
            <a:pPr algn="ctr">
              <a:lnSpc>
                <a:spcPct val="100000"/>
              </a:lnSpc>
            </a:pPr>
            <a:r>
              <a:rPr lang="tr-TR" sz="3600" b="1" spc="-1" dirty="0">
                <a:solidFill>
                  <a:srgbClr val="BC1421"/>
                </a:solidFill>
                <a:uFill>
                  <a:solidFill>
                    <a:srgbClr val="FFFFFF"/>
                  </a:solidFill>
                </a:uFill>
              </a:rPr>
              <a:t>MATRAH VE VERGİ ARTIRIMI</a:t>
            </a:r>
          </a:p>
          <a:p>
            <a:pPr lvl="0" algn="ctr"/>
            <a:r>
              <a:rPr lang="tr-TR" sz="2400" b="1" spc="-1" dirty="0">
                <a:solidFill>
                  <a:srgbClr val="C00000"/>
                </a:solidFill>
                <a:uFill>
                  <a:solidFill>
                    <a:srgbClr val="FFFFFF"/>
                  </a:solidFill>
                </a:uFill>
              </a:rPr>
              <a:t>-Matrah ve Vergi Artırımına İlişkin Ortak Hükümler-</a:t>
            </a:r>
            <a:endParaRPr lang="tr-TR" sz="2400" spc="-1" dirty="0">
              <a:solidFill>
                <a:srgbClr val="C00000"/>
              </a:solidFill>
              <a:uFill>
                <a:solidFill>
                  <a:srgbClr val="FFFFFF"/>
                </a:solidFill>
              </a:uFill>
            </a:endParaRPr>
          </a:p>
        </p:txBody>
      </p:sp>
      <p:sp>
        <p:nvSpPr>
          <p:cNvPr id="17" name="Metin kutusu 16"/>
          <p:cNvSpPr txBox="1"/>
          <p:nvPr/>
        </p:nvSpPr>
        <p:spPr>
          <a:xfrm>
            <a:off x="1909823" y="1835245"/>
            <a:ext cx="8958805" cy="4862870"/>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marL="377190" lvl="1" indent="-285750" algn="just">
              <a:lnSpc>
                <a:spcPct val="90000"/>
              </a:lnSpc>
              <a:spcBef>
                <a:spcPts val="300"/>
              </a:spcBef>
              <a:spcAft>
                <a:spcPts val="300"/>
              </a:spcAft>
              <a:buClr>
                <a:srgbClr val="D34817"/>
              </a:buClr>
              <a:buFont typeface="Wingdings" panose="05000000000000000000" pitchFamily="2" charset="2"/>
              <a:buChar char="§"/>
            </a:pPr>
            <a:endParaRPr lang="tr-TR" sz="1600" dirty="0">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000" dirty="0">
                <a:ea typeface="Times New Roman" panose="02020603050405020304" pitchFamily="18" charset="0"/>
              </a:rPr>
              <a:t>Defter, kayıt ve belgeleri </a:t>
            </a:r>
            <a:r>
              <a:rPr lang="tr-TR" sz="2000" b="1" dirty="0">
                <a:solidFill>
                  <a:srgbClr val="C00000"/>
                </a:solidFill>
                <a:ea typeface="Times New Roman" panose="02020603050405020304" pitchFamily="18" charset="0"/>
              </a:rPr>
              <a:t>yok edenler* </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000" dirty="0">
                <a:ea typeface="Times New Roman" panose="02020603050405020304" pitchFamily="18" charset="0"/>
              </a:rPr>
              <a:t>Defter sahifelerini yok ederek yerine başka yapraklar koyanlar veya hiç yaprak koymayanlar* </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000" dirty="0">
                <a:ea typeface="Times New Roman" panose="02020603050405020304" pitchFamily="18" charset="0"/>
              </a:rPr>
              <a:t>Belgelerin asıl veya suretlerini tamamen veya kısmen </a:t>
            </a:r>
            <a:r>
              <a:rPr lang="tr-TR" sz="2000" b="1" dirty="0">
                <a:solidFill>
                  <a:srgbClr val="C00000"/>
                </a:solidFill>
                <a:ea typeface="Times New Roman" panose="02020603050405020304" pitchFamily="18" charset="0"/>
              </a:rPr>
              <a:t>sahte olarak düzenleyenler*</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en-GB" sz="2000" b="1" u="sng" dirty="0">
                <a:solidFill>
                  <a:srgbClr val="000000"/>
                </a:solidFill>
                <a:ea typeface="Times New Roman" panose="02020603050405020304" pitchFamily="18" charset="0"/>
              </a:rPr>
              <a:t>359 </a:t>
            </a:r>
            <a:r>
              <a:rPr lang="en-GB" sz="2000" b="1" u="sng" dirty="0" err="1">
                <a:solidFill>
                  <a:srgbClr val="000000"/>
                </a:solidFill>
                <a:ea typeface="Times New Roman" panose="02020603050405020304" pitchFamily="18" charset="0"/>
              </a:rPr>
              <a:t>uncu</a:t>
            </a:r>
            <a:r>
              <a:rPr lang="en-GB" sz="2000" b="1" u="sng" dirty="0">
                <a:solidFill>
                  <a:srgbClr val="000000"/>
                </a:solidFill>
                <a:ea typeface="Times New Roman" panose="02020603050405020304" pitchFamily="18" charset="0"/>
              </a:rPr>
              <a:t> </a:t>
            </a:r>
            <a:r>
              <a:rPr lang="en-GB" sz="2000" b="1" u="sng" dirty="0" err="1">
                <a:solidFill>
                  <a:srgbClr val="000000"/>
                </a:solidFill>
                <a:ea typeface="Times New Roman" panose="02020603050405020304" pitchFamily="18" charset="0"/>
              </a:rPr>
              <a:t>maddesinin</a:t>
            </a:r>
            <a:r>
              <a:rPr lang="en-GB" sz="2000" b="1" u="sng" dirty="0">
                <a:solidFill>
                  <a:srgbClr val="000000"/>
                </a:solidFill>
                <a:ea typeface="Times New Roman" panose="02020603050405020304" pitchFamily="18" charset="0"/>
              </a:rPr>
              <a:t> (ç) </a:t>
            </a:r>
            <a:r>
              <a:rPr lang="en-GB" sz="2000" b="1" u="sng" dirty="0" err="1">
                <a:solidFill>
                  <a:srgbClr val="000000"/>
                </a:solidFill>
                <a:ea typeface="Times New Roman" panose="02020603050405020304" pitchFamily="18" charset="0"/>
              </a:rPr>
              <a:t>fıkrasında</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yer</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alan</a:t>
            </a:r>
            <a:r>
              <a:rPr lang="en-GB" sz="2000" dirty="0">
                <a:solidFill>
                  <a:srgbClr val="000000"/>
                </a:solidFill>
                <a:ea typeface="Times New Roman" panose="02020603050405020304" pitchFamily="18" charset="0"/>
              </a:rPr>
              <a:t> </a:t>
            </a:r>
            <a:r>
              <a:rPr lang="en-GB" sz="2000" b="1" dirty="0" err="1">
                <a:solidFill>
                  <a:srgbClr val="C00000"/>
                </a:solidFill>
                <a:ea typeface="Times New Roman" panose="02020603050405020304" pitchFamily="18" charset="0"/>
              </a:rPr>
              <a:t>fiilleri</a:t>
            </a:r>
            <a:r>
              <a:rPr lang="en-GB" sz="2000" b="1" dirty="0">
                <a:solidFill>
                  <a:srgbClr val="C00000"/>
                </a:solidFill>
                <a:ea typeface="Times New Roman" panose="02020603050405020304" pitchFamily="18" charset="0"/>
              </a:rPr>
              <a:t> </a:t>
            </a:r>
            <a:r>
              <a:rPr lang="en-GB" sz="2000" b="1" dirty="0" err="1">
                <a:solidFill>
                  <a:srgbClr val="C00000"/>
                </a:solidFill>
                <a:ea typeface="Times New Roman" panose="02020603050405020304" pitchFamily="18" charset="0"/>
              </a:rPr>
              <a:t>işleyenler</a:t>
            </a:r>
            <a:r>
              <a:rPr lang="tr-TR" sz="2000" b="1" dirty="0">
                <a:solidFill>
                  <a:srgbClr val="C00000"/>
                </a:solidFill>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000" b="1" u="sng" dirty="0">
                <a:ea typeface="Times New Roman" panose="02020603050405020304" pitchFamily="18" charset="0"/>
              </a:rPr>
              <a:t>Terör</a:t>
            </a:r>
            <a:r>
              <a:rPr lang="tr-TR" sz="2000" dirty="0">
                <a:ea typeface="Times New Roman" panose="02020603050405020304" pitchFamily="18" charset="0"/>
              </a:rPr>
              <a:t> suçundan </a:t>
            </a:r>
            <a:r>
              <a:rPr lang="tr-TR" sz="2000" b="1" dirty="0">
                <a:solidFill>
                  <a:srgbClr val="C00000"/>
                </a:solidFill>
                <a:ea typeface="Times New Roman" panose="02020603050405020304" pitchFamily="18" charset="0"/>
              </a:rPr>
              <a:t>hüküm giyenler</a:t>
            </a:r>
            <a:r>
              <a:rPr lang="tr-TR" sz="2000" dirty="0">
                <a:ea typeface="Times New Roman" panose="02020603050405020304" pitchFamily="18" charset="0"/>
              </a:rPr>
              <a:t> </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000" dirty="0">
                <a:ea typeface="Times New Roman" panose="02020603050405020304" pitchFamily="18" charset="0"/>
              </a:rPr>
              <a:t>Milli güvenliğe karşı işlenen suçlar nedeniyle haklarında </a:t>
            </a:r>
            <a:r>
              <a:rPr lang="tr-TR" sz="2000" b="1" u="sng" dirty="0">
                <a:ea typeface="Times New Roman" panose="02020603050405020304" pitchFamily="18" charset="0"/>
              </a:rPr>
              <a:t>soruşturma ve kovuşturmalar kapsamında</a:t>
            </a:r>
            <a:r>
              <a:rPr lang="tr-TR" sz="2000" dirty="0">
                <a:ea typeface="Times New Roman" panose="02020603050405020304" pitchFamily="18" charset="0"/>
              </a:rPr>
              <a:t> </a:t>
            </a:r>
            <a:r>
              <a:rPr lang="tr-TR" sz="2000" b="1" dirty="0">
                <a:solidFill>
                  <a:srgbClr val="C00000"/>
                </a:solidFill>
                <a:ea typeface="Times New Roman" panose="02020603050405020304" pitchFamily="18" charset="0"/>
              </a:rPr>
              <a:t>vergi incelemesi</a:t>
            </a:r>
            <a:r>
              <a:rPr lang="tr-TR" sz="2000" b="1" dirty="0">
                <a:ea typeface="Times New Roman" panose="02020603050405020304" pitchFamily="18" charset="0"/>
              </a:rPr>
              <a:t> </a:t>
            </a:r>
            <a:r>
              <a:rPr lang="tr-TR" sz="2000" dirty="0">
                <a:ea typeface="Times New Roman" panose="02020603050405020304" pitchFamily="18" charset="0"/>
              </a:rPr>
              <a:t>yapılması, </a:t>
            </a:r>
            <a:r>
              <a:rPr lang="tr-TR" sz="2000" b="1" dirty="0">
                <a:solidFill>
                  <a:srgbClr val="C00000"/>
                </a:solidFill>
                <a:ea typeface="Times New Roman" panose="02020603050405020304" pitchFamily="18" charset="0"/>
              </a:rPr>
              <a:t>terörün finansmanı</a:t>
            </a:r>
            <a:r>
              <a:rPr lang="tr-TR" sz="2000" b="1" dirty="0">
                <a:ea typeface="Times New Roman" panose="02020603050405020304" pitchFamily="18" charset="0"/>
              </a:rPr>
              <a:t> </a:t>
            </a:r>
            <a:r>
              <a:rPr lang="tr-TR" sz="2000" dirty="0">
                <a:ea typeface="Times New Roman" panose="02020603050405020304" pitchFamily="18" charset="0"/>
              </a:rPr>
              <a:t>suçu veya </a:t>
            </a:r>
            <a:r>
              <a:rPr lang="tr-TR" sz="2000" b="1" u="sng" dirty="0">
                <a:ea typeface="Times New Roman" panose="02020603050405020304" pitchFamily="18" charset="0"/>
              </a:rPr>
              <a:t>aklama suçu </a:t>
            </a:r>
            <a:r>
              <a:rPr lang="tr-TR" sz="2000" dirty="0">
                <a:ea typeface="Times New Roman" panose="02020603050405020304" pitchFamily="18" charset="0"/>
              </a:rPr>
              <a:t>kapsamında inceleme ve araştırma yapılması talep edilenler</a:t>
            </a:r>
          </a:p>
          <a:p>
            <a:pPr marL="377190" lvl="1" indent="-285750" algn="just">
              <a:lnSpc>
                <a:spcPct val="90000"/>
              </a:lnSpc>
              <a:spcBef>
                <a:spcPts val="300"/>
              </a:spcBef>
              <a:spcAft>
                <a:spcPts val="300"/>
              </a:spcAft>
              <a:buClr>
                <a:srgbClr val="D34817"/>
              </a:buClr>
              <a:buFont typeface="Wingdings" panose="05000000000000000000" pitchFamily="2" charset="2"/>
              <a:buChar char="§"/>
            </a:pPr>
            <a:endParaRPr lang="tr-TR" sz="2000" dirty="0">
              <a:ea typeface="Times New Roman" panose="02020603050405020304" pitchFamily="18" charset="0"/>
            </a:endParaRPr>
          </a:p>
          <a:p>
            <a:pPr marL="91440" lvl="1" algn="just">
              <a:lnSpc>
                <a:spcPct val="90000"/>
              </a:lnSpc>
              <a:spcBef>
                <a:spcPts val="300"/>
              </a:spcBef>
              <a:spcAft>
                <a:spcPts val="300"/>
              </a:spcAft>
              <a:buClr>
                <a:srgbClr val="D34817"/>
              </a:buClr>
            </a:pPr>
            <a:r>
              <a:rPr lang="tr-TR" sz="2400" b="1" dirty="0">
                <a:solidFill>
                  <a:schemeClr val="accent1"/>
                </a:solidFill>
                <a:ea typeface="Times New Roman" panose="02020603050405020304" pitchFamily="18" charset="0"/>
              </a:rPr>
              <a:t>*</a:t>
            </a:r>
            <a:r>
              <a:rPr lang="en-GB" sz="2000" dirty="0">
                <a:solidFill>
                  <a:srgbClr val="000000"/>
                </a:solidFill>
                <a:ea typeface="Times New Roman" panose="02020603050405020304" pitchFamily="18" charset="0"/>
              </a:rPr>
              <a:t>Bu </a:t>
            </a:r>
            <a:r>
              <a:rPr lang="en-GB" sz="2000" u="sng" dirty="0" err="1">
                <a:solidFill>
                  <a:srgbClr val="000000"/>
                </a:solidFill>
                <a:ea typeface="Times New Roman" panose="02020603050405020304" pitchFamily="18" charset="0"/>
              </a:rPr>
              <a:t>fiillerin</a:t>
            </a:r>
            <a:r>
              <a:rPr lang="en-GB" sz="2000" dirty="0">
                <a:solidFill>
                  <a:srgbClr val="000000"/>
                </a:solidFill>
                <a:ea typeface="Times New Roman" panose="02020603050405020304" pitchFamily="18" charset="0"/>
              </a:rPr>
              <a:t> </a:t>
            </a:r>
            <a:r>
              <a:rPr lang="en-GB" sz="2000" b="1" dirty="0">
                <a:ea typeface="Times New Roman" panose="02020603050405020304" pitchFamily="18" charset="0"/>
              </a:rPr>
              <a:t>2022 </a:t>
            </a:r>
            <a:r>
              <a:rPr lang="en-GB" sz="2000" dirty="0" err="1">
                <a:ea typeface="Times New Roman" panose="02020603050405020304" pitchFamily="18" charset="0"/>
              </a:rPr>
              <a:t>yılında</a:t>
            </a:r>
            <a:r>
              <a:rPr lang="en-GB" sz="2000" dirty="0">
                <a:ea typeface="Times New Roman" panose="02020603050405020304" pitchFamily="18" charset="0"/>
              </a:rPr>
              <a:t> </a:t>
            </a:r>
            <a:r>
              <a:rPr lang="en-GB" sz="2000" u="sng" dirty="0" err="1">
                <a:solidFill>
                  <a:srgbClr val="000000"/>
                </a:solidFill>
                <a:ea typeface="Times New Roman" panose="02020603050405020304" pitchFamily="18" charset="0"/>
              </a:rPr>
              <a:t>veya</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bu</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maddenin</a:t>
            </a:r>
            <a:r>
              <a:rPr lang="en-GB" sz="2000" dirty="0">
                <a:solidFill>
                  <a:srgbClr val="000000"/>
                </a:solidFill>
                <a:ea typeface="Times New Roman" panose="02020603050405020304" pitchFamily="18" charset="0"/>
              </a:rPr>
              <a:t> </a:t>
            </a:r>
            <a:r>
              <a:rPr lang="en-GB" sz="2000" b="1" dirty="0" err="1">
                <a:solidFill>
                  <a:srgbClr val="C00000"/>
                </a:solidFill>
                <a:ea typeface="Times New Roman" panose="02020603050405020304" pitchFamily="18" charset="0"/>
              </a:rPr>
              <a:t>kapsadığı</a:t>
            </a:r>
            <a:r>
              <a:rPr lang="en-GB" sz="2000" b="1" dirty="0">
                <a:solidFill>
                  <a:srgbClr val="C00000"/>
                </a:solidFill>
                <a:ea typeface="Times New Roman" panose="02020603050405020304" pitchFamily="18" charset="0"/>
              </a:rPr>
              <a:t> </a:t>
            </a:r>
            <a:r>
              <a:rPr lang="en-GB" sz="2000" b="1" dirty="0" err="1">
                <a:solidFill>
                  <a:srgbClr val="C00000"/>
                </a:solidFill>
                <a:ea typeface="Times New Roman" panose="02020603050405020304" pitchFamily="18" charset="0"/>
              </a:rPr>
              <a:t>dönemlerden</a:t>
            </a:r>
            <a:r>
              <a:rPr lang="en-GB" sz="2000" b="1" dirty="0">
                <a:solidFill>
                  <a:srgbClr val="C00000"/>
                </a:solidFill>
                <a:ea typeface="Times New Roman" panose="02020603050405020304" pitchFamily="18" charset="0"/>
              </a:rPr>
              <a:t> </a:t>
            </a:r>
            <a:r>
              <a:rPr lang="en-GB" sz="2000" b="1" dirty="0" err="1">
                <a:solidFill>
                  <a:srgbClr val="C00000"/>
                </a:solidFill>
                <a:ea typeface="Times New Roman" panose="02020603050405020304" pitchFamily="18" charset="0"/>
              </a:rPr>
              <a:t>herhangi</a:t>
            </a:r>
            <a:r>
              <a:rPr lang="en-GB" sz="2000" b="1" dirty="0">
                <a:solidFill>
                  <a:srgbClr val="C00000"/>
                </a:solidFill>
                <a:ea typeface="Times New Roman" panose="02020603050405020304" pitchFamily="18" charset="0"/>
              </a:rPr>
              <a:t> </a:t>
            </a:r>
            <a:r>
              <a:rPr lang="en-GB" sz="2000" b="1" dirty="0" err="1">
                <a:solidFill>
                  <a:srgbClr val="C00000"/>
                </a:solidFill>
                <a:ea typeface="Times New Roman" panose="02020603050405020304" pitchFamily="18" charset="0"/>
              </a:rPr>
              <a:t>birinde</a:t>
            </a:r>
            <a:r>
              <a:rPr lang="en-GB" sz="2000" dirty="0">
                <a:solidFill>
                  <a:srgbClr val="C00000"/>
                </a:solidFill>
                <a:ea typeface="Times New Roman" panose="02020603050405020304" pitchFamily="18" charset="0"/>
              </a:rPr>
              <a:t> </a:t>
            </a:r>
            <a:r>
              <a:rPr lang="en-GB" sz="2000" b="1" u="sng" dirty="0" err="1">
                <a:solidFill>
                  <a:srgbClr val="000000"/>
                </a:solidFill>
                <a:ea typeface="Times New Roman" panose="02020603050405020304" pitchFamily="18" charset="0"/>
              </a:rPr>
              <a:t>işlendiğinin</a:t>
            </a:r>
            <a:r>
              <a:rPr lang="en-GB" sz="2000" b="1" u="sng" dirty="0">
                <a:solidFill>
                  <a:srgbClr val="000000"/>
                </a:solidFill>
                <a:ea typeface="Times New Roman" panose="02020603050405020304" pitchFamily="18" charset="0"/>
              </a:rPr>
              <a:t> </a:t>
            </a:r>
            <a:r>
              <a:rPr lang="en-GB" sz="2000" b="1" u="sng" dirty="0" err="1">
                <a:solidFill>
                  <a:srgbClr val="000000"/>
                </a:solidFill>
                <a:ea typeface="Times New Roman" panose="02020603050405020304" pitchFamily="18" charset="0"/>
              </a:rPr>
              <a:t>tespit</a:t>
            </a:r>
            <a:r>
              <a:rPr lang="en-GB" sz="2000" b="1" u="sng" dirty="0">
                <a:solidFill>
                  <a:srgbClr val="000000"/>
                </a:solidFill>
                <a:ea typeface="Times New Roman" panose="02020603050405020304" pitchFamily="18" charset="0"/>
              </a:rPr>
              <a:t> </a:t>
            </a:r>
            <a:r>
              <a:rPr lang="en-GB" sz="2000" b="1" u="sng" dirty="0" err="1">
                <a:solidFill>
                  <a:srgbClr val="000000"/>
                </a:solidFill>
                <a:ea typeface="Times New Roman" panose="02020603050405020304" pitchFamily="18" charset="0"/>
              </a:rPr>
              <a:t>edilmesi</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hâlinde</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bu</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mükellefler</a:t>
            </a:r>
            <a:r>
              <a:rPr lang="en-GB" sz="2000" dirty="0">
                <a:solidFill>
                  <a:srgbClr val="000000"/>
                </a:solidFill>
                <a:ea typeface="Times New Roman" panose="02020603050405020304" pitchFamily="18" charset="0"/>
              </a:rPr>
              <a:t> </a:t>
            </a:r>
            <a:r>
              <a:rPr lang="en-GB" sz="2000" b="1" u="sng" dirty="0" err="1">
                <a:solidFill>
                  <a:srgbClr val="000000"/>
                </a:solidFill>
                <a:ea typeface="Times New Roman" panose="02020603050405020304" pitchFamily="18" charset="0"/>
              </a:rPr>
              <a:t>diğer</a:t>
            </a:r>
            <a:r>
              <a:rPr lang="en-GB" sz="2000" b="1" u="sng" dirty="0">
                <a:solidFill>
                  <a:srgbClr val="000000"/>
                </a:solidFill>
                <a:ea typeface="Times New Roman" panose="02020603050405020304" pitchFamily="18" charset="0"/>
              </a:rPr>
              <a:t> </a:t>
            </a:r>
            <a:r>
              <a:rPr lang="en-GB" sz="2000" b="1" u="sng" dirty="0" err="1">
                <a:solidFill>
                  <a:srgbClr val="000000"/>
                </a:solidFill>
                <a:ea typeface="Times New Roman" panose="02020603050405020304" pitchFamily="18" charset="0"/>
              </a:rPr>
              <a:t>dönemler</a:t>
            </a:r>
            <a:r>
              <a:rPr lang="en-GB" sz="2000" b="1" u="sng" dirty="0">
                <a:solidFill>
                  <a:srgbClr val="000000"/>
                </a:solidFill>
                <a:ea typeface="Times New Roman" panose="02020603050405020304" pitchFamily="18" charset="0"/>
              </a:rPr>
              <a:t> </a:t>
            </a:r>
            <a:r>
              <a:rPr lang="en-GB" sz="2000" b="1" u="sng" dirty="0" err="1">
                <a:solidFill>
                  <a:srgbClr val="000000"/>
                </a:solidFill>
                <a:ea typeface="Times New Roman" panose="02020603050405020304" pitchFamily="18" charset="0"/>
              </a:rPr>
              <a:t>için</a:t>
            </a:r>
            <a:r>
              <a:rPr lang="en-GB" sz="2000" b="1" u="sng" dirty="0">
                <a:solidFill>
                  <a:srgbClr val="000000"/>
                </a:solidFill>
                <a:ea typeface="Times New Roman" panose="02020603050405020304" pitchFamily="18" charset="0"/>
              </a:rPr>
              <a:t> de</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matrah</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ve</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vergi</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artırım</a:t>
            </a:r>
            <a:r>
              <a:rPr lang="en-GB" sz="2000" dirty="0">
                <a:solidFill>
                  <a:srgbClr val="000000"/>
                </a:solidFill>
                <a:ea typeface="Times New Roman" panose="02020603050405020304" pitchFamily="18" charset="0"/>
              </a:rPr>
              <a:t> </a:t>
            </a:r>
            <a:r>
              <a:rPr lang="en-GB" sz="2000" dirty="0" err="1">
                <a:solidFill>
                  <a:srgbClr val="000000"/>
                </a:solidFill>
                <a:ea typeface="Times New Roman" panose="02020603050405020304" pitchFamily="18" charset="0"/>
              </a:rPr>
              <a:t>hükümlerinden</a:t>
            </a:r>
            <a:r>
              <a:rPr lang="en-GB" sz="2000" dirty="0">
                <a:solidFill>
                  <a:srgbClr val="000000"/>
                </a:solidFill>
                <a:ea typeface="Times New Roman" panose="02020603050405020304" pitchFamily="18" charset="0"/>
              </a:rPr>
              <a:t> </a:t>
            </a:r>
            <a:r>
              <a:rPr lang="en-GB" sz="2000" b="1" u="sng" dirty="0" err="1">
                <a:solidFill>
                  <a:srgbClr val="000000"/>
                </a:solidFill>
                <a:ea typeface="Times New Roman" panose="02020603050405020304" pitchFamily="18" charset="0"/>
              </a:rPr>
              <a:t>yararlanamazlar</a:t>
            </a:r>
            <a:r>
              <a:rPr lang="en-GB" sz="2000" dirty="0">
                <a:solidFill>
                  <a:srgbClr val="000000"/>
                </a:solidFill>
                <a:ea typeface="Times New Roman" panose="02020603050405020304" pitchFamily="18" charset="0"/>
              </a:rPr>
              <a:t>.</a:t>
            </a:r>
            <a:endParaRPr lang="tr-TR" sz="2000" dirty="0">
              <a:ea typeface="Times New Roman" panose="02020603050405020304" pitchFamily="18" charset="0"/>
            </a:endParaRPr>
          </a:p>
        </p:txBody>
      </p:sp>
      <p:sp>
        <p:nvSpPr>
          <p:cNvPr id="20" name="Yuvarlatılmış Dikdörtgen 19"/>
          <p:cNvSpPr/>
          <p:nvPr/>
        </p:nvSpPr>
        <p:spPr>
          <a:xfrm>
            <a:off x="1909823" y="1154028"/>
            <a:ext cx="8958805" cy="906265"/>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600" dirty="0">
                <a:latin typeface="Arial" panose="020B0604020202020204" pitchFamily="34" charset="0"/>
                <a:cs typeface="Arial" panose="020B0604020202020204" pitchFamily="34" charset="0"/>
              </a:rPr>
              <a:t>Kanunun Matrah ve Vergi Artırımı Hükümlerinden Yararlanamayacaklar</a:t>
            </a:r>
          </a:p>
        </p:txBody>
      </p:sp>
    </p:spTree>
    <p:extLst>
      <p:ext uri="{BB962C8B-B14F-4D97-AF65-F5344CB8AC3E}">
        <p14:creationId xmlns:p14="http://schemas.microsoft.com/office/powerpoint/2010/main" val="360602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up)">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grpId="1" nodeType="clickEffect">
                                  <p:stCondLst>
                                    <p:cond delay="0"/>
                                  </p:stCondLst>
                                  <p:childTnLst>
                                    <p:animEffect transition="out" filter="wipe(down)">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par>
                                <p:cTn id="20" presetID="22" presetClass="exit" presetSubtype="4" fill="hold" grpId="1" nodeType="withEffect">
                                  <p:stCondLst>
                                    <p:cond delay="0"/>
                                  </p:stCondLst>
                                  <p:childTnLst>
                                    <p:animEffect transition="out" filter="wipe(down)">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3">
                                            <p:bg/>
                                          </p:spTgt>
                                        </p:tgtEl>
                                        <p:attrNameLst>
                                          <p:attrName>style.visibility</p:attrName>
                                        </p:attrNameLst>
                                      </p:cBhvr>
                                      <p:to>
                                        <p:strVal val="visible"/>
                                      </p:to>
                                    </p:set>
                                    <p:animEffect transition="in" filter="wipe(up)">
                                      <p:cBhvr>
                                        <p:cTn id="26" dur="500"/>
                                        <p:tgtEl>
                                          <p:spTgt spid="3">
                                            <p:bg/>
                                          </p:spTgt>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left)">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left)">
                                      <p:cBhvr>
                                        <p:cTn id="3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animBg="1"/>
      <p:bldP spid="22" grpId="0"/>
      <p:bldP spid="17" grpId="0" animBg="1"/>
      <p:bldP spid="17" grpId="1" animBg="1"/>
      <p:bldP spid="20" grpId="0" animBg="1"/>
      <p:bldP spid="20"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Shape 1"/>
          <p:cNvSpPr txBox="1"/>
          <p:nvPr/>
        </p:nvSpPr>
        <p:spPr>
          <a:xfrm>
            <a:off x="1913291" y="2171717"/>
            <a:ext cx="8640720" cy="2852568"/>
          </a:xfrm>
          <a:prstGeom prst="rect">
            <a:avLst/>
          </a:prstGeom>
          <a:solidFill>
            <a:schemeClr val="accent3">
              <a:lumMod val="20000"/>
              <a:lumOff val="80000"/>
            </a:schemeClr>
          </a:solidFill>
          <a:ln w="63360">
            <a:solidFill>
              <a:srgbClr val="C1D1EC"/>
            </a:solidFill>
            <a:custDash>
              <a:ds d="100000" sp="100000"/>
            </a:custDash>
            <a:bevel/>
          </a:ln>
        </p:spPr>
        <p:txBody>
          <a:bodyPr/>
          <a:lstStyle/>
          <a:p>
            <a:pPr algn="ctr">
              <a:lnSpc>
                <a:spcPct val="100000"/>
              </a:lnSpc>
            </a:pPr>
            <a:endParaRPr lang="tr-TR" sz="3200" b="1" i="1" cap="all" spc="-1" dirty="0">
              <a:solidFill>
                <a:srgbClr val="002060"/>
              </a:solidFill>
              <a:uFill>
                <a:solidFill>
                  <a:srgbClr val="FFFFFF"/>
                </a:solidFill>
              </a:uFill>
              <a:latin typeface="Calibri"/>
            </a:endParaRPr>
          </a:p>
          <a:p>
            <a:pPr algn="ctr">
              <a:lnSpc>
                <a:spcPct val="100000"/>
              </a:lnSpc>
            </a:pPr>
            <a:endParaRPr lang="tr-TR" sz="3200" b="1" i="1" cap="all" spc="-1" dirty="0">
              <a:solidFill>
                <a:srgbClr val="002060"/>
              </a:solidFill>
              <a:uFill>
                <a:solidFill>
                  <a:srgbClr val="FFFFFF"/>
                </a:solidFill>
              </a:uFill>
              <a:latin typeface="Calibri"/>
            </a:endParaRPr>
          </a:p>
          <a:p>
            <a:pPr algn="ctr">
              <a:lnSpc>
                <a:spcPct val="100000"/>
              </a:lnSpc>
            </a:pPr>
            <a:r>
              <a:rPr lang="tr-TR" sz="3200" b="1" i="1" cap="all" spc="-1" dirty="0">
                <a:solidFill>
                  <a:srgbClr val="002060"/>
                </a:solidFill>
                <a:uFill>
                  <a:solidFill>
                    <a:srgbClr val="FFFFFF"/>
                  </a:solidFill>
                </a:uFill>
                <a:latin typeface="Calibri"/>
              </a:rPr>
              <a:t>İşletme kayıtlarının düzeltilmesi</a:t>
            </a:r>
          </a:p>
          <a:p>
            <a:pPr algn="ctr">
              <a:lnSpc>
                <a:spcPct val="100000"/>
              </a:lnSpc>
            </a:pPr>
            <a:endParaRPr lang="tr-TR" sz="3200" b="1" i="1" strike="noStrike" cap="all" spc="-1" dirty="0">
              <a:solidFill>
                <a:srgbClr val="002060"/>
              </a:solidFill>
              <a:uFill>
                <a:solidFill>
                  <a:srgbClr val="FFFFFF"/>
                </a:solidFill>
              </a:uFill>
              <a:latin typeface="Calibri"/>
            </a:endParaRPr>
          </a:p>
        </p:txBody>
      </p:sp>
      <p:sp>
        <p:nvSpPr>
          <p:cNvPr id="2" name="Metin kutusu 1"/>
          <p:cNvSpPr txBox="1"/>
          <p:nvPr/>
        </p:nvSpPr>
        <p:spPr>
          <a:xfrm>
            <a:off x="7167276" y="4516453"/>
            <a:ext cx="5903089" cy="1015663"/>
          </a:xfrm>
          <a:prstGeom prst="rect">
            <a:avLst/>
          </a:prstGeom>
          <a:noFill/>
        </p:spPr>
        <p:txBody>
          <a:bodyPr wrap="square" rtlCol="0">
            <a:spAutoFit/>
          </a:bodyPr>
          <a:lstStyle/>
          <a:p>
            <a:r>
              <a:rPr lang="tr-TR" sz="2000" b="1" dirty="0">
                <a:solidFill>
                  <a:schemeClr val="accent1"/>
                </a:solidFill>
              </a:rPr>
              <a:t>7440 Sayılı Kanun-Madde 6</a:t>
            </a:r>
          </a:p>
          <a:p>
            <a:endParaRPr lang="tr-TR" sz="2000" b="1" dirty="0">
              <a:solidFill>
                <a:schemeClr val="tx2">
                  <a:lumMod val="50000"/>
                </a:schemeClr>
              </a:solidFill>
            </a:endParaRPr>
          </a:p>
          <a:p>
            <a:endParaRPr lang="tr-TR" sz="2000" b="1" dirty="0">
              <a:solidFill>
                <a:schemeClr val="tx2">
                  <a:lumMod val="50000"/>
                </a:schemeClr>
              </a:solidFill>
            </a:endParaRPr>
          </a:p>
        </p:txBody>
      </p:sp>
    </p:spTree>
    <p:extLst>
      <p:ext uri="{BB962C8B-B14F-4D97-AF65-F5344CB8AC3E}">
        <p14:creationId xmlns:p14="http://schemas.microsoft.com/office/powerpoint/2010/main" val="1957953932"/>
      </p:ext>
    </p:extLst>
  </p:cSld>
  <p:clrMapOvr>
    <a:masterClrMapping/>
  </p:clrMapOvr>
  <p:transition spd="med">
    <p:pull/>
  </p:transition>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Beşgen 2"/>
          <p:cNvSpPr/>
          <p:nvPr/>
        </p:nvSpPr>
        <p:spPr>
          <a:xfrm>
            <a:off x="1636365" y="3497756"/>
            <a:ext cx="2823277" cy="816833"/>
          </a:xfrm>
          <a:prstGeom prst="homePlate">
            <a:avLst>
              <a:gd name="adj" fmla="val 54926"/>
            </a:avLst>
          </a:prstGeom>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tr-TR" sz="2800" b="1" dirty="0">
                <a:solidFill>
                  <a:schemeClr val="bg1">
                    <a:alpha val="97000"/>
                  </a:schemeClr>
                </a:solidFill>
                <a:latin typeface="Times New Roman" panose="02020603050405020304" pitchFamily="18" charset="0"/>
                <a:cs typeface="Times New Roman" panose="02020603050405020304" pitchFamily="18" charset="0"/>
              </a:rPr>
              <a:t>7440/6-1</a:t>
            </a:r>
          </a:p>
        </p:txBody>
      </p:sp>
      <p:sp>
        <p:nvSpPr>
          <p:cNvPr id="30" name="Sol Ayraç 29"/>
          <p:cNvSpPr/>
          <p:nvPr/>
        </p:nvSpPr>
        <p:spPr>
          <a:xfrm rot="16200000">
            <a:off x="2754296" y="3932241"/>
            <a:ext cx="413984" cy="1465942"/>
          </a:xfrm>
          <a:prstGeom prst="leftBrace">
            <a:avLst>
              <a:gd name="adj1" fmla="val 8333"/>
              <a:gd name="adj2" fmla="val 52532"/>
            </a:avLst>
          </a:prstGeom>
          <a:ln>
            <a:solidFill>
              <a:srgbClr val="7A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50" name="Metin kutusu 49"/>
          <p:cNvSpPr txBox="1"/>
          <p:nvPr/>
        </p:nvSpPr>
        <p:spPr>
          <a:xfrm>
            <a:off x="1477613" y="1945677"/>
            <a:ext cx="3132487" cy="738664"/>
          </a:xfrm>
          <a:prstGeom prst="rect">
            <a:avLst/>
          </a:prstGeom>
          <a:noFill/>
        </p:spPr>
        <p:txBody>
          <a:bodyPr wrap="square" rtlCol="0">
            <a:spAutoFit/>
          </a:bodyPr>
          <a:lstStyle/>
          <a:p>
            <a:pPr marL="285750" indent="-285750" algn="just">
              <a:buFont typeface="Wingdings" panose="05000000000000000000" pitchFamily="2" charset="2"/>
              <a:buChar char="ü"/>
            </a:pPr>
            <a:r>
              <a:rPr lang="tr-TR" sz="1400" b="1" dirty="0">
                <a:solidFill>
                  <a:schemeClr val="accent1">
                    <a:lumMod val="75000"/>
                  </a:schemeClr>
                </a:solidFill>
                <a:latin typeface="Segoe UI" panose="020B0502040204020203" pitchFamily="34" charset="0"/>
                <a:cs typeface="Segoe UI" panose="020B0502040204020203" pitchFamily="34" charset="0"/>
              </a:rPr>
              <a:t>İşletmede mevcut olduğu halde kayıtlarda yer almayan emtia, makine, teçhizat, demirbaş</a:t>
            </a:r>
          </a:p>
        </p:txBody>
      </p:sp>
      <p:sp>
        <p:nvSpPr>
          <p:cNvPr id="15" name="AutoShape 10" descr="SÜREÇ ile ilgili görsel sonucu"/>
          <p:cNvSpPr>
            <a:spLocks noChangeAspect="1" noChangeArrowheads="1"/>
          </p:cNvSpPr>
          <p:nvPr/>
        </p:nvSpPr>
        <p:spPr bwMode="auto">
          <a:xfrm>
            <a:off x="1260475" y="206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7" name="AutoShape 14" descr="SÜREÇ ile ilgili görsel sonucu"/>
          <p:cNvSpPr>
            <a:spLocks noChangeAspect="1" noChangeArrowheads="1"/>
          </p:cNvSpPr>
          <p:nvPr/>
        </p:nvSpPr>
        <p:spPr bwMode="auto">
          <a:xfrm>
            <a:off x="1412875" y="1730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9" name="Sol Ayraç 48"/>
          <p:cNvSpPr/>
          <p:nvPr/>
        </p:nvSpPr>
        <p:spPr>
          <a:xfrm rot="5400000">
            <a:off x="2754293" y="2444714"/>
            <a:ext cx="413984" cy="1465943"/>
          </a:xfrm>
          <a:prstGeom prst="leftBrace">
            <a:avLst>
              <a:gd name="adj1" fmla="val 8333"/>
              <a:gd name="adj2" fmla="val 52532"/>
            </a:avLst>
          </a:prstGeom>
          <a:ln>
            <a:solidFill>
              <a:srgbClr val="7A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52" name="Metin kutusu 51"/>
          <p:cNvSpPr txBox="1"/>
          <p:nvPr/>
        </p:nvSpPr>
        <p:spPr>
          <a:xfrm>
            <a:off x="1565275" y="5015834"/>
            <a:ext cx="3044825" cy="1815882"/>
          </a:xfrm>
          <a:prstGeom prst="rect">
            <a:avLst/>
          </a:prstGeom>
          <a:noFill/>
        </p:spPr>
        <p:txBody>
          <a:bodyPr wrap="square" rtlCol="0">
            <a:spAutoFit/>
          </a:bodyPr>
          <a:lstStyle/>
          <a:p>
            <a:pPr marL="285750" indent="-285750" algn="just">
              <a:buFont typeface="Courier New" panose="02070309020205020404" pitchFamily="49" charset="0"/>
              <a:buChar char="o"/>
            </a:pPr>
            <a:r>
              <a:rPr lang="tr-TR" sz="1400" b="1" dirty="0">
                <a:solidFill>
                  <a:srgbClr val="7C0404"/>
                </a:solidFill>
                <a:latin typeface="Segoe UI" panose="020B0502040204020203" pitchFamily="34" charset="0"/>
                <a:cs typeface="Segoe UI" panose="020B0502040204020203" pitchFamily="34" charset="0"/>
              </a:rPr>
              <a:t>Rayiç bedel üzerinden belirlenen oranlardaki KDV’nin sorumlu sıfatıyla beyanı,</a:t>
            </a:r>
          </a:p>
          <a:p>
            <a:pPr marL="285750" indent="-285750" algn="just">
              <a:buFont typeface="Courier New" panose="02070309020205020404" pitchFamily="49" charset="0"/>
              <a:buChar char="o"/>
            </a:pPr>
            <a:r>
              <a:rPr lang="tr-TR" sz="1400" b="1" dirty="0">
                <a:solidFill>
                  <a:srgbClr val="7C0404"/>
                </a:solidFill>
                <a:latin typeface="Segoe UI" panose="020B0502040204020203" pitchFamily="34" charset="0"/>
                <a:cs typeface="Segoe UI" panose="020B0502040204020203" pitchFamily="34" charset="0"/>
              </a:rPr>
              <a:t>ÖTV’ye tabi ise ÖTV’nin beyanı,</a:t>
            </a:r>
          </a:p>
          <a:p>
            <a:pPr marL="285750" indent="-285750" algn="just">
              <a:buFont typeface="Courier New" panose="02070309020205020404" pitchFamily="49" charset="0"/>
              <a:buChar char="o"/>
            </a:pPr>
            <a:r>
              <a:rPr lang="tr-TR" sz="1400" b="1" dirty="0">
                <a:solidFill>
                  <a:srgbClr val="7C0404"/>
                </a:solidFill>
                <a:latin typeface="Segoe UI" panose="020B0502040204020203" pitchFamily="34" charset="0"/>
                <a:cs typeface="Segoe UI" panose="020B0502040204020203" pitchFamily="34" charset="0"/>
              </a:rPr>
              <a:t>Beyan edilen kıymetlerin kayıtlara intikal ettirilmesi,</a:t>
            </a:r>
          </a:p>
        </p:txBody>
      </p:sp>
      <p:sp>
        <p:nvSpPr>
          <p:cNvPr id="55" name="Köşeli Çift Ayraç 54"/>
          <p:cNvSpPr/>
          <p:nvPr/>
        </p:nvSpPr>
        <p:spPr>
          <a:xfrm>
            <a:off x="4883181" y="3497756"/>
            <a:ext cx="3110227" cy="816833"/>
          </a:xfrm>
          <a:prstGeom prst="chevron">
            <a:avLst>
              <a:gd name="adj" fmla="val 57108"/>
            </a:avLst>
          </a:prstGeom>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tr-TR" sz="2800" b="1" dirty="0">
                <a:solidFill>
                  <a:schemeClr val="bg1">
                    <a:alpha val="97000"/>
                  </a:schemeClr>
                </a:solidFill>
                <a:latin typeface="Times New Roman" panose="02020603050405020304" pitchFamily="18" charset="0"/>
                <a:cs typeface="Times New Roman" panose="02020603050405020304" pitchFamily="18" charset="0"/>
              </a:rPr>
              <a:t>7440/6-2</a:t>
            </a:r>
          </a:p>
        </p:txBody>
      </p:sp>
      <p:sp>
        <p:nvSpPr>
          <p:cNvPr id="58" name="Sol Ayraç 57"/>
          <p:cNvSpPr/>
          <p:nvPr/>
        </p:nvSpPr>
        <p:spPr>
          <a:xfrm rot="16200000">
            <a:off x="6105269" y="3684530"/>
            <a:ext cx="413984" cy="1961363"/>
          </a:xfrm>
          <a:prstGeom prst="leftBrace">
            <a:avLst>
              <a:gd name="adj1" fmla="val 8333"/>
              <a:gd name="adj2" fmla="val 52532"/>
            </a:avLst>
          </a:prstGeom>
          <a:ln>
            <a:solidFill>
              <a:srgbClr val="7A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59" name="Metin kutusu 58"/>
          <p:cNvSpPr txBox="1"/>
          <p:nvPr/>
        </p:nvSpPr>
        <p:spPr>
          <a:xfrm>
            <a:off x="4883180" y="1946583"/>
            <a:ext cx="3110227" cy="738664"/>
          </a:xfrm>
          <a:prstGeom prst="rect">
            <a:avLst/>
          </a:prstGeom>
          <a:noFill/>
        </p:spPr>
        <p:txBody>
          <a:bodyPr wrap="square" rtlCol="0">
            <a:spAutoFit/>
          </a:bodyPr>
          <a:lstStyle/>
          <a:p>
            <a:pPr marL="285750" indent="-285750" algn="just">
              <a:buFont typeface="Wingdings" panose="05000000000000000000" pitchFamily="2" charset="2"/>
              <a:buChar char="ü"/>
            </a:pPr>
            <a:r>
              <a:rPr lang="tr-TR" sz="1400" b="1" dirty="0">
                <a:solidFill>
                  <a:schemeClr val="accent1">
                    <a:lumMod val="75000"/>
                  </a:schemeClr>
                </a:solidFill>
                <a:latin typeface="Segoe UI" panose="020B0502040204020203" pitchFamily="34" charset="0"/>
                <a:cs typeface="Segoe UI" panose="020B0502040204020203" pitchFamily="34" charset="0"/>
              </a:rPr>
              <a:t>Kayıtlarda yer aldığı hâlde işletmede bulunmayan emtia, makine, teçhizat ve demirbaş</a:t>
            </a:r>
          </a:p>
        </p:txBody>
      </p:sp>
      <p:sp>
        <p:nvSpPr>
          <p:cNvPr id="60" name="Sol Ayraç 59"/>
          <p:cNvSpPr/>
          <p:nvPr/>
        </p:nvSpPr>
        <p:spPr>
          <a:xfrm rot="5400000">
            <a:off x="6105266" y="2197006"/>
            <a:ext cx="413984" cy="1961360"/>
          </a:xfrm>
          <a:prstGeom prst="leftBrace">
            <a:avLst>
              <a:gd name="adj1" fmla="val 8333"/>
              <a:gd name="adj2" fmla="val 52532"/>
            </a:avLst>
          </a:prstGeom>
          <a:ln>
            <a:solidFill>
              <a:srgbClr val="7A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62" name="Metin kutusu 61"/>
          <p:cNvSpPr txBox="1"/>
          <p:nvPr/>
        </p:nvSpPr>
        <p:spPr>
          <a:xfrm>
            <a:off x="4883181" y="5015834"/>
            <a:ext cx="3110226" cy="954107"/>
          </a:xfrm>
          <a:prstGeom prst="rect">
            <a:avLst/>
          </a:prstGeom>
          <a:noFill/>
        </p:spPr>
        <p:txBody>
          <a:bodyPr wrap="square" rtlCol="0">
            <a:spAutoFit/>
          </a:bodyPr>
          <a:lstStyle/>
          <a:p>
            <a:pPr marL="285750" indent="-285750" algn="just">
              <a:buFont typeface="Courier New" panose="02070309020205020404" pitchFamily="49" charset="0"/>
              <a:buChar char="o"/>
            </a:pPr>
            <a:r>
              <a:rPr lang="tr-TR" sz="1400" b="1" dirty="0">
                <a:solidFill>
                  <a:srgbClr val="7C0404"/>
                </a:solidFill>
                <a:latin typeface="Segoe UI" panose="020B0502040204020203" pitchFamily="34" charset="0"/>
                <a:cs typeface="Segoe UI" panose="020B0502040204020203" pitchFamily="34" charset="0"/>
              </a:rPr>
              <a:t>Fatura düzenlenmesi, </a:t>
            </a:r>
          </a:p>
          <a:p>
            <a:pPr marL="285750" indent="-285750" algn="just">
              <a:buFont typeface="Courier New" panose="02070309020205020404" pitchFamily="49" charset="0"/>
              <a:buChar char="o"/>
            </a:pPr>
            <a:r>
              <a:rPr lang="tr-TR" sz="1400" b="1" dirty="0">
                <a:solidFill>
                  <a:srgbClr val="7C0404"/>
                </a:solidFill>
                <a:latin typeface="Segoe UI" panose="020B0502040204020203" pitchFamily="34" charset="0"/>
                <a:cs typeface="Segoe UI" panose="020B0502040204020203" pitchFamily="34" charset="0"/>
              </a:rPr>
              <a:t>Her türlü vergisel yükümlülüklerin yerine getirilmesi,</a:t>
            </a:r>
          </a:p>
        </p:txBody>
      </p:sp>
      <p:sp>
        <p:nvSpPr>
          <p:cNvPr id="63" name="Beşgen 19"/>
          <p:cNvSpPr/>
          <p:nvPr/>
        </p:nvSpPr>
        <p:spPr>
          <a:xfrm rot="10800000">
            <a:off x="8607119" y="3501242"/>
            <a:ext cx="2945119" cy="800643"/>
          </a:xfrm>
          <a:custGeom>
            <a:avLst/>
            <a:gdLst>
              <a:gd name="connsiteX0" fmla="*/ 0 w 1891430"/>
              <a:gd name="connsiteY0" fmla="*/ 0 h 739036"/>
              <a:gd name="connsiteX1" fmla="*/ 1534439 w 1891430"/>
              <a:gd name="connsiteY1" fmla="*/ 0 h 739036"/>
              <a:gd name="connsiteX2" fmla="*/ 1891430 w 1891430"/>
              <a:gd name="connsiteY2" fmla="*/ 369518 h 739036"/>
              <a:gd name="connsiteX3" fmla="*/ 1534439 w 1891430"/>
              <a:gd name="connsiteY3" fmla="*/ 739036 h 739036"/>
              <a:gd name="connsiteX4" fmla="*/ 0 w 1891430"/>
              <a:gd name="connsiteY4" fmla="*/ 739036 h 739036"/>
              <a:gd name="connsiteX5" fmla="*/ 0 w 1891430"/>
              <a:gd name="connsiteY5" fmla="*/ 0 h 739036"/>
              <a:gd name="connsiteX0" fmla="*/ 0 w 1534439"/>
              <a:gd name="connsiteY0" fmla="*/ 0 h 739036"/>
              <a:gd name="connsiteX1" fmla="*/ 1534439 w 1534439"/>
              <a:gd name="connsiteY1" fmla="*/ 0 h 739036"/>
              <a:gd name="connsiteX2" fmla="*/ 1127501 w 1534439"/>
              <a:gd name="connsiteY2" fmla="*/ 334794 h 739036"/>
              <a:gd name="connsiteX3" fmla="*/ 1534439 w 1534439"/>
              <a:gd name="connsiteY3" fmla="*/ 739036 h 739036"/>
              <a:gd name="connsiteX4" fmla="*/ 0 w 1534439"/>
              <a:gd name="connsiteY4" fmla="*/ 739036 h 739036"/>
              <a:gd name="connsiteX5" fmla="*/ 0 w 1534439"/>
              <a:gd name="connsiteY5" fmla="*/ 0 h 739036"/>
              <a:gd name="connsiteX0" fmla="*/ 0 w 1534439"/>
              <a:gd name="connsiteY0" fmla="*/ 0 h 739036"/>
              <a:gd name="connsiteX1" fmla="*/ 1534439 w 1534439"/>
              <a:gd name="connsiteY1" fmla="*/ 0 h 739036"/>
              <a:gd name="connsiteX2" fmla="*/ 1081202 w 1534439"/>
              <a:gd name="connsiteY2" fmla="*/ 438966 h 739036"/>
              <a:gd name="connsiteX3" fmla="*/ 1534439 w 1534439"/>
              <a:gd name="connsiteY3" fmla="*/ 739036 h 739036"/>
              <a:gd name="connsiteX4" fmla="*/ 0 w 1534439"/>
              <a:gd name="connsiteY4" fmla="*/ 739036 h 739036"/>
              <a:gd name="connsiteX5" fmla="*/ 0 w 1534439"/>
              <a:gd name="connsiteY5" fmla="*/ 0 h 739036"/>
              <a:gd name="connsiteX0" fmla="*/ 0 w 1534439"/>
              <a:gd name="connsiteY0" fmla="*/ 0 h 739036"/>
              <a:gd name="connsiteX1" fmla="*/ 1534439 w 1534439"/>
              <a:gd name="connsiteY1" fmla="*/ 0 h 739036"/>
              <a:gd name="connsiteX2" fmla="*/ 1081202 w 1534439"/>
              <a:gd name="connsiteY2" fmla="*/ 334794 h 739036"/>
              <a:gd name="connsiteX3" fmla="*/ 1534439 w 1534439"/>
              <a:gd name="connsiteY3" fmla="*/ 739036 h 739036"/>
              <a:gd name="connsiteX4" fmla="*/ 0 w 1534439"/>
              <a:gd name="connsiteY4" fmla="*/ 739036 h 739036"/>
              <a:gd name="connsiteX5" fmla="*/ 0 w 1534439"/>
              <a:gd name="connsiteY5" fmla="*/ 0 h 739036"/>
              <a:gd name="connsiteX0" fmla="*/ 0 w 1534439"/>
              <a:gd name="connsiteY0" fmla="*/ 0 h 739036"/>
              <a:gd name="connsiteX1" fmla="*/ 1534439 w 1534439"/>
              <a:gd name="connsiteY1" fmla="*/ 0 h 739036"/>
              <a:gd name="connsiteX2" fmla="*/ 1069627 w 1534439"/>
              <a:gd name="connsiteY2" fmla="*/ 369518 h 739036"/>
              <a:gd name="connsiteX3" fmla="*/ 1534439 w 1534439"/>
              <a:gd name="connsiteY3" fmla="*/ 739036 h 739036"/>
              <a:gd name="connsiteX4" fmla="*/ 0 w 1534439"/>
              <a:gd name="connsiteY4" fmla="*/ 739036 h 739036"/>
              <a:gd name="connsiteX5" fmla="*/ 0 w 1534439"/>
              <a:gd name="connsiteY5" fmla="*/ 0 h 739036"/>
              <a:gd name="connsiteX0" fmla="*/ 0 w 1534439"/>
              <a:gd name="connsiteY0" fmla="*/ 0 h 739036"/>
              <a:gd name="connsiteX1" fmla="*/ 1534439 w 1534439"/>
              <a:gd name="connsiteY1" fmla="*/ 0 h 739036"/>
              <a:gd name="connsiteX2" fmla="*/ 1115926 w 1534439"/>
              <a:gd name="connsiteY2" fmla="*/ 392667 h 739036"/>
              <a:gd name="connsiteX3" fmla="*/ 1534439 w 1534439"/>
              <a:gd name="connsiteY3" fmla="*/ 739036 h 739036"/>
              <a:gd name="connsiteX4" fmla="*/ 0 w 1534439"/>
              <a:gd name="connsiteY4" fmla="*/ 739036 h 739036"/>
              <a:gd name="connsiteX5" fmla="*/ 0 w 1534439"/>
              <a:gd name="connsiteY5" fmla="*/ 0 h 739036"/>
              <a:gd name="connsiteX0" fmla="*/ 0 w 1534439"/>
              <a:gd name="connsiteY0" fmla="*/ 0 h 739036"/>
              <a:gd name="connsiteX1" fmla="*/ 1534439 w 1534439"/>
              <a:gd name="connsiteY1" fmla="*/ 0 h 739036"/>
              <a:gd name="connsiteX2" fmla="*/ 1115926 w 1534439"/>
              <a:gd name="connsiteY2" fmla="*/ 392667 h 739036"/>
              <a:gd name="connsiteX3" fmla="*/ 1522865 w 1534439"/>
              <a:gd name="connsiteY3" fmla="*/ 739036 h 739036"/>
              <a:gd name="connsiteX4" fmla="*/ 0 w 1534439"/>
              <a:gd name="connsiteY4" fmla="*/ 739036 h 739036"/>
              <a:gd name="connsiteX5" fmla="*/ 0 w 1534439"/>
              <a:gd name="connsiteY5" fmla="*/ 0 h 739036"/>
              <a:gd name="connsiteX0" fmla="*/ 0 w 1534439"/>
              <a:gd name="connsiteY0" fmla="*/ 0 h 739036"/>
              <a:gd name="connsiteX1" fmla="*/ 1534439 w 1534439"/>
              <a:gd name="connsiteY1" fmla="*/ 0 h 739036"/>
              <a:gd name="connsiteX2" fmla="*/ 1153486 w 1534439"/>
              <a:gd name="connsiteY2" fmla="*/ 404242 h 739036"/>
              <a:gd name="connsiteX3" fmla="*/ 1522865 w 1534439"/>
              <a:gd name="connsiteY3" fmla="*/ 739036 h 739036"/>
              <a:gd name="connsiteX4" fmla="*/ 0 w 1534439"/>
              <a:gd name="connsiteY4" fmla="*/ 739036 h 739036"/>
              <a:gd name="connsiteX5" fmla="*/ 0 w 1534439"/>
              <a:gd name="connsiteY5" fmla="*/ 0 h 739036"/>
              <a:gd name="connsiteX0" fmla="*/ 0 w 1534439"/>
              <a:gd name="connsiteY0" fmla="*/ 0 h 739036"/>
              <a:gd name="connsiteX1" fmla="*/ 1534439 w 1534439"/>
              <a:gd name="connsiteY1" fmla="*/ 0 h 739036"/>
              <a:gd name="connsiteX2" fmla="*/ 1153486 w 1534439"/>
              <a:gd name="connsiteY2" fmla="*/ 357944 h 739036"/>
              <a:gd name="connsiteX3" fmla="*/ 1522865 w 1534439"/>
              <a:gd name="connsiteY3" fmla="*/ 739036 h 739036"/>
              <a:gd name="connsiteX4" fmla="*/ 0 w 1534439"/>
              <a:gd name="connsiteY4" fmla="*/ 739036 h 739036"/>
              <a:gd name="connsiteX5" fmla="*/ 0 w 1534439"/>
              <a:gd name="connsiteY5" fmla="*/ 0 h 739036"/>
              <a:gd name="connsiteX0" fmla="*/ 0 w 1534439"/>
              <a:gd name="connsiteY0" fmla="*/ 0 h 739036"/>
              <a:gd name="connsiteX1" fmla="*/ 1534439 w 1534439"/>
              <a:gd name="connsiteY1" fmla="*/ 0 h 739036"/>
              <a:gd name="connsiteX2" fmla="*/ 1219216 w 1534439"/>
              <a:gd name="connsiteY2" fmla="*/ 357944 h 739036"/>
              <a:gd name="connsiteX3" fmla="*/ 1522865 w 1534439"/>
              <a:gd name="connsiteY3" fmla="*/ 739036 h 739036"/>
              <a:gd name="connsiteX4" fmla="*/ 0 w 1534439"/>
              <a:gd name="connsiteY4" fmla="*/ 739036 h 739036"/>
              <a:gd name="connsiteX5" fmla="*/ 0 w 1534439"/>
              <a:gd name="connsiteY5" fmla="*/ 0 h 739036"/>
              <a:gd name="connsiteX0" fmla="*/ 0 w 1534439"/>
              <a:gd name="connsiteY0" fmla="*/ 0 h 739036"/>
              <a:gd name="connsiteX1" fmla="*/ 1534439 w 1534439"/>
              <a:gd name="connsiteY1" fmla="*/ 0 h 739036"/>
              <a:gd name="connsiteX2" fmla="*/ 1219216 w 1534439"/>
              <a:gd name="connsiteY2" fmla="*/ 382995 h 739036"/>
              <a:gd name="connsiteX3" fmla="*/ 1522865 w 1534439"/>
              <a:gd name="connsiteY3" fmla="*/ 739036 h 739036"/>
              <a:gd name="connsiteX4" fmla="*/ 0 w 1534439"/>
              <a:gd name="connsiteY4" fmla="*/ 739036 h 739036"/>
              <a:gd name="connsiteX5" fmla="*/ 0 w 1534439"/>
              <a:gd name="connsiteY5" fmla="*/ 0 h 73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4439" h="739036">
                <a:moveTo>
                  <a:pt x="0" y="0"/>
                </a:moveTo>
                <a:lnTo>
                  <a:pt x="1534439" y="0"/>
                </a:lnTo>
                <a:lnTo>
                  <a:pt x="1219216" y="382995"/>
                </a:lnTo>
                <a:lnTo>
                  <a:pt x="1522865" y="739036"/>
                </a:lnTo>
                <a:lnTo>
                  <a:pt x="0" y="739036"/>
                </a:lnTo>
                <a:lnTo>
                  <a:pt x="0" y="0"/>
                </a:lnTo>
                <a:close/>
              </a:path>
            </a:pathLst>
          </a:custGeom>
          <a:ln>
            <a:noFill/>
          </a:ln>
        </p:spPr>
        <p:style>
          <a:lnRef idx="2">
            <a:schemeClr val="accent1">
              <a:shade val="50000"/>
            </a:schemeClr>
          </a:lnRef>
          <a:fillRef idx="1001">
            <a:schemeClr val="dk2"/>
          </a:fillRef>
          <a:effectRef idx="0">
            <a:schemeClr val="accent1"/>
          </a:effectRef>
          <a:fontRef idx="minor">
            <a:schemeClr val="lt1"/>
          </a:fontRef>
        </p:style>
        <p:txBody>
          <a:bodyPr vert="horz" wrap="square" rtlCol="0" anchor="ctr"/>
          <a:lstStyle/>
          <a:p>
            <a:pPr algn="ctr"/>
            <a:endParaRPr lang="tr-TR" sz="4000" b="1" dirty="0">
              <a:solidFill>
                <a:schemeClr val="bg1">
                  <a:alpha val="97000"/>
                </a:schemeClr>
              </a:solidFill>
              <a:latin typeface="Times New Roman" panose="02020603050405020304" pitchFamily="18" charset="0"/>
              <a:cs typeface="Times New Roman" panose="02020603050405020304" pitchFamily="18" charset="0"/>
            </a:endParaRPr>
          </a:p>
        </p:txBody>
      </p:sp>
      <p:sp>
        <p:nvSpPr>
          <p:cNvPr id="66" name="Sol Ayraç 65"/>
          <p:cNvSpPr/>
          <p:nvPr/>
        </p:nvSpPr>
        <p:spPr>
          <a:xfrm rot="16200000">
            <a:off x="9936373" y="3671829"/>
            <a:ext cx="413984" cy="1961363"/>
          </a:xfrm>
          <a:prstGeom prst="leftBrace">
            <a:avLst>
              <a:gd name="adj1" fmla="val 8333"/>
              <a:gd name="adj2" fmla="val 52532"/>
            </a:avLst>
          </a:prstGeom>
          <a:ln>
            <a:solidFill>
              <a:srgbClr val="7A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67" name="Metin kutusu 66"/>
          <p:cNvSpPr txBox="1"/>
          <p:nvPr/>
        </p:nvSpPr>
        <p:spPr>
          <a:xfrm>
            <a:off x="8640279" y="1904862"/>
            <a:ext cx="3031022" cy="954107"/>
          </a:xfrm>
          <a:prstGeom prst="rect">
            <a:avLst/>
          </a:prstGeom>
          <a:noFill/>
        </p:spPr>
        <p:txBody>
          <a:bodyPr wrap="square" rtlCol="0">
            <a:spAutoFit/>
          </a:bodyPr>
          <a:lstStyle/>
          <a:p>
            <a:pPr marL="285750" indent="-285750" algn="just">
              <a:buFont typeface="Wingdings" panose="05000000000000000000" pitchFamily="2" charset="2"/>
              <a:buChar char="ü"/>
            </a:pPr>
            <a:r>
              <a:rPr lang="tr-TR" sz="1400" b="1" dirty="0">
                <a:solidFill>
                  <a:schemeClr val="accent1">
                    <a:lumMod val="75000"/>
                  </a:schemeClr>
                </a:solidFill>
                <a:latin typeface="Segoe UI" panose="020B0502040204020203" pitchFamily="34" charset="0"/>
                <a:cs typeface="Segoe UI" panose="020B0502040204020203" pitchFamily="34" charset="0"/>
              </a:rPr>
              <a:t>Kayıtlarda yer aldığı hâlde işletmede bulunmayan kasa mevcudu ve ortaklardan alacaklar</a:t>
            </a:r>
          </a:p>
        </p:txBody>
      </p:sp>
      <p:sp>
        <p:nvSpPr>
          <p:cNvPr id="68" name="Sol Ayraç 67"/>
          <p:cNvSpPr/>
          <p:nvPr/>
        </p:nvSpPr>
        <p:spPr>
          <a:xfrm rot="5400000">
            <a:off x="9936370" y="2184305"/>
            <a:ext cx="413984" cy="1961360"/>
          </a:xfrm>
          <a:prstGeom prst="leftBrace">
            <a:avLst>
              <a:gd name="adj1" fmla="val 8333"/>
              <a:gd name="adj2" fmla="val 52532"/>
            </a:avLst>
          </a:prstGeom>
          <a:ln>
            <a:solidFill>
              <a:srgbClr val="7A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69" name="Metin kutusu 68"/>
          <p:cNvSpPr txBox="1"/>
          <p:nvPr/>
        </p:nvSpPr>
        <p:spPr>
          <a:xfrm>
            <a:off x="8607120" y="4917712"/>
            <a:ext cx="3064180" cy="1169551"/>
          </a:xfrm>
          <a:prstGeom prst="rect">
            <a:avLst/>
          </a:prstGeom>
          <a:noFill/>
        </p:spPr>
        <p:txBody>
          <a:bodyPr wrap="square" rtlCol="0">
            <a:spAutoFit/>
          </a:bodyPr>
          <a:lstStyle/>
          <a:p>
            <a:pPr marL="285750" indent="-285750" algn="just">
              <a:buFont typeface="Courier New" panose="02070309020205020404" pitchFamily="49" charset="0"/>
              <a:buChar char="o"/>
            </a:pPr>
            <a:r>
              <a:rPr lang="tr-TR" sz="1400" b="1" dirty="0">
                <a:solidFill>
                  <a:srgbClr val="7C0404"/>
                </a:solidFill>
                <a:latin typeface="Segoe UI" panose="020B0502040204020203" pitchFamily="34" charset="0"/>
                <a:cs typeface="Segoe UI" panose="020B0502040204020203" pitchFamily="34" charset="0"/>
              </a:rPr>
              <a:t>Kasa mevcutları ve net alacak tutarlarının beyanı,</a:t>
            </a:r>
          </a:p>
          <a:p>
            <a:pPr marL="285750" indent="-285750" algn="just">
              <a:buFont typeface="Courier New" panose="02070309020205020404" pitchFamily="49" charset="0"/>
              <a:buChar char="o"/>
            </a:pPr>
            <a:r>
              <a:rPr lang="tr-TR" sz="1400" b="1" dirty="0">
                <a:solidFill>
                  <a:srgbClr val="7C0404"/>
                </a:solidFill>
                <a:latin typeface="Segoe UI" panose="020B0502040204020203" pitchFamily="34" charset="0"/>
                <a:cs typeface="Segoe UI" panose="020B0502040204020203" pitchFamily="34" charset="0"/>
              </a:rPr>
              <a:t>Bu tutar üzerinden %3 vergi ödemesi,</a:t>
            </a:r>
          </a:p>
          <a:p>
            <a:pPr marL="285750" indent="-285750" algn="just">
              <a:buFont typeface="Courier New" panose="02070309020205020404" pitchFamily="49" charset="0"/>
              <a:buChar char="o"/>
            </a:pPr>
            <a:r>
              <a:rPr lang="tr-TR" sz="1400" b="1" dirty="0">
                <a:solidFill>
                  <a:srgbClr val="7C0404"/>
                </a:solidFill>
                <a:latin typeface="Segoe UI" panose="020B0502040204020203" pitchFamily="34" charset="0"/>
                <a:cs typeface="Segoe UI" panose="020B0502040204020203" pitchFamily="34" charset="0"/>
              </a:rPr>
              <a:t>Yasal kayıtların düzeltilmesi,</a:t>
            </a:r>
          </a:p>
        </p:txBody>
      </p:sp>
      <p:sp>
        <p:nvSpPr>
          <p:cNvPr id="21" name="Dikdörtgen 20"/>
          <p:cNvSpPr/>
          <p:nvPr/>
        </p:nvSpPr>
        <p:spPr>
          <a:xfrm>
            <a:off x="9162682" y="3614385"/>
            <a:ext cx="2140969" cy="523220"/>
          </a:xfrm>
          <a:prstGeom prst="rect">
            <a:avLst/>
          </a:prstGeom>
        </p:spPr>
        <p:txBody>
          <a:bodyPr wrap="square">
            <a:spAutoFit/>
          </a:bodyPr>
          <a:lstStyle/>
          <a:p>
            <a:pPr algn="ctr"/>
            <a:r>
              <a:rPr lang="tr-TR" sz="2800" b="1" dirty="0">
                <a:solidFill>
                  <a:schemeClr val="bg1">
                    <a:alpha val="97000"/>
                  </a:schemeClr>
                </a:solidFill>
                <a:latin typeface="Times New Roman" panose="02020603050405020304" pitchFamily="18" charset="0"/>
                <a:cs typeface="Times New Roman" panose="02020603050405020304" pitchFamily="18" charset="0"/>
              </a:rPr>
              <a:t>7440/6-3</a:t>
            </a:r>
          </a:p>
        </p:txBody>
      </p:sp>
      <p:sp>
        <p:nvSpPr>
          <p:cNvPr id="4" name="Dikdörtgen 3"/>
          <p:cNvSpPr/>
          <p:nvPr/>
        </p:nvSpPr>
        <p:spPr>
          <a:xfrm>
            <a:off x="1714653" y="1276715"/>
            <a:ext cx="9758505" cy="317651"/>
          </a:xfrm>
          <a:prstGeom prst="rect">
            <a:avLst/>
          </a:prstGeom>
        </p:spPr>
        <p:txBody>
          <a:bodyPr wrap="none">
            <a:spAutoFit/>
          </a:bodyPr>
          <a:lstStyle/>
          <a:p>
            <a:pPr marL="85680" algn="just">
              <a:lnSpc>
                <a:spcPct val="80000"/>
              </a:lnSpc>
              <a:spcBef>
                <a:spcPts val="479"/>
              </a:spcBef>
            </a:pPr>
            <a:r>
              <a:rPr lang="tr-TR" b="1" spc="-1" dirty="0">
                <a:solidFill>
                  <a:srgbClr val="7C0404"/>
                </a:solidFill>
                <a:uFill>
                  <a:solidFill>
                    <a:srgbClr val="FFFFFF"/>
                  </a:solidFill>
                </a:uFill>
              </a:rPr>
              <a:t>Kayıtların fiili duruma uygun hale getirilmesi amacıyla aşağıdaki bildirimlerin yapılması mümkündür</a:t>
            </a:r>
            <a:endParaRPr lang="tr-TR" spc="-1" dirty="0">
              <a:solidFill>
                <a:srgbClr val="7C0404"/>
              </a:solidFill>
              <a:uFill>
                <a:solidFill>
                  <a:srgbClr val="FFFFFF"/>
                </a:solidFill>
              </a:uFill>
              <a:latin typeface="Arial"/>
            </a:endParaRPr>
          </a:p>
        </p:txBody>
      </p:sp>
      <p:sp>
        <p:nvSpPr>
          <p:cNvPr id="2" name="TextShape 2">
            <a:extLst>
              <a:ext uri="{FF2B5EF4-FFF2-40B4-BE49-F238E27FC236}">
                <a16:creationId xmlns:a16="http://schemas.microsoft.com/office/drawing/2014/main" id="{132851BF-23C4-45E4-BF9B-C69D4DF3E7AE}"/>
              </a:ext>
            </a:extLst>
          </p:cNvPr>
          <p:cNvSpPr txBox="1"/>
          <p:nvPr/>
        </p:nvSpPr>
        <p:spPr>
          <a:xfrm>
            <a:off x="902667" y="129375"/>
            <a:ext cx="10920495" cy="791640"/>
          </a:xfrm>
          <a:prstGeom prst="rect">
            <a:avLst/>
          </a:prstGeom>
          <a:noFill/>
          <a:ln>
            <a:noFill/>
          </a:ln>
        </p:spPr>
        <p:txBody>
          <a:bodyPr anchor="ctr"/>
          <a:lstStyle/>
          <a:p>
            <a:pPr algn="ctr">
              <a:lnSpc>
                <a:spcPct val="100000"/>
              </a:lnSpc>
            </a:pPr>
            <a:r>
              <a:rPr lang="tr-TR" sz="3600" b="1" spc="-1" dirty="0">
                <a:solidFill>
                  <a:srgbClr val="C00000"/>
                </a:solidFill>
                <a:uFill>
                  <a:solidFill>
                    <a:srgbClr val="FFFFFF"/>
                  </a:solidFill>
                </a:uFill>
                <a:latin typeface="Calibri"/>
              </a:rPr>
              <a:t>İŞLETME KAYITLARININ DÜZELTİLMESİ</a:t>
            </a:r>
          </a:p>
          <a:p>
            <a:pPr algn="ctr">
              <a:lnSpc>
                <a:spcPct val="100000"/>
              </a:lnSpc>
            </a:pPr>
            <a:r>
              <a:rPr lang="tr-TR" sz="2400" b="1" strike="noStrike" spc="-1" dirty="0">
                <a:solidFill>
                  <a:srgbClr val="C00000"/>
                </a:solidFill>
                <a:uFill>
                  <a:solidFill>
                    <a:srgbClr val="FFFFFF"/>
                  </a:solidFill>
                </a:uFill>
                <a:latin typeface="Calibri"/>
              </a:rPr>
              <a:t>-Kapsam-</a:t>
            </a:r>
            <a:endParaRPr lang="tr-TR" sz="2400" b="0" strike="noStrike" spc="-1" dirty="0">
              <a:solidFill>
                <a:srgbClr val="C00000"/>
              </a:solidFill>
              <a:uFill>
                <a:solidFill>
                  <a:srgbClr val="FFFFFF"/>
                </a:solidFill>
              </a:uFill>
              <a:latin typeface="Calibri"/>
            </a:endParaRPr>
          </a:p>
        </p:txBody>
      </p:sp>
    </p:spTree>
    <p:extLst>
      <p:ext uri="{BB962C8B-B14F-4D97-AF65-F5344CB8AC3E}">
        <p14:creationId xmlns:p14="http://schemas.microsoft.com/office/powerpoint/2010/main" val="5188575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500"/>
                            </p:stCondLst>
                            <p:childTnLst>
                              <p:par>
                                <p:cTn id="20" presetID="53" presetClass="entr" presetSubtype="16" fill="hold" grpId="0" nodeType="afterEffect">
                                  <p:stCondLst>
                                    <p:cond delay="100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wipe(left)">
                                      <p:cBhvr>
                                        <p:cTn id="34" dur="1000"/>
                                        <p:tgtEl>
                                          <p:spTgt spid="55"/>
                                        </p:tgtEl>
                                      </p:cBhvr>
                                    </p:animEffect>
                                  </p:childTnLst>
                                </p:cTn>
                              </p:par>
                            </p:childTnLst>
                          </p:cTn>
                        </p:par>
                        <p:par>
                          <p:cTn id="35" fill="hold">
                            <p:stCondLst>
                              <p:cond delay="1000"/>
                            </p:stCondLst>
                            <p:childTnLst>
                              <p:par>
                                <p:cTn id="36" presetID="53" presetClass="entr" presetSubtype="16" fill="hold" grpId="0" nodeType="afterEffect">
                                  <p:stCondLst>
                                    <p:cond delay="0"/>
                                  </p:stCondLst>
                                  <p:childTnLst>
                                    <p:set>
                                      <p:cBhvr>
                                        <p:cTn id="37" dur="1" fill="hold">
                                          <p:stCondLst>
                                            <p:cond delay="0"/>
                                          </p:stCondLst>
                                        </p:cTn>
                                        <p:tgtEl>
                                          <p:spTgt spid="60"/>
                                        </p:tgtEl>
                                        <p:attrNameLst>
                                          <p:attrName>style.visibility</p:attrName>
                                        </p:attrNameLst>
                                      </p:cBhvr>
                                      <p:to>
                                        <p:strVal val="visible"/>
                                      </p:to>
                                    </p:set>
                                    <p:anim calcmode="lin" valueType="num">
                                      <p:cBhvr>
                                        <p:cTn id="38" dur="500" fill="hold"/>
                                        <p:tgtEl>
                                          <p:spTgt spid="60"/>
                                        </p:tgtEl>
                                        <p:attrNameLst>
                                          <p:attrName>ppt_w</p:attrName>
                                        </p:attrNameLst>
                                      </p:cBhvr>
                                      <p:tavLst>
                                        <p:tav tm="0">
                                          <p:val>
                                            <p:fltVal val="0"/>
                                          </p:val>
                                        </p:tav>
                                        <p:tav tm="100000">
                                          <p:val>
                                            <p:strVal val="#ppt_w"/>
                                          </p:val>
                                        </p:tav>
                                      </p:tavLst>
                                    </p:anim>
                                    <p:anim calcmode="lin" valueType="num">
                                      <p:cBhvr>
                                        <p:cTn id="39" dur="500" fill="hold"/>
                                        <p:tgtEl>
                                          <p:spTgt spid="60"/>
                                        </p:tgtEl>
                                        <p:attrNameLst>
                                          <p:attrName>ppt_h</p:attrName>
                                        </p:attrNameLst>
                                      </p:cBhvr>
                                      <p:tavLst>
                                        <p:tav tm="0">
                                          <p:val>
                                            <p:fltVal val="0"/>
                                          </p:val>
                                        </p:tav>
                                        <p:tav tm="100000">
                                          <p:val>
                                            <p:strVal val="#ppt_h"/>
                                          </p:val>
                                        </p:tav>
                                      </p:tavLst>
                                    </p:anim>
                                    <p:animEffect transition="in" filter="fade">
                                      <p:cBhvr>
                                        <p:cTn id="40" dur="500"/>
                                        <p:tgtEl>
                                          <p:spTgt spid="6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500" fill="hold"/>
                                        <p:tgtEl>
                                          <p:spTgt spid="59"/>
                                        </p:tgtEl>
                                        <p:attrNameLst>
                                          <p:attrName>ppt_w</p:attrName>
                                        </p:attrNameLst>
                                      </p:cBhvr>
                                      <p:tavLst>
                                        <p:tav tm="0">
                                          <p:val>
                                            <p:fltVal val="0"/>
                                          </p:val>
                                        </p:tav>
                                        <p:tav tm="100000">
                                          <p:val>
                                            <p:strVal val="#ppt_w"/>
                                          </p:val>
                                        </p:tav>
                                      </p:tavLst>
                                    </p:anim>
                                    <p:anim calcmode="lin" valueType="num">
                                      <p:cBhvr>
                                        <p:cTn id="44" dur="500" fill="hold"/>
                                        <p:tgtEl>
                                          <p:spTgt spid="59"/>
                                        </p:tgtEl>
                                        <p:attrNameLst>
                                          <p:attrName>ppt_h</p:attrName>
                                        </p:attrNameLst>
                                      </p:cBhvr>
                                      <p:tavLst>
                                        <p:tav tm="0">
                                          <p:val>
                                            <p:fltVal val="0"/>
                                          </p:val>
                                        </p:tav>
                                        <p:tav tm="100000">
                                          <p:val>
                                            <p:strVal val="#ppt_h"/>
                                          </p:val>
                                        </p:tav>
                                      </p:tavLst>
                                    </p:anim>
                                    <p:animEffect transition="in" filter="fade">
                                      <p:cBhvr>
                                        <p:cTn id="45" dur="500"/>
                                        <p:tgtEl>
                                          <p:spTgt spid="59"/>
                                        </p:tgtEl>
                                      </p:cBhvr>
                                    </p:animEffect>
                                  </p:childTnLst>
                                </p:cTn>
                              </p:par>
                            </p:childTnLst>
                          </p:cTn>
                        </p:par>
                        <p:par>
                          <p:cTn id="46" fill="hold">
                            <p:stCondLst>
                              <p:cond delay="1500"/>
                            </p:stCondLst>
                            <p:childTnLst>
                              <p:par>
                                <p:cTn id="47" presetID="53" presetClass="entr" presetSubtype="16" fill="hold" grpId="0" nodeType="afterEffect">
                                  <p:stCondLst>
                                    <p:cond delay="1000"/>
                                  </p:stCondLst>
                                  <p:childTnLst>
                                    <p:set>
                                      <p:cBhvr>
                                        <p:cTn id="48" dur="1" fill="hold">
                                          <p:stCondLst>
                                            <p:cond delay="0"/>
                                          </p:stCondLst>
                                        </p:cTn>
                                        <p:tgtEl>
                                          <p:spTgt spid="58"/>
                                        </p:tgtEl>
                                        <p:attrNameLst>
                                          <p:attrName>style.visibility</p:attrName>
                                        </p:attrNameLst>
                                      </p:cBhvr>
                                      <p:to>
                                        <p:strVal val="visible"/>
                                      </p:to>
                                    </p:set>
                                    <p:anim calcmode="lin" valueType="num">
                                      <p:cBhvr>
                                        <p:cTn id="49" dur="500" fill="hold"/>
                                        <p:tgtEl>
                                          <p:spTgt spid="58"/>
                                        </p:tgtEl>
                                        <p:attrNameLst>
                                          <p:attrName>ppt_w</p:attrName>
                                        </p:attrNameLst>
                                      </p:cBhvr>
                                      <p:tavLst>
                                        <p:tav tm="0">
                                          <p:val>
                                            <p:fltVal val="0"/>
                                          </p:val>
                                        </p:tav>
                                        <p:tav tm="100000">
                                          <p:val>
                                            <p:strVal val="#ppt_w"/>
                                          </p:val>
                                        </p:tav>
                                      </p:tavLst>
                                    </p:anim>
                                    <p:anim calcmode="lin" valueType="num">
                                      <p:cBhvr>
                                        <p:cTn id="50" dur="500" fill="hold"/>
                                        <p:tgtEl>
                                          <p:spTgt spid="58"/>
                                        </p:tgtEl>
                                        <p:attrNameLst>
                                          <p:attrName>ppt_h</p:attrName>
                                        </p:attrNameLst>
                                      </p:cBhvr>
                                      <p:tavLst>
                                        <p:tav tm="0">
                                          <p:val>
                                            <p:fltVal val="0"/>
                                          </p:val>
                                        </p:tav>
                                        <p:tav tm="100000">
                                          <p:val>
                                            <p:strVal val="#ppt_h"/>
                                          </p:val>
                                        </p:tav>
                                      </p:tavLst>
                                    </p:anim>
                                    <p:animEffect transition="in" filter="fade">
                                      <p:cBhvr>
                                        <p:cTn id="51" dur="500"/>
                                        <p:tgtEl>
                                          <p:spTgt spid="58"/>
                                        </p:tgtEl>
                                      </p:cBhvr>
                                    </p:animEffect>
                                  </p:childTnLst>
                                </p:cTn>
                              </p:par>
                              <p:par>
                                <p:cTn id="52" presetID="53" presetClass="entr" presetSubtype="16" fill="hold" grpId="0" nodeType="withEffect">
                                  <p:stCondLst>
                                    <p:cond delay="1000"/>
                                  </p:stCondLst>
                                  <p:childTnLst>
                                    <p:set>
                                      <p:cBhvr>
                                        <p:cTn id="53" dur="1" fill="hold">
                                          <p:stCondLst>
                                            <p:cond delay="0"/>
                                          </p:stCondLst>
                                        </p:cTn>
                                        <p:tgtEl>
                                          <p:spTgt spid="62"/>
                                        </p:tgtEl>
                                        <p:attrNameLst>
                                          <p:attrName>style.visibility</p:attrName>
                                        </p:attrNameLst>
                                      </p:cBhvr>
                                      <p:to>
                                        <p:strVal val="visible"/>
                                      </p:to>
                                    </p:set>
                                    <p:anim calcmode="lin" valueType="num">
                                      <p:cBhvr>
                                        <p:cTn id="54" dur="500" fill="hold"/>
                                        <p:tgtEl>
                                          <p:spTgt spid="62"/>
                                        </p:tgtEl>
                                        <p:attrNameLst>
                                          <p:attrName>ppt_w</p:attrName>
                                        </p:attrNameLst>
                                      </p:cBhvr>
                                      <p:tavLst>
                                        <p:tav tm="0">
                                          <p:val>
                                            <p:fltVal val="0"/>
                                          </p:val>
                                        </p:tav>
                                        <p:tav tm="100000">
                                          <p:val>
                                            <p:strVal val="#ppt_w"/>
                                          </p:val>
                                        </p:tav>
                                      </p:tavLst>
                                    </p:anim>
                                    <p:anim calcmode="lin" valueType="num">
                                      <p:cBhvr>
                                        <p:cTn id="55" dur="500" fill="hold"/>
                                        <p:tgtEl>
                                          <p:spTgt spid="62"/>
                                        </p:tgtEl>
                                        <p:attrNameLst>
                                          <p:attrName>ppt_h</p:attrName>
                                        </p:attrNameLst>
                                      </p:cBhvr>
                                      <p:tavLst>
                                        <p:tav tm="0">
                                          <p:val>
                                            <p:fltVal val="0"/>
                                          </p:val>
                                        </p:tav>
                                        <p:tav tm="100000">
                                          <p:val>
                                            <p:strVal val="#ppt_h"/>
                                          </p:val>
                                        </p:tav>
                                      </p:tavLst>
                                    </p:anim>
                                    <p:animEffect transition="in" filter="fade">
                                      <p:cBhvr>
                                        <p:cTn id="56" dur="500"/>
                                        <p:tgtEl>
                                          <p:spTgt spid="6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1000"/>
                                        <p:tgtEl>
                                          <p:spTgt spid="63"/>
                                        </p:tgtEl>
                                      </p:cBhvr>
                                    </p:animEffect>
                                  </p:childTnLst>
                                </p:cTn>
                              </p:par>
                            </p:childTnLst>
                          </p:cTn>
                        </p:par>
                        <p:par>
                          <p:cTn id="62" fill="hold">
                            <p:stCondLst>
                              <p:cond delay="1000"/>
                            </p:stCondLst>
                            <p:childTnLst>
                              <p:par>
                                <p:cTn id="63" presetID="53" presetClass="entr" presetSubtype="16" fill="hold" grpId="0" nodeType="afterEffect">
                                  <p:stCondLst>
                                    <p:cond delay="0"/>
                                  </p:stCondLst>
                                  <p:childTnLst>
                                    <p:set>
                                      <p:cBhvr>
                                        <p:cTn id="64" dur="1" fill="hold">
                                          <p:stCondLst>
                                            <p:cond delay="0"/>
                                          </p:stCondLst>
                                        </p:cTn>
                                        <p:tgtEl>
                                          <p:spTgt spid="68"/>
                                        </p:tgtEl>
                                        <p:attrNameLst>
                                          <p:attrName>style.visibility</p:attrName>
                                        </p:attrNameLst>
                                      </p:cBhvr>
                                      <p:to>
                                        <p:strVal val="visible"/>
                                      </p:to>
                                    </p:set>
                                    <p:anim calcmode="lin" valueType="num">
                                      <p:cBhvr>
                                        <p:cTn id="65" dur="500" fill="hold"/>
                                        <p:tgtEl>
                                          <p:spTgt spid="68"/>
                                        </p:tgtEl>
                                        <p:attrNameLst>
                                          <p:attrName>ppt_w</p:attrName>
                                        </p:attrNameLst>
                                      </p:cBhvr>
                                      <p:tavLst>
                                        <p:tav tm="0">
                                          <p:val>
                                            <p:fltVal val="0"/>
                                          </p:val>
                                        </p:tav>
                                        <p:tav tm="100000">
                                          <p:val>
                                            <p:strVal val="#ppt_w"/>
                                          </p:val>
                                        </p:tav>
                                      </p:tavLst>
                                    </p:anim>
                                    <p:anim calcmode="lin" valueType="num">
                                      <p:cBhvr>
                                        <p:cTn id="66" dur="500" fill="hold"/>
                                        <p:tgtEl>
                                          <p:spTgt spid="68"/>
                                        </p:tgtEl>
                                        <p:attrNameLst>
                                          <p:attrName>ppt_h</p:attrName>
                                        </p:attrNameLst>
                                      </p:cBhvr>
                                      <p:tavLst>
                                        <p:tav tm="0">
                                          <p:val>
                                            <p:fltVal val="0"/>
                                          </p:val>
                                        </p:tav>
                                        <p:tav tm="100000">
                                          <p:val>
                                            <p:strVal val="#ppt_h"/>
                                          </p:val>
                                        </p:tav>
                                      </p:tavLst>
                                    </p:anim>
                                    <p:animEffect transition="in" filter="fade">
                                      <p:cBhvr>
                                        <p:cTn id="67" dur="500"/>
                                        <p:tgtEl>
                                          <p:spTgt spid="68"/>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67"/>
                                        </p:tgtEl>
                                        <p:attrNameLst>
                                          <p:attrName>style.visibility</p:attrName>
                                        </p:attrNameLst>
                                      </p:cBhvr>
                                      <p:to>
                                        <p:strVal val="visible"/>
                                      </p:to>
                                    </p:set>
                                    <p:anim calcmode="lin" valueType="num">
                                      <p:cBhvr>
                                        <p:cTn id="70" dur="500" fill="hold"/>
                                        <p:tgtEl>
                                          <p:spTgt spid="67"/>
                                        </p:tgtEl>
                                        <p:attrNameLst>
                                          <p:attrName>ppt_w</p:attrName>
                                        </p:attrNameLst>
                                      </p:cBhvr>
                                      <p:tavLst>
                                        <p:tav tm="0">
                                          <p:val>
                                            <p:fltVal val="0"/>
                                          </p:val>
                                        </p:tav>
                                        <p:tav tm="100000">
                                          <p:val>
                                            <p:strVal val="#ppt_w"/>
                                          </p:val>
                                        </p:tav>
                                      </p:tavLst>
                                    </p:anim>
                                    <p:anim calcmode="lin" valueType="num">
                                      <p:cBhvr>
                                        <p:cTn id="71" dur="500" fill="hold"/>
                                        <p:tgtEl>
                                          <p:spTgt spid="67"/>
                                        </p:tgtEl>
                                        <p:attrNameLst>
                                          <p:attrName>ppt_h</p:attrName>
                                        </p:attrNameLst>
                                      </p:cBhvr>
                                      <p:tavLst>
                                        <p:tav tm="0">
                                          <p:val>
                                            <p:fltVal val="0"/>
                                          </p:val>
                                        </p:tav>
                                        <p:tav tm="100000">
                                          <p:val>
                                            <p:strVal val="#ppt_h"/>
                                          </p:val>
                                        </p:tav>
                                      </p:tavLst>
                                    </p:anim>
                                    <p:animEffect transition="in" filter="fade">
                                      <p:cBhvr>
                                        <p:cTn id="72" dur="500"/>
                                        <p:tgtEl>
                                          <p:spTgt spid="67"/>
                                        </p:tgtEl>
                                      </p:cBhvr>
                                    </p:animEffect>
                                  </p:childTnLst>
                                </p:cTn>
                              </p:par>
                            </p:childTnLst>
                          </p:cTn>
                        </p:par>
                        <p:par>
                          <p:cTn id="73" fill="hold">
                            <p:stCondLst>
                              <p:cond delay="1500"/>
                            </p:stCondLst>
                            <p:childTnLst>
                              <p:par>
                                <p:cTn id="74" presetID="53" presetClass="entr" presetSubtype="16" fill="hold" grpId="0" nodeType="afterEffect">
                                  <p:stCondLst>
                                    <p:cond delay="1000"/>
                                  </p:stCondLst>
                                  <p:childTnLst>
                                    <p:set>
                                      <p:cBhvr>
                                        <p:cTn id="75" dur="1" fill="hold">
                                          <p:stCondLst>
                                            <p:cond delay="0"/>
                                          </p:stCondLst>
                                        </p:cTn>
                                        <p:tgtEl>
                                          <p:spTgt spid="66"/>
                                        </p:tgtEl>
                                        <p:attrNameLst>
                                          <p:attrName>style.visibility</p:attrName>
                                        </p:attrNameLst>
                                      </p:cBhvr>
                                      <p:to>
                                        <p:strVal val="visible"/>
                                      </p:to>
                                    </p:set>
                                    <p:anim calcmode="lin" valueType="num">
                                      <p:cBhvr>
                                        <p:cTn id="76" dur="500" fill="hold"/>
                                        <p:tgtEl>
                                          <p:spTgt spid="66"/>
                                        </p:tgtEl>
                                        <p:attrNameLst>
                                          <p:attrName>ppt_w</p:attrName>
                                        </p:attrNameLst>
                                      </p:cBhvr>
                                      <p:tavLst>
                                        <p:tav tm="0">
                                          <p:val>
                                            <p:fltVal val="0"/>
                                          </p:val>
                                        </p:tav>
                                        <p:tav tm="100000">
                                          <p:val>
                                            <p:strVal val="#ppt_w"/>
                                          </p:val>
                                        </p:tav>
                                      </p:tavLst>
                                    </p:anim>
                                    <p:anim calcmode="lin" valueType="num">
                                      <p:cBhvr>
                                        <p:cTn id="77" dur="500" fill="hold"/>
                                        <p:tgtEl>
                                          <p:spTgt spid="66"/>
                                        </p:tgtEl>
                                        <p:attrNameLst>
                                          <p:attrName>ppt_h</p:attrName>
                                        </p:attrNameLst>
                                      </p:cBhvr>
                                      <p:tavLst>
                                        <p:tav tm="0">
                                          <p:val>
                                            <p:fltVal val="0"/>
                                          </p:val>
                                        </p:tav>
                                        <p:tav tm="100000">
                                          <p:val>
                                            <p:strVal val="#ppt_h"/>
                                          </p:val>
                                        </p:tav>
                                      </p:tavLst>
                                    </p:anim>
                                    <p:animEffect transition="in" filter="fade">
                                      <p:cBhvr>
                                        <p:cTn id="78" dur="500"/>
                                        <p:tgtEl>
                                          <p:spTgt spid="66"/>
                                        </p:tgtEl>
                                      </p:cBhvr>
                                    </p:animEffect>
                                  </p:childTnLst>
                                </p:cTn>
                              </p:par>
                              <p:par>
                                <p:cTn id="79" presetID="53" presetClass="entr" presetSubtype="16" fill="hold" grpId="0" nodeType="withEffect">
                                  <p:stCondLst>
                                    <p:cond delay="1000"/>
                                  </p:stCondLst>
                                  <p:childTnLst>
                                    <p:set>
                                      <p:cBhvr>
                                        <p:cTn id="80" dur="1" fill="hold">
                                          <p:stCondLst>
                                            <p:cond delay="0"/>
                                          </p:stCondLst>
                                        </p:cTn>
                                        <p:tgtEl>
                                          <p:spTgt spid="69"/>
                                        </p:tgtEl>
                                        <p:attrNameLst>
                                          <p:attrName>style.visibility</p:attrName>
                                        </p:attrNameLst>
                                      </p:cBhvr>
                                      <p:to>
                                        <p:strVal val="visible"/>
                                      </p:to>
                                    </p:set>
                                    <p:anim calcmode="lin" valueType="num">
                                      <p:cBhvr>
                                        <p:cTn id="81" dur="500" fill="hold"/>
                                        <p:tgtEl>
                                          <p:spTgt spid="69"/>
                                        </p:tgtEl>
                                        <p:attrNameLst>
                                          <p:attrName>ppt_w</p:attrName>
                                        </p:attrNameLst>
                                      </p:cBhvr>
                                      <p:tavLst>
                                        <p:tav tm="0">
                                          <p:val>
                                            <p:fltVal val="0"/>
                                          </p:val>
                                        </p:tav>
                                        <p:tav tm="100000">
                                          <p:val>
                                            <p:strVal val="#ppt_w"/>
                                          </p:val>
                                        </p:tav>
                                      </p:tavLst>
                                    </p:anim>
                                    <p:anim calcmode="lin" valueType="num">
                                      <p:cBhvr>
                                        <p:cTn id="82" dur="500" fill="hold"/>
                                        <p:tgtEl>
                                          <p:spTgt spid="69"/>
                                        </p:tgtEl>
                                        <p:attrNameLst>
                                          <p:attrName>ppt_h</p:attrName>
                                        </p:attrNameLst>
                                      </p:cBhvr>
                                      <p:tavLst>
                                        <p:tav tm="0">
                                          <p:val>
                                            <p:fltVal val="0"/>
                                          </p:val>
                                        </p:tav>
                                        <p:tav tm="100000">
                                          <p:val>
                                            <p:strVal val="#ppt_h"/>
                                          </p:val>
                                        </p:tav>
                                      </p:tavLst>
                                    </p:anim>
                                    <p:animEffect transition="in" filter="fade">
                                      <p:cBhvr>
                                        <p:cTn id="8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0" grpId="0" animBg="1"/>
      <p:bldP spid="50" grpId="0"/>
      <p:bldP spid="49" grpId="0" animBg="1"/>
      <p:bldP spid="52" grpId="0"/>
      <p:bldP spid="55" grpId="0" animBg="1"/>
      <p:bldP spid="58" grpId="0" animBg="1"/>
      <p:bldP spid="59" grpId="0"/>
      <p:bldP spid="60" grpId="0" animBg="1"/>
      <p:bldP spid="62" grpId="0"/>
      <p:bldP spid="63" grpId="0" animBg="1"/>
      <p:bldP spid="66" grpId="0" animBg="1"/>
      <p:bldP spid="67" grpId="0"/>
      <p:bldP spid="68" grpId="0" animBg="1"/>
      <p:bldP spid="69"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 name="Metin kutusu 25"/>
          <p:cNvSpPr txBox="1"/>
          <p:nvPr/>
        </p:nvSpPr>
        <p:spPr>
          <a:xfrm>
            <a:off x="899743" y="4638186"/>
            <a:ext cx="11162082" cy="1508105"/>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742950" lvl="1" indent="-285750">
              <a:spcAft>
                <a:spcPts val="600"/>
              </a:spcAft>
              <a:buFont typeface="Wingdings" panose="05000000000000000000" pitchFamily="2" charset="2"/>
              <a:buChar char="ü"/>
            </a:pPr>
            <a:endParaRPr lang="tr-TR" sz="1400" dirty="0">
              <a:latin typeface="Calibri" panose="020F0502020204030204" pitchFamily="34" charset="0"/>
              <a:ea typeface="Times New Roman" panose="02020603050405020304" pitchFamily="18" charset="0"/>
            </a:endParaRPr>
          </a:p>
          <a:p>
            <a:pPr marL="742950" lvl="1" indent="-285750">
              <a:spcAft>
                <a:spcPts val="600"/>
              </a:spcAft>
              <a:buFont typeface="Wingdings" panose="05000000000000000000" pitchFamily="2" charset="2"/>
              <a:buChar char="ü"/>
            </a:pPr>
            <a:r>
              <a:rPr lang="tr-TR" dirty="0">
                <a:latin typeface="Calibri" panose="020F0502020204030204" pitchFamily="34" charset="0"/>
                <a:ea typeface="Times New Roman" panose="02020603050405020304" pitchFamily="18" charset="0"/>
              </a:rPr>
              <a:t>Rayiç bedel, o kıymetin </a:t>
            </a:r>
            <a:r>
              <a:rPr lang="tr-TR" b="1" u="sng" dirty="0">
                <a:latin typeface="Calibri" panose="020F0502020204030204" pitchFamily="34" charset="0"/>
                <a:ea typeface="Times New Roman" panose="02020603050405020304" pitchFamily="18" charset="0"/>
              </a:rPr>
              <a:t>değerleme günü itibarıyla</a:t>
            </a:r>
            <a:r>
              <a:rPr lang="tr-TR" dirty="0">
                <a:latin typeface="Calibri" panose="020F0502020204030204" pitchFamily="34" charset="0"/>
                <a:ea typeface="Times New Roman" panose="02020603050405020304" pitchFamily="18" charset="0"/>
              </a:rPr>
              <a:t> </a:t>
            </a:r>
            <a:r>
              <a:rPr lang="tr-TR" b="1" dirty="0">
                <a:solidFill>
                  <a:srgbClr val="C00000"/>
                </a:solidFill>
                <a:latin typeface="Calibri" panose="020F0502020204030204" pitchFamily="34" charset="0"/>
                <a:ea typeface="Times New Roman" panose="02020603050405020304" pitchFamily="18" charset="0"/>
              </a:rPr>
              <a:t>normal alım satım bedelidir</a:t>
            </a:r>
            <a:r>
              <a:rPr lang="tr-TR" dirty="0">
                <a:latin typeface="Calibri" panose="020F0502020204030204" pitchFamily="34" charset="0"/>
                <a:ea typeface="Times New Roman" panose="02020603050405020304" pitchFamily="18" charset="0"/>
              </a:rPr>
              <a:t>. Dolayısıyla bu bedel, </a:t>
            </a:r>
            <a:r>
              <a:rPr lang="tr-TR" b="1" dirty="0">
                <a:solidFill>
                  <a:srgbClr val="C00000"/>
                </a:solidFill>
                <a:latin typeface="Calibri" panose="020F0502020204030204" pitchFamily="34" charset="0"/>
                <a:ea typeface="Times New Roman" panose="02020603050405020304" pitchFamily="18" charset="0"/>
              </a:rPr>
              <a:t>mükellefin kendisi tarafından bizzat(1)</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tespit edilebileceği gibi </a:t>
            </a:r>
            <a:r>
              <a:rPr lang="tr-TR" b="1" u="sng" dirty="0">
                <a:latin typeface="Calibri" panose="020F0502020204030204" pitchFamily="34" charset="0"/>
                <a:ea typeface="Times New Roman" panose="02020603050405020304" pitchFamily="18" charset="0"/>
              </a:rPr>
              <a:t>bağlı olduğu meslek kuruluşuna</a:t>
            </a:r>
            <a:r>
              <a:rPr lang="tr-TR" b="1" dirty="0">
                <a:solidFill>
                  <a:srgbClr val="C00000"/>
                </a:solidFill>
                <a:latin typeface="Calibri" panose="020F0502020204030204" pitchFamily="34" charset="0"/>
                <a:ea typeface="Times New Roman" panose="02020603050405020304" pitchFamily="18" charset="0"/>
              </a:rPr>
              <a:t>(2)</a:t>
            </a:r>
            <a:r>
              <a:rPr lang="tr-TR" dirty="0">
                <a:latin typeface="Calibri" panose="020F0502020204030204" pitchFamily="34" charset="0"/>
                <a:ea typeface="Times New Roman" panose="02020603050405020304" pitchFamily="18" charset="0"/>
              </a:rPr>
              <a:t> da tespit ettirilebilecektir.</a:t>
            </a:r>
          </a:p>
          <a:p>
            <a:pPr marL="742950" lvl="1" indent="-285750">
              <a:spcAft>
                <a:spcPts val="600"/>
              </a:spcAft>
              <a:buFont typeface="Wingdings" panose="05000000000000000000" pitchFamily="2" charset="2"/>
              <a:buChar char="ü"/>
            </a:pPr>
            <a:endParaRPr lang="tr-TR" sz="1400" dirty="0"/>
          </a:p>
        </p:txBody>
      </p:sp>
      <p:pic>
        <p:nvPicPr>
          <p:cNvPr id="25" name="Resim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5312" y="4766388"/>
            <a:ext cx="760883" cy="1048614"/>
          </a:xfrm>
          <a:prstGeom prst="rect">
            <a:avLst/>
          </a:prstGeom>
        </p:spPr>
      </p:pic>
      <p:sp>
        <p:nvSpPr>
          <p:cNvPr id="2" name="Dikdörtgen 1"/>
          <p:cNvSpPr/>
          <p:nvPr/>
        </p:nvSpPr>
        <p:spPr>
          <a:xfrm>
            <a:off x="4094024" y="4897108"/>
            <a:ext cx="6051080" cy="923330"/>
          </a:xfrm>
          <a:prstGeom prst="rect">
            <a:avLst/>
          </a:prstGeom>
        </p:spPr>
        <p:txBody>
          <a:bodyPr wrap="square">
            <a:spAutoFit/>
          </a:bodyPr>
          <a:lstStyle/>
          <a:p>
            <a:r>
              <a:rPr lang="tr-TR" b="1" dirty="0">
                <a:solidFill>
                  <a:srgbClr val="C00000"/>
                </a:solidFill>
                <a:latin typeface="Calibri" panose="020F0502020204030204" pitchFamily="34" charset="0"/>
                <a:ea typeface="Times New Roman" panose="02020603050405020304" pitchFamily="18" charset="0"/>
              </a:rPr>
              <a:t>Teslimleri KDV’den müstesna</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olan </a:t>
            </a:r>
            <a:r>
              <a:rPr lang="tr-TR" b="1" u="sng" dirty="0">
                <a:latin typeface="Calibri" panose="020F0502020204030204" pitchFamily="34" charset="0"/>
                <a:ea typeface="Times New Roman" panose="02020603050405020304" pitchFamily="18" charset="0"/>
              </a:rPr>
              <a:t>emtia</a:t>
            </a:r>
            <a:r>
              <a:rPr lang="tr-TR" dirty="0">
                <a:latin typeface="Calibri" panose="020F0502020204030204" pitchFamily="34" charset="0"/>
                <a:ea typeface="Times New Roman" panose="02020603050405020304" pitchFamily="18" charset="0"/>
              </a:rPr>
              <a:t>, </a:t>
            </a:r>
            <a:r>
              <a:rPr lang="tr-TR" b="1" u="sng" dirty="0">
                <a:latin typeface="Calibri" panose="020F0502020204030204" pitchFamily="34" charset="0"/>
                <a:ea typeface="Times New Roman" panose="02020603050405020304" pitchFamily="18" charset="0"/>
              </a:rPr>
              <a:t>makine</a:t>
            </a:r>
            <a:r>
              <a:rPr lang="tr-TR" dirty="0">
                <a:latin typeface="Calibri" panose="020F0502020204030204" pitchFamily="34" charset="0"/>
                <a:ea typeface="Times New Roman" panose="02020603050405020304" pitchFamily="18" charset="0"/>
              </a:rPr>
              <a:t>, </a:t>
            </a:r>
            <a:r>
              <a:rPr lang="tr-TR" b="1" u="sng" dirty="0">
                <a:latin typeface="Calibri" panose="020F0502020204030204" pitchFamily="34" charset="0"/>
                <a:ea typeface="Times New Roman" panose="02020603050405020304" pitchFamily="18" charset="0"/>
              </a:rPr>
              <a:t>teçhizat</a:t>
            </a:r>
            <a:r>
              <a:rPr lang="tr-TR" dirty="0">
                <a:latin typeface="Calibri" panose="020F0502020204030204" pitchFamily="34" charset="0"/>
                <a:ea typeface="Times New Roman" panose="02020603050405020304" pitchFamily="18" charset="0"/>
              </a:rPr>
              <a:t> ve </a:t>
            </a:r>
            <a:r>
              <a:rPr lang="tr-TR" b="1" u="sng" dirty="0">
                <a:latin typeface="Calibri" panose="020F0502020204030204" pitchFamily="34" charset="0"/>
                <a:ea typeface="Times New Roman" panose="02020603050405020304" pitchFamily="18" charset="0"/>
              </a:rPr>
              <a:t>demirbaşlarla</a:t>
            </a:r>
            <a:r>
              <a:rPr lang="tr-TR" dirty="0">
                <a:latin typeface="Calibri" panose="020F0502020204030204" pitchFamily="34" charset="0"/>
                <a:ea typeface="Times New Roman" panose="02020603050405020304" pitchFamily="18" charset="0"/>
              </a:rPr>
              <a:t> ilgili olarak bu uygulamadan yararlanılması </a:t>
            </a:r>
            <a:r>
              <a:rPr lang="tr-TR" b="1" dirty="0">
                <a:solidFill>
                  <a:srgbClr val="C00000"/>
                </a:solidFill>
                <a:latin typeface="Calibri" panose="020F0502020204030204" pitchFamily="34" charset="0"/>
                <a:ea typeface="Times New Roman" panose="02020603050405020304" pitchFamily="18" charset="0"/>
              </a:rPr>
              <a:t>mümkün değildir</a:t>
            </a:r>
            <a:r>
              <a:rPr lang="tr-TR" dirty="0">
                <a:latin typeface="Calibri" panose="020F0502020204030204" pitchFamily="34" charset="0"/>
                <a:ea typeface="Times New Roman" panose="02020603050405020304" pitchFamily="18" charset="0"/>
              </a:rPr>
              <a:t>. </a:t>
            </a:r>
            <a:endParaRPr lang="tr-TR" dirty="0"/>
          </a:p>
        </p:txBody>
      </p:sp>
      <p:sp>
        <p:nvSpPr>
          <p:cNvPr id="19" name="Metin kutusu 18"/>
          <p:cNvSpPr txBox="1"/>
          <p:nvPr/>
        </p:nvSpPr>
        <p:spPr>
          <a:xfrm>
            <a:off x="856527" y="4658581"/>
            <a:ext cx="11162082" cy="1708160"/>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just">
              <a:spcAft>
                <a:spcPts val="0"/>
              </a:spcAft>
              <a:buFont typeface="Wingdings" panose="05000000000000000000" pitchFamily="2" charset="2"/>
              <a:buChar char="ü"/>
            </a:pPr>
            <a:r>
              <a:rPr lang="tr-TR" sz="2000" b="0" dirty="0">
                <a:latin typeface="Calibri" panose="020F0502020204030204" pitchFamily="34" charset="0"/>
                <a:ea typeface="Times New Roman" panose="02020603050405020304" pitchFamily="18" charset="0"/>
              </a:rPr>
              <a:t>Beyan edilecek olan </a:t>
            </a:r>
            <a:r>
              <a:rPr lang="tr-TR" sz="2000" dirty="0">
                <a:solidFill>
                  <a:srgbClr val="C00000"/>
                </a:solidFill>
                <a:latin typeface="Calibri" panose="020F0502020204030204" pitchFamily="34" charset="0"/>
                <a:ea typeface="Times New Roman" panose="02020603050405020304" pitchFamily="18" charset="0"/>
              </a:rPr>
              <a:t>kayıt ve tescile tabi </a:t>
            </a:r>
            <a:r>
              <a:rPr lang="tr-TR" sz="2000" b="0" dirty="0">
                <a:latin typeface="Calibri" panose="020F0502020204030204" pitchFamily="34" charset="0"/>
                <a:ea typeface="Times New Roman" panose="02020603050405020304" pitchFamily="18" charset="0"/>
              </a:rPr>
              <a:t>kıymetler, kayıt ve tescil için </a:t>
            </a:r>
            <a:r>
              <a:rPr lang="tr-TR" sz="2000" u="sng" dirty="0">
                <a:latin typeface="Calibri" panose="020F0502020204030204" pitchFamily="34" charset="0"/>
                <a:ea typeface="Times New Roman" panose="02020603050405020304" pitchFamily="18" charset="0"/>
              </a:rPr>
              <a:t>kullanılan bilgiler</a:t>
            </a:r>
            <a:r>
              <a:rPr lang="tr-TR" sz="2000" b="0" u="sng" dirty="0">
                <a:latin typeface="Calibri" panose="020F0502020204030204" pitchFamily="34" charset="0"/>
                <a:ea typeface="Times New Roman" panose="02020603050405020304" pitchFamily="18" charset="0"/>
              </a:rPr>
              <a:t> </a:t>
            </a:r>
            <a:r>
              <a:rPr lang="tr-TR" sz="2000" b="0" dirty="0">
                <a:latin typeface="Calibri" panose="020F0502020204030204" pitchFamily="34" charset="0"/>
                <a:ea typeface="Times New Roman" panose="02020603050405020304" pitchFamily="18" charset="0"/>
              </a:rPr>
              <a:t>(numara, harf, işaret, marka vb.) </a:t>
            </a:r>
            <a:r>
              <a:rPr lang="tr-TR" sz="2000" u="sng" dirty="0">
                <a:latin typeface="Calibri" panose="020F0502020204030204" pitchFamily="34" charset="0"/>
                <a:ea typeface="Times New Roman" panose="02020603050405020304" pitchFamily="18" charset="0"/>
              </a:rPr>
              <a:t>belirtilmek suretiyle</a:t>
            </a:r>
            <a:r>
              <a:rPr lang="tr-TR" sz="2000" dirty="0">
                <a:latin typeface="Calibri" panose="020F0502020204030204" pitchFamily="34" charset="0"/>
                <a:ea typeface="Times New Roman" panose="02020603050405020304" pitchFamily="18" charset="0"/>
              </a:rPr>
              <a:t> </a:t>
            </a:r>
            <a:r>
              <a:rPr lang="tr-TR" sz="2000" b="0" dirty="0">
                <a:latin typeface="Calibri" panose="020F0502020204030204" pitchFamily="34" charset="0"/>
                <a:ea typeface="Times New Roman" panose="02020603050405020304" pitchFamily="18" charset="0"/>
              </a:rPr>
              <a:t>envanter listesinde beyan edilecektir. </a:t>
            </a:r>
          </a:p>
          <a:p>
            <a:pPr algn="just">
              <a:spcAft>
                <a:spcPts val="0"/>
              </a:spcAft>
              <a:buFont typeface="Wingdings" panose="05000000000000000000" pitchFamily="2" charset="2"/>
              <a:buChar char="ü"/>
            </a:pPr>
            <a:r>
              <a:rPr lang="tr-TR" sz="2000" b="0" dirty="0">
                <a:latin typeface="Calibri" panose="020F0502020204030204" pitchFamily="34" charset="0"/>
                <a:ea typeface="Times New Roman" panose="02020603050405020304" pitchFamily="18" charset="0"/>
              </a:rPr>
              <a:t>Kayıt ve tescile ilişkin gerekli bilgileri içermeyen kıymetlerin, </a:t>
            </a:r>
            <a:r>
              <a:rPr lang="tr-TR" sz="2000" dirty="0">
                <a:solidFill>
                  <a:srgbClr val="C00000"/>
                </a:solidFill>
                <a:latin typeface="Calibri" panose="020F0502020204030204" pitchFamily="34" charset="0"/>
                <a:ea typeface="Times New Roman" panose="02020603050405020304" pitchFamily="18" charset="0"/>
              </a:rPr>
              <a:t>beyandan önce </a:t>
            </a:r>
            <a:r>
              <a:rPr lang="tr-TR" sz="2000" b="0" dirty="0">
                <a:latin typeface="Calibri" panose="020F0502020204030204" pitchFamily="34" charset="0"/>
                <a:ea typeface="Times New Roman" panose="02020603050405020304" pitchFamily="18" charset="0"/>
              </a:rPr>
              <a:t>ilgili kamu idarelerine başvurularak </a:t>
            </a:r>
            <a:r>
              <a:rPr lang="tr-TR" sz="2000" dirty="0">
                <a:solidFill>
                  <a:srgbClr val="C00000"/>
                </a:solidFill>
                <a:latin typeface="Calibri" panose="020F0502020204030204" pitchFamily="34" charset="0"/>
                <a:ea typeface="Times New Roman" panose="02020603050405020304" pitchFamily="18" charset="0"/>
              </a:rPr>
              <a:t>kayıt ve tescil ettirilmesi</a:t>
            </a:r>
            <a:r>
              <a:rPr lang="tr-TR" sz="2000" dirty="0">
                <a:latin typeface="Calibri" panose="020F0502020204030204" pitchFamily="34" charset="0"/>
                <a:ea typeface="Times New Roman" panose="02020603050405020304" pitchFamily="18" charset="0"/>
              </a:rPr>
              <a:t> </a:t>
            </a:r>
            <a:r>
              <a:rPr lang="tr-TR" sz="2000" b="0" dirty="0">
                <a:latin typeface="Calibri" panose="020F0502020204030204" pitchFamily="34" charset="0"/>
                <a:ea typeface="Times New Roman" panose="02020603050405020304" pitchFamily="18" charset="0"/>
              </a:rPr>
              <a:t>ve alınan kayıt ve tescil bilgileri ile beyan edilmesi </a:t>
            </a:r>
            <a:r>
              <a:rPr lang="tr-TR" sz="2000" dirty="0">
                <a:solidFill>
                  <a:srgbClr val="C00000"/>
                </a:solidFill>
                <a:latin typeface="Calibri" panose="020F0502020204030204" pitchFamily="34" charset="0"/>
                <a:ea typeface="Times New Roman" panose="02020603050405020304" pitchFamily="18" charset="0"/>
              </a:rPr>
              <a:t>gerekmektedir</a:t>
            </a:r>
            <a:r>
              <a:rPr lang="tr-TR" sz="2000" dirty="0">
                <a:latin typeface="Calibri" panose="020F0502020204030204" pitchFamily="34" charset="0"/>
                <a:ea typeface="Times New Roman" panose="02020603050405020304" pitchFamily="18" charset="0"/>
              </a:rPr>
              <a:t>.</a:t>
            </a:r>
            <a:r>
              <a:rPr lang="tr-TR" sz="2000" b="0" dirty="0">
                <a:latin typeface="Calibri" panose="020F0502020204030204" pitchFamily="34" charset="0"/>
                <a:ea typeface="Times New Roman" panose="02020603050405020304" pitchFamily="18" charset="0"/>
              </a:rPr>
              <a:t> </a:t>
            </a:r>
            <a:endParaRPr lang="tr-TR" sz="2400" b="0" dirty="0">
              <a:latin typeface="Times New Roman" panose="02020603050405020304" pitchFamily="18" charset="0"/>
              <a:ea typeface="Times New Roman" panose="02020603050405020304" pitchFamily="18" charset="0"/>
            </a:endParaRPr>
          </a:p>
        </p:txBody>
      </p:sp>
      <p:pic>
        <p:nvPicPr>
          <p:cNvPr id="23" name="Resim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66580" y="0"/>
            <a:ext cx="2025420" cy="2275301"/>
          </a:xfrm>
          <a:prstGeom prst="rect">
            <a:avLst/>
          </a:prstGeom>
        </p:spPr>
      </p:pic>
      <p:pic>
        <p:nvPicPr>
          <p:cNvPr id="6" name="Resim 5">
            <a:extLst>
              <a:ext uri="{FF2B5EF4-FFF2-40B4-BE49-F238E27FC236}">
                <a16:creationId xmlns:a16="http://schemas.microsoft.com/office/drawing/2014/main" id="{65286CB8-F79C-32BD-4A75-062279C8F979}"/>
              </a:ext>
            </a:extLst>
          </p:cNvPr>
          <p:cNvPicPr>
            <a:picLocks noChangeAspect="1"/>
          </p:cNvPicPr>
          <p:nvPr/>
        </p:nvPicPr>
        <p:blipFill>
          <a:blip r:embed="rId6"/>
          <a:stretch>
            <a:fillRect/>
          </a:stretch>
        </p:blipFill>
        <p:spPr>
          <a:xfrm>
            <a:off x="3929897" y="4324209"/>
            <a:ext cx="5276850" cy="2581275"/>
          </a:xfrm>
          <a:prstGeom prst="rect">
            <a:avLst/>
          </a:prstGeom>
        </p:spPr>
      </p:pic>
      <p:sp>
        <p:nvSpPr>
          <p:cNvPr id="18" name="Metin kutusu 17"/>
          <p:cNvSpPr txBox="1"/>
          <p:nvPr/>
        </p:nvSpPr>
        <p:spPr>
          <a:xfrm>
            <a:off x="1921397" y="4459164"/>
            <a:ext cx="9213449" cy="1631216"/>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indent="0" algn="just">
              <a:spcAft>
                <a:spcPts val="0"/>
              </a:spcAft>
              <a:buNone/>
            </a:pPr>
            <a:r>
              <a:rPr lang="tr-TR" sz="1600" u="sng" dirty="0">
                <a:latin typeface="Calibri" panose="020F0502020204030204" pitchFamily="34" charset="0"/>
                <a:ea typeface="Times New Roman" panose="02020603050405020304" pitchFamily="18" charset="0"/>
              </a:rPr>
              <a:t>İnşaat işletmelerinin</a:t>
            </a:r>
            <a:r>
              <a:rPr lang="tr-TR" sz="1600" dirty="0">
                <a:latin typeface="Calibri" panose="020F0502020204030204" pitchFamily="34" charset="0"/>
                <a:ea typeface="Times New Roman" panose="02020603050405020304" pitchFamily="18" charset="0"/>
              </a:rPr>
              <a:t> </a:t>
            </a:r>
            <a:r>
              <a:rPr lang="tr-TR" sz="1600" b="0" dirty="0">
                <a:latin typeface="Calibri" panose="020F0502020204030204" pitchFamily="34" charset="0"/>
                <a:ea typeface="Times New Roman" panose="02020603050405020304" pitchFamily="18" charset="0"/>
              </a:rPr>
              <a:t>(yıllara sari inşaat ve onarım işi, kat karşılığı veya kendi adlarına inşaat yapıp satanlar);</a:t>
            </a:r>
          </a:p>
          <a:p>
            <a:pPr marL="0" indent="0" algn="just">
              <a:spcAft>
                <a:spcPts val="0"/>
              </a:spcAft>
              <a:buNone/>
            </a:pPr>
            <a:r>
              <a:rPr lang="tr-TR" sz="1600" b="0" dirty="0">
                <a:latin typeface="Calibri" panose="020F0502020204030204" pitchFamily="34" charset="0"/>
                <a:ea typeface="Times New Roman" panose="02020603050405020304" pitchFamily="18" charset="0"/>
              </a:rPr>
              <a:t>	* Varsa </a:t>
            </a:r>
            <a:r>
              <a:rPr lang="tr-TR" sz="1600" dirty="0">
                <a:solidFill>
                  <a:srgbClr val="C00000"/>
                </a:solidFill>
                <a:latin typeface="Calibri" panose="020F0502020204030204" pitchFamily="34" charset="0"/>
                <a:ea typeface="Times New Roman" panose="02020603050405020304" pitchFamily="18" charset="0"/>
              </a:rPr>
              <a:t>inşa edilen </a:t>
            </a:r>
            <a:r>
              <a:rPr lang="tr-TR" sz="1600" b="0" dirty="0">
                <a:latin typeface="Calibri" panose="020F0502020204030204" pitchFamily="34" charset="0"/>
                <a:ea typeface="Times New Roman" panose="02020603050405020304" pitchFamily="18" charset="0"/>
              </a:rPr>
              <a:t>ve </a:t>
            </a:r>
            <a:r>
              <a:rPr lang="tr-TR" sz="1600" dirty="0">
                <a:solidFill>
                  <a:srgbClr val="C00000"/>
                </a:solidFill>
                <a:latin typeface="Calibri" panose="020F0502020204030204" pitchFamily="34" charset="0"/>
                <a:ea typeface="Times New Roman" panose="02020603050405020304" pitchFamily="18" charset="0"/>
              </a:rPr>
              <a:t>emtia niteliğindeki taşınmazları</a:t>
            </a:r>
            <a:r>
              <a:rPr lang="tr-TR" sz="1600" b="0" dirty="0">
                <a:solidFill>
                  <a:srgbClr val="C00000"/>
                </a:solidFill>
                <a:latin typeface="Calibri" panose="020F0502020204030204" pitchFamily="34" charset="0"/>
                <a:ea typeface="Times New Roman" panose="02020603050405020304" pitchFamily="18" charset="0"/>
              </a:rPr>
              <a:t> </a:t>
            </a:r>
            <a:r>
              <a:rPr lang="tr-TR" sz="1600" b="0" dirty="0">
                <a:latin typeface="Calibri" panose="020F0502020204030204" pitchFamily="34" charset="0"/>
                <a:ea typeface="Times New Roman" panose="02020603050405020304" pitchFamily="18" charset="0"/>
              </a:rPr>
              <a:t>(daire, dükkan vb.) ile </a:t>
            </a:r>
          </a:p>
          <a:p>
            <a:pPr marL="0" indent="0" algn="just">
              <a:spcAft>
                <a:spcPts val="0"/>
              </a:spcAft>
              <a:buNone/>
            </a:pPr>
            <a:r>
              <a:rPr lang="tr-TR" sz="1600" dirty="0">
                <a:latin typeface="Calibri" panose="020F0502020204030204" pitchFamily="34" charset="0"/>
                <a:ea typeface="Times New Roman" panose="02020603050405020304" pitchFamily="18" charset="0"/>
              </a:rPr>
              <a:t>	* </a:t>
            </a:r>
            <a:r>
              <a:rPr lang="tr-TR" sz="1600" u="sng" dirty="0">
                <a:latin typeface="Calibri" panose="020F0502020204030204" pitchFamily="34" charset="0"/>
                <a:ea typeface="Times New Roman" panose="02020603050405020304" pitchFamily="18" charset="0"/>
              </a:rPr>
              <a:t>Üretimde kullandıkları</a:t>
            </a:r>
            <a:r>
              <a:rPr lang="tr-TR" sz="1600" dirty="0">
                <a:latin typeface="Calibri" panose="020F0502020204030204" pitchFamily="34" charset="0"/>
                <a:ea typeface="Times New Roman" panose="02020603050405020304" pitchFamily="18" charset="0"/>
              </a:rPr>
              <a:t> </a:t>
            </a:r>
            <a:r>
              <a:rPr lang="tr-TR" sz="1600" b="0" dirty="0">
                <a:latin typeface="Calibri" panose="020F0502020204030204" pitchFamily="34" charset="0"/>
                <a:ea typeface="Times New Roman" panose="02020603050405020304" pitchFamily="18" charset="0"/>
              </a:rPr>
              <a:t>demir, çimento, tuğla</a:t>
            </a:r>
            <a:r>
              <a:rPr lang="tr-TR" sz="1600" b="0" dirty="0">
                <a:solidFill>
                  <a:srgbClr val="C00000"/>
                </a:solidFill>
                <a:latin typeface="Calibri" panose="020F0502020204030204" pitchFamily="34" charset="0"/>
                <a:ea typeface="Times New Roman" panose="02020603050405020304" pitchFamily="18" charset="0"/>
              </a:rPr>
              <a:t> </a:t>
            </a:r>
            <a:r>
              <a:rPr lang="tr-TR" sz="1600" b="0" dirty="0">
                <a:latin typeface="Calibri" panose="020F0502020204030204" pitchFamily="34" charset="0"/>
                <a:ea typeface="Times New Roman" panose="02020603050405020304" pitchFamily="18" charset="0"/>
              </a:rPr>
              <a:t>gibi </a:t>
            </a:r>
            <a:r>
              <a:rPr lang="tr-TR" sz="1600" u="sng" dirty="0">
                <a:latin typeface="Calibri" panose="020F0502020204030204" pitchFamily="34" charset="0"/>
                <a:ea typeface="Times New Roman" panose="02020603050405020304" pitchFamily="18" charset="0"/>
              </a:rPr>
              <a:t>ilk madde ve malzemeleri</a:t>
            </a:r>
            <a:r>
              <a:rPr lang="tr-TR" sz="1600" b="0" dirty="0">
                <a:latin typeface="Calibri" panose="020F0502020204030204" pitchFamily="34" charset="0"/>
                <a:ea typeface="Times New Roman" panose="02020603050405020304" pitchFamily="18" charset="0"/>
              </a:rPr>
              <a:t>ni veya </a:t>
            </a:r>
          </a:p>
          <a:p>
            <a:pPr marL="0" indent="0" algn="just">
              <a:spcAft>
                <a:spcPts val="0"/>
              </a:spcAft>
              <a:buNone/>
            </a:pPr>
            <a:r>
              <a:rPr lang="tr-TR" sz="1600" dirty="0">
                <a:solidFill>
                  <a:srgbClr val="C00000"/>
                </a:solidFill>
                <a:latin typeface="Calibri" panose="020F0502020204030204" pitchFamily="34" charset="0"/>
                <a:ea typeface="Times New Roman" panose="02020603050405020304" pitchFamily="18" charset="0"/>
              </a:rPr>
              <a:t>	* Yarı mamulleri</a:t>
            </a:r>
            <a:r>
              <a:rPr lang="tr-TR" sz="1600" b="0" dirty="0">
                <a:latin typeface="Calibri" panose="020F0502020204030204" pitchFamily="34" charset="0"/>
                <a:ea typeface="Times New Roman" panose="02020603050405020304" pitchFamily="18" charset="0"/>
              </a:rPr>
              <a:t>ni </a:t>
            </a:r>
          </a:p>
          <a:p>
            <a:pPr marL="0" indent="0" algn="just">
              <a:spcAft>
                <a:spcPts val="0"/>
              </a:spcAft>
              <a:buNone/>
            </a:pPr>
            <a:r>
              <a:rPr lang="tr-TR" sz="1600" b="0" dirty="0">
                <a:latin typeface="Calibri" panose="020F0502020204030204" pitchFamily="34" charset="0"/>
                <a:ea typeface="Times New Roman" panose="02020603050405020304" pitchFamily="18" charset="0"/>
              </a:rPr>
              <a:t>Bildirmeleri </a:t>
            </a:r>
            <a:r>
              <a:rPr lang="tr-TR" sz="1600" dirty="0">
                <a:solidFill>
                  <a:srgbClr val="C00000"/>
                </a:solidFill>
                <a:latin typeface="Calibri" panose="020F0502020204030204" pitchFamily="34" charset="0"/>
                <a:ea typeface="Times New Roman" panose="02020603050405020304" pitchFamily="18" charset="0"/>
              </a:rPr>
              <a:t>mümkündür</a:t>
            </a:r>
            <a:r>
              <a:rPr lang="tr-TR" sz="1600" b="0" dirty="0">
                <a:latin typeface="Calibri" panose="020F0502020204030204" pitchFamily="34" charset="0"/>
                <a:ea typeface="Times New Roman" panose="02020603050405020304" pitchFamily="18" charset="0"/>
              </a:rPr>
              <a:t>.</a:t>
            </a:r>
            <a:endParaRPr lang="tr-TR" sz="1400" b="0" dirty="0"/>
          </a:p>
        </p:txBody>
      </p:sp>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0" name="Metin kutusu 19"/>
          <p:cNvSpPr txBox="1"/>
          <p:nvPr/>
        </p:nvSpPr>
        <p:spPr>
          <a:xfrm>
            <a:off x="2826150" y="1396532"/>
            <a:ext cx="7567916" cy="2925416"/>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endParaRPr lang="tr-TR" sz="1100" dirty="0">
              <a:latin typeface="Segoe UI" panose="020B0502040204020203" pitchFamily="34" charset="0"/>
              <a:ea typeface="Segoe UI" panose="020B0502040204020203" pitchFamily="34" charset="0"/>
              <a:cs typeface="Segoe UI" panose="020B0502040204020203" pitchFamily="34" charset="0"/>
            </a:endParaRPr>
          </a:p>
          <a:p>
            <a:endParaRPr lang="tr-TR" sz="1100" dirty="0">
              <a:latin typeface="Segoe UI" panose="020B0502040204020203" pitchFamily="34" charset="0"/>
              <a:ea typeface="Segoe UI" panose="020B0502040204020203" pitchFamily="34" charset="0"/>
              <a:cs typeface="Segoe UI" panose="020B0502040204020203" pitchFamily="34"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dirty="0">
                <a:latin typeface="Calibri" panose="020F0502020204030204" pitchFamily="34" charset="0"/>
                <a:ea typeface="Times New Roman" panose="02020603050405020304" pitchFamily="18" charset="0"/>
              </a:rPr>
              <a:t>Bütün </a:t>
            </a:r>
            <a:r>
              <a:rPr lang="tr-TR" b="1" dirty="0">
                <a:solidFill>
                  <a:srgbClr val="C00000"/>
                </a:solidFill>
                <a:latin typeface="Calibri" panose="020F0502020204030204" pitchFamily="34" charset="0"/>
                <a:ea typeface="Times New Roman" panose="02020603050405020304" pitchFamily="18" charset="0"/>
              </a:rPr>
              <a:t>gelir ve kurumlar vergisi mükellefleri</a:t>
            </a:r>
            <a:r>
              <a:rPr lang="tr-TR" dirty="0">
                <a:latin typeface="Calibri" panose="020F0502020204030204" pitchFamily="34" charset="0"/>
                <a:ea typeface="Times New Roman" panose="02020603050405020304" pitchFamily="18" charset="0"/>
              </a:rPr>
              <a:t>ni kapsamakta olup</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b="1" dirty="0">
                <a:latin typeface="Calibri" panose="020F0502020204030204" pitchFamily="34" charset="0"/>
                <a:ea typeface="Times New Roman" panose="02020603050405020304" pitchFamily="18" charset="0"/>
              </a:rPr>
              <a:t>31 Mayıs 2023 </a:t>
            </a:r>
            <a:r>
              <a:rPr lang="tr-TR" dirty="0">
                <a:latin typeface="Calibri" panose="020F0502020204030204" pitchFamily="34" charset="0"/>
                <a:ea typeface="Times New Roman" panose="02020603050405020304" pitchFamily="18" charset="0"/>
              </a:rPr>
              <a:t>tarihine (bu tarih dâhil) kadar </a:t>
            </a:r>
            <a:r>
              <a:rPr lang="tr-TR" b="1" dirty="0">
                <a:solidFill>
                  <a:srgbClr val="C00000"/>
                </a:solidFill>
                <a:latin typeface="Calibri" panose="020F0502020204030204" pitchFamily="34" charset="0"/>
                <a:ea typeface="Times New Roman" panose="02020603050405020304" pitchFamily="18" charset="0"/>
              </a:rPr>
              <a:t>beyanname</a:t>
            </a:r>
            <a:r>
              <a:rPr lang="tr-TR" dirty="0">
                <a:latin typeface="Calibri" panose="020F0502020204030204" pitchFamily="34" charset="0"/>
                <a:ea typeface="Times New Roman" panose="02020603050405020304" pitchFamily="18" charset="0"/>
              </a:rPr>
              <a:t> ve </a:t>
            </a:r>
            <a:r>
              <a:rPr lang="tr-TR" b="1" dirty="0">
                <a:solidFill>
                  <a:srgbClr val="C00000"/>
                </a:solidFill>
                <a:latin typeface="Calibri" panose="020F0502020204030204" pitchFamily="34" charset="0"/>
                <a:ea typeface="Times New Roman" panose="02020603050405020304" pitchFamily="18" charset="0"/>
              </a:rPr>
              <a:t>ekinde</a:t>
            </a:r>
            <a:r>
              <a:rPr lang="tr-TR" dirty="0">
                <a:latin typeface="Calibri" panose="020F0502020204030204" pitchFamily="34" charset="0"/>
                <a:ea typeface="Times New Roman" panose="02020603050405020304" pitchFamily="18" charset="0"/>
              </a:rPr>
              <a:t> verecekleri </a:t>
            </a:r>
            <a:r>
              <a:rPr lang="tr-TR" b="1" dirty="0">
                <a:solidFill>
                  <a:srgbClr val="C00000"/>
                </a:solidFill>
                <a:latin typeface="Calibri" panose="020F0502020204030204" pitchFamily="34" charset="0"/>
                <a:ea typeface="Times New Roman" panose="02020603050405020304" pitchFamily="18" charset="0"/>
              </a:rPr>
              <a:t>envanter</a:t>
            </a:r>
            <a:r>
              <a:rPr lang="tr-TR" dirty="0">
                <a:solidFill>
                  <a:srgbClr val="C00000"/>
                </a:solidFill>
                <a:latin typeface="Calibri" panose="020F0502020204030204" pitchFamily="34" charset="0"/>
                <a:ea typeface="Times New Roman" panose="02020603050405020304" pitchFamily="18" charset="0"/>
              </a:rPr>
              <a:t> </a:t>
            </a:r>
            <a:r>
              <a:rPr lang="tr-TR" b="1" dirty="0">
                <a:solidFill>
                  <a:srgbClr val="C00000"/>
                </a:solidFill>
                <a:latin typeface="Calibri" panose="020F0502020204030204" pitchFamily="34" charset="0"/>
                <a:ea typeface="Times New Roman" panose="02020603050405020304" pitchFamily="18" charset="0"/>
              </a:rPr>
              <a:t>listesi</a:t>
            </a:r>
            <a:r>
              <a:rPr lang="tr-TR" dirty="0">
                <a:latin typeface="Calibri" panose="020F0502020204030204" pitchFamily="34" charset="0"/>
                <a:ea typeface="Times New Roman" panose="02020603050405020304" pitchFamily="18" charset="0"/>
              </a:rPr>
              <a:t> ile bildirilecek,</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dirty="0">
                <a:latin typeface="Calibri" panose="020F0502020204030204" pitchFamily="34" charset="0"/>
                <a:ea typeface="Times New Roman" panose="02020603050405020304" pitchFamily="18" charset="0"/>
              </a:rPr>
              <a:t>Bu kıymetler, </a:t>
            </a:r>
            <a:r>
              <a:rPr lang="tr-TR" b="1" dirty="0">
                <a:solidFill>
                  <a:srgbClr val="C00000"/>
                </a:solidFill>
                <a:latin typeface="Calibri" panose="020F0502020204030204" pitchFamily="34" charset="0"/>
                <a:ea typeface="Times New Roman" panose="02020603050405020304" pitchFamily="18" charset="0"/>
              </a:rPr>
              <a:t>bildirim tarihindeki</a:t>
            </a:r>
            <a:r>
              <a:rPr lang="tr-TR" dirty="0">
                <a:solidFill>
                  <a:srgbClr val="C00000"/>
                </a:solidFill>
                <a:latin typeface="Calibri" panose="020F0502020204030204" pitchFamily="34" charset="0"/>
                <a:ea typeface="Times New Roman" panose="02020603050405020304" pitchFamily="18" charset="0"/>
              </a:rPr>
              <a:t> </a:t>
            </a:r>
            <a:r>
              <a:rPr lang="tr-TR" b="1" u="sng" dirty="0">
                <a:latin typeface="Calibri" panose="020F0502020204030204" pitchFamily="34" charset="0"/>
                <a:ea typeface="Times New Roman" panose="02020603050405020304" pitchFamily="18" charset="0"/>
              </a:rPr>
              <a:t>rayiç bedelle</a:t>
            </a:r>
            <a:r>
              <a:rPr lang="tr-TR" dirty="0">
                <a:latin typeface="Calibri" panose="020F0502020204030204" pitchFamily="34" charset="0"/>
                <a:ea typeface="Times New Roman" panose="02020603050405020304" pitchFamily="18" charset="0"/>
              </a:rPr>
              <a:t> değerlenmek suretiyle envanter listesinde gösterilecektir.</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dirty="0" err="1">
                <a:latin typeface="Calibri" panose="020F0502020204030204" pitchFamily="34" charset="0"/>
                <a:ea typeface="Times New Roman" panose="02020603050405020304" pitchFamily="18" charset="0"/>
              </a:rPr>
              <a:t>Ba</a:t>
            </a:r>
            <a:r>
              <a:rPr lang="tr-TR" dirty="0">
                <a:latin typeface="Calibri" panose="020F0502020204030204" pitchFamily="34" charset="0"/>
                <a:ea typeface="Times New Roman" panose="02020603050405020304" pitchFamily="18" charset="0"/>
              </a:rPr>
              <a:t> formu vermek zorunda olan mükellefler tarafından, </a:t>
            </a:r>
            <a:r>
              <a:rPr lang="tr-TR" dirty="0" err="1">
                <a:latin typeface="Calibri" panose="020F0502020204030204" pitchFamily="34" charset="0"/>
                <a:ea typeface="Times New Roman" panose="02020603050405020304" pitchFamily="18" charset="0"/>
              </a:rPr>
              <a:t>Ba</a:t>
            </a:r>
            <a:r>
              <a:rPr lang="tr-TR" dirty="0">
                <a:latin typeface="Calibri" panose="020F0502020204030204" pitchFamily="34" charset="0"/>
                <a:ea typeface="Times New Roman" panose="02020603050405020304" pitchFamily="18" charset="0"/>
              </a:rPr>
              <a:t> formunun </a:t>
            </a:r>
            <a:r>
              <a:rPr lang="tr-TR" b="1" dirty="0">
                <a:latin typeface="Calibri" panose="020F0502020204030204" pitchFamily="34" charset="0"/>
                <a:ea typeface="Times New Roman" panose="02020603050405020304" pitchFamily="18" charset="0"/>
              </a:rPr>
              <a:t>“Soyadı/Adı Unvanı”</a:t>
            </a:r>
            <a:r>
              <a:rPr lang="tr-TR" dirty="0">
                <a:latin typeface="Calibri" panose="020F0502020204030204" pitchFamily="34" charset="0"/>
                <a:ea typeface="Times New Roman" panose="02020603050405020304" pitchFamily="18" charset="0"/>
              </a:rPr>
              <a:t> bölümüne “</a:t>
            </a:r>
            <a:r>
              <a:rPr lang="tr-TR" b="1" dirty="0">
                <a:solidFill>
                  <a:srgbClr val="C00000"/>
                </a:solidFill>
                <a:latin typeface="Calibri" panose="020F0502020204030204" pitchFamily="34" charset="0"/>
                <a:ea typeface="Times New Roman" panose="02020603050405020304" pitchFamily="18" charset="0"/>
              </a:rPr>
              <a:t>Muhtelif Satıcılar </a:t>
            </a:r>
            <a:r>
              <a:rPr lang="tr-TR" dirty="0">
                <a:latin typeface="Calibri" panose="020F0502020204030204" pitchFamily="34" charset="0"/>
                <a:ea typeface="Times New Roman" panose="02020603050405020304" pitchFamily="18" charset="0"/>
              </a:rPr>
              <a:t>(7440 sayılı Kanun Madde 6/1)”, </a:t>
            </a:r>
            <a:r>
              <a:rPr lang="tr-TR" b="1" dirty="0">
                <a:latin typeface="Calibri" panose="020F0502020204030204" pitchFamily="34" charset="0"/>
                <a:ea typeface="Times New Roman" panose="02020603050405020304" pitchFamily="18" charset="0"/>
              </a:rPr>
              <a:t>“Vergi Kimlik Numarası”</a:t>
            </a:r>
            <a:r>
              <a:rPr lang="tr-TR" dirty="0">
                <a:latin typeface="Calibri" panose="020F0502020204030204" pitchFamily="34" charset="0"/>
                <a:ea typeface="Times New Roman" panose="02020603050405020304" pitchFamily="18" charset="0"/>
              </a:rPr>
              <a:t> bölümüne </a:t>
            </a:r>
            <a:r>
              <a:rPr lang="tr-TR" b="1" dirty="0">
                <a:solidFill>
                  <a:srgbClr val="C00000"/>
                </a:solidFill>
                <a:latin typeface="Calibri" panose="020F0502020204030204" pitchFamily="34" charset="0"/>
                <a:ea typeface="Times New Roman" panose="02020603050405020304" pitchFamily="18" charset="0"/>
              </a:rPr>
              <a:t>(3333 333 333)</a:t>
            </a:r>
            <a:r>
              <a:rPr lang="tr-TR" dirty="0">
                <a:latin typeface="Calibri" panose="020F0502020204030204" pitchFamily="34" charset="0"/>
                <a:ea typeface="Times New Roman" panose="02020603050405020304" pitchFamily="18" charset="0"/>
              </a:rPr>
              <a:t> yazılarak</a:t>
            </a:r>
          </a:p>
        </p:txBody>
      </p:sp>
      <p:sp>
        <p:nvSpPr>
          <p:cNvPr id="21" name="Yuvarlatılmış Dikdörtgen 20"/>
          <p:cNvSpPr/>
          <p:nvPr/>
        </p:nvSpPr>
        <p:spPr>
          <a:xfrm>
            <a:off x="2842191" y="1225669"/>
            <a:ext cx="7551656"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a:latin typeface="Arial" panose="020B0604020202020204" pitchFamily="34" charset="0"/>
                <a:cs typeface="Arial" panose="020B0604020202020204" pitchFamily="34" charset="0"/>
              </a:rPr>
              <a:t>Beyan</a:t>
            </a:r>
          </a:p>
        </p:txBody>
      </p:sp>
      <p:sp>
        <p:nvSpPr>
          <p:cNvPr id="17" name="Metin kutusu 16"/>
          <p:cNvSpPr txBox="1"/>
          <p:nvPr/>
        </p:nvSpPr>
        <p:spPr>
          <a:xfrm>
            <a:off x="1921397" y="4492811"/>
            <a:ext cx="9256665" cy="2139047"/>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indent="0" algn="just">
              <a:spcAft>
                <a:spcPts val="0"/>
              </a:spcAft>
              <a:buNone/>
            </a:pPr>
            <a:endParaRPr lang="tr-TR" sz="1800" b="0" dirty="0">
              <a:latin typeface="Calibri" panose="020F0502020204030204" pitchFamily="34" charset="0"/>
              <a:ea typeface="Times New Roman" panose="02020603050405020304" pitchFamily="18" charset="0"/>
            </a:endParaRPr>
          </a:p>
          <a:p>
            <a:pPr marL="0" indent="0" algn="just">
              <a:spcAft>
                <a:spcPts val="0"/>
              </a:spcAft>
              <a:buNone/>
            </a:pPr>
            <a:r>
              <a:rPr lang="tr-TR" sz="1800" b="0" dirty="0">
                <a:latin typeface="Calibri" panose="020F0502020204030204" pitchFamily="34" charset="0"/>
                <a:ea typeface="Times New Roman" panose="02020603050405020304" pitchFamily="18" charset="0"/>
              </a:rPr>
              <a:t>               Bu madde hükmüne göre bildirilecek </a:t>
            </a:r>
            <a:r>
              <a:rPr lang="tr-TR" sz="1800" b="0" u="sng" dirty="0">
                <a:latin typeface="Calibri" panose="020F0502020204030204" pitchFamily="34" charset="0"/>
                <a:ea typeface="Times New Roman" panose="02020603050405020304" pitchFamily="18" charset="0"/>
              </a:rPr>
              <a:t>emtia</a:t>
            </a:r>
            <a:r>
              <a:rPr lang="tr-TR" sz="1800" b="0" dirty="0">
                <a:latin typeface="Calibri" panose="020F0502020204030204" pitchFamily="34" charset="0"/>
                <a:ea typeface="Times New Roman" panose="02020603050405020304" pitchFamily="18" charset="0"/>
              </a:rPr>
              <a:t>;</a:t>
            </a:r>
            <a:endParaRPr lang="tr-TR" sz="1800" b="0" dirty="0">
              <a:latin typeface="Times New Roman" panose="02020603050405020304" pitchFamily="18" charset="0"/>
              <a:ea typeface="Times New Roman" panose="02020603050405020304" pitchFamily="18" charset="0"/>
            </a:endParaRPr>
          </a:p>
          <a:p>
            <a:pPr marL="0" indent="0" algn="just">
              <a:spcAft>
                <a:spcPts val="0"/>
              </a:spcAft>
              <a:buNone/>
            </a:pPr>
            <a:r>
              <a:rPr lang="tr-TR" sz="1800" dirty="0">
                <a:latin typeface="Calibri" panose="020F0502020204030204" pitchFamily="34" charset="0"/>
                <a:ea typeface="Times New Roman" panose="02020603050405020304" pitchFamily="18" charset="0"/>
              </a:rPr>
              <a:t>       	* </a:t>
            </a:r>
            <a:r>
              <a:rPr lang="tr-TR" sz="1800" u="sng" dirty="0">
                <a:latin typeface="Calibri" panose="020F0502020204030204" pitchFamily="34" charset="0"/>
                <a:ea typeface="Times New Roman" panose="02020603050405020304" pitchFamily="18" charset="0"/>
              </a:rPr>
              <a:t>Alım satım</a:t>
            </a:r>
            <a:r>
              <a:rPr lang="tr-TR" sz="1800" dirty="0">
                <a:latin typeface="Calibri" panose="020F0502020204030204" pitchFamily="34" charset="0"/>
                <a:ea typeface="Times New Roman" panose="02020603050405020304" pitchFamily="18" charset="0"/>
              </a:rPr>
              <a:t> işletmelerinde </a:t>
            </a:r>
            <a:r>
              <a:rPr lang="tr-TR" sz="1800" dirty="0">
                <a:solidFill>
                  <a:srgbClr val="C00000"/>
                </a:solidFill>
                <a:latin typeface="Calibri" panose="020F0502020204030204" pitchFamily="34" charset="0"/>
                <a:ea typeface="Times New Roman" panose="02020603050405020304" pitchFamily="18" charset="0"/>
              </a:rPr>
              <a:t>satışa hazır malları</a:t>
            </a:r>
            <a:r>
              <a:rPr lang="tr-TR" sz="1800" dirty="0">
                <a:latin typeface="Calibri" panose="020F0502020204030204" pitchFamily="34" charset="0"/>
                <a:ea typeface="Times New Roman" panose="02020603050405020304" pitchFamily="18" charset="0"/>
              </a:rPr>
              <a:t>,</a:t>
            </a:r>
            <a:endParaRPr lang="tr-TR" sz="1800" dirty="0">
              <a:latin typeface="Times New Roman" panose="02020603050405020304" pitchFamily="18" charset="0"/>
              <a:ea typeface="Times New Roman" panose="02020603050405020304" pitchFamily="18" charset="0"/>
            </a:endParaRPr>
          </a:p>
          <a:p>
            <a:pPr marL="0" indent="0" algn="just">
              <a:spcAft>
                <a:spcPts val="0"/>
              </a:spcAft>
              <a:buNone/>
            </a:pPr>
            <a:r>
              <a:rPr lang="tr-TR" sz="1800" dirty="0">
                <a:latin typeface="Calibri" panose="020F0502020204030204" pitchFamily="34" charset="0"/>
                <a:ea typeface="Times New Roman" panose="02020603050405020304" pitchFamily="18" charset="0"/>
              </a:rPr>
              <a:t>	* </a:t>
            </a:r>
            <a:r>
              <a:rPr lang="tr-TR" sz="1800" u="sng" dirty="0">
                <a:latin typeface="Calibri" panose="020F0502020204030204" pitchFamily="34" charset="0"/>
                <a:ea typeface="Times New Roman" panose="02020603050405020304" pitchFamily="18" charset="0"/>
              </a:rPr>
              <a:t>İmalatçı</a:t>
            </a:r>
            <a:r>
              <a:rPr lang="tr-TR" sz="1800" dirty="0">
                <a:latin typeface="Calibri" panose="020F0502020204030204" pitchFamily="34" charset="0"/>
                <a:ea typeface="Times New Roman" panose="02020603050405020304" pitchFamily="18" charset="0"/>
              </a:rPr>
              <a:t> işletmelerde ise </a:t>
            </a:r>
            <a:r>
              <a:rPr lang="tr-TR" sz="1800" dirty="0">
                <a:solidFill>
                  <a:srgbClr val="C00000"/>
                </a:solidFill>
                <a:latin typeface="Calibri" panose="020F0502020204030204" pitchFamily="34" charset="0"/>
                <a:ea typeface="Times New Roman" panose="02020603050405020304" pitchFamily="18" charset="0"/>
              </a:rPr>
              <a:t>hammadde</a:t>
            </a:r>
            <a:r>
              <a:rPr lang="tr-TR" sz="1800" dirty="0">
                <a:latin typeface="Calibri" panose="020F0502020204030204" pitchFamily="34" charset="0"/>
                <a:ea typeface="Times New Roman" panose="02020603050405020304" pitchFamily="18" charset="0"/>
              </a:rPr>
              <a:t>, </a:t>
            </a:r>
            <a:r>
              <a:rPr lang="tr-TR" sz="1800" dirty="0">
                <a:solidFill>
                  <a:srgbClr val="C00000"/>
                </a:solidFill>
                <a:latin typeface="Calibri" panose="020F0502020204030204" pitchFamily="34" charset="0"/>
                <a:ea typeface="Times New Roman" panose="02020603050405020304" pitchFamily="18" charset="0"/>
              </a:rPr>
              <a:t>malzeme</a:t>
            </a:r>
            <a:r>
              <a:rPr lang="tr-TR" sz="1800" dirty="0">
                <a:latin typeface="Calibri" panose="020F0502020204030204" pitchFamily="34" charset="0"/>
                <a:ea typeface="Times New Roman" panose="02020603050405020304" pitchFamily="18" charset="0"/>
              </a:rPr>
              <a:t>, </a:t>
            </a:r>
            <a:r>
              <a:rPr lang="tr-TR" sz="1800" dirty="0">
                <a:solidFill>
                  <a:srgbClr val="C00000"/>
                </a:solidFill>
                <a:latin typeface="Calibri" panose="020F0502020204030204" pitchFamily="34" charset="0"/>
                <a:ea typeface="Times New Roman" panose="02020603050405020304" pitchFamily="18" charset="0"/>
              </a:rPr>
              <a:t>yarı mamul ve mamul </a:t>
            </a:r>
            <a:r>
              <a:rPr lang="tr-TR" sz="1800" dirty="0">
                <a:latin typeface="Calibri" panose="020F0502020204030204" pitchFamily="34" charset="0"/>
                <a:ea typeface="Times New Roman" panose="02020603050405020304" pitchFamily="18" charset="0"/>
              </a:rPr>
              <a:t>malları</a:t>
            </a:r>
            <a:endParaRPr lang="tr-TR" sz="1800" dirty="0">
              <a:latin typeface="Times New Roman" panose="02020603050405020304" pitchFamily="18" charset="0"/>
              <a:ea typeface="Times New Roman" panose="02020603050405020304" pitchFamily="18" charset="0"/>
            </a:endParaRPr>
          </a:p>
          <a:p>
            <a:pPr marL="0" indent="0" algn="just">
              <a:spcAft>
                <a:spcPts val="0"/>
              </a:spcAft>
              <a:buNone/>
            </a:pPr>
            <a:r>
              <a:rPr lang="tr-TR" sz="1800" b="0" dirty="0">
                <a:latin typeface="Calibri" panose="020F0502020204030204" pitchFamily="34" charset="0"/>
                <a:ea typeface="Times New Roman" panose="02020603050405020304" pitchFamily="18" charset="0"/>
              </a:rPr>
              <a:t>               ifade etmektedir.</a:t>
            </a:r>
          </a:p>
          <a:p>
            <a:pPr marL="0" indent="0" algn="just">
              <a:spcAft>
                <a:spcPts val="0"/>
              </a:spcAft>
              <a:buNone/>
            </a:pPr>
            <a:endParaRPr lang="tr-TR" sz="1800" b="0" dirty="0"/>
          </a:p>
        </p:txBody>
      </p:sp>
      <p:sp>
        <p:nvSpPr>
          <p:cNvPr id="3" name="TextShape 2">
            <a:extLst>
              <a:ext uri="{FF2B5EF4-FFF2-40B4-BE49-F238E27FC236}">
                <a16:creationId xmlns:a16="http://schemas.microsoft.com/office/drawing/2014/main" id="{BECE7E23-5698-51DC-4F87-19109BFF3B94}"/>
              </a:ext>
            </a:extLst>
          </p:cNvPr>
          <p:cNvSpPr txBox="1"/>
          <p:nvPr/>
        </p:nvSpPr>
        <p:spPr>
          <a:xfrm>
            <a:off x="902667" y="129375"/>
            <a:ext cx="10920495" cy="791640"/>
          </a:xfrm>
          <a:prstGeom prst="rect">
            <a:avLst/>
          </a:prstGeom>
          <a:noFill/>
          <a:ln>
            <a:noFill/>
          </a:ln>
        </p:spPr>
        <p:txBody>
          <a:bodyPr anchor="ctr"/>
          <a:lstStyle/>
          <a:p>
            <a:pPr algn="ctr">
              <a:lnSpc>
                <a:spcPct val="100000"/>
              </a:lnSpc>
            </a:pPr>
            <a:r>
              <a:rPr lang="tr-TR" sz="3600" b="1" spc="-1" dirty="0">
                <a:solidFill>
                  <a:srgbClr val="C00000"/>
                </a:solidFill>
                <a:uFill>
                  <a:solidFill>
                    <a:srgbClr val="FFFFFF"/>
                  </a:solidFill>
                </a:uFill>
                <a:latin typeface="Calibri"/>
              </a:rPr>
              <a:t>İŞLETME KAYITLARININ DÜZELTİLMESİ</a:t>
            </a:r>
          </a:p>
          <a:p>
            <a:pPr algn="ctr">
              <a:lnSpc>
                <a:spcPct val="100000"/>
              </a:lnSpc>
            </a:pPr>
            <a:r>
              <a:rPr lang="tr-TR" sz="2200" b="1" spc="-1" dirty="0">
                <a:solidFill>
                  <a:srgbClr val="C00000"/>
                </a:solidFill>
                <a:uFill>
                  <a:solidFill>
                    <a:srgbClr val="FFFFFF"/>
                  </a:solidFill>
                </a:uFill>
              </a:rPr>
              <a:t>-İşletmede Mevcut Olduğu Halde Kayıtlarda Yer Almayan Kıymetler</a:t>
            </a:r>
            <a:r>
              <a:rPr lang="tr-TR" sz="2200" b="1" strike="noStrike" spc="-1" dirty="0">
                <a:solidFill>
                  <a:srgbClr val="C00000"/>
                </a:solidFill>
                <a:uFill>
                  <a:solidFill>
                    <a:srgbClr val="FFFFFF"/>
                  </a:solidFill>
                </a:uFill>
                <a:latin typeface="Calibri"/>
              </a:rPr>
              <a:t>-</a:t>
            </a:r>
            <a:endParaRPr lang="tr-TR" sz="2200" b="0" strike="noStrike" spc="-1" dirty="0">
              <a:solidFill>
                <a:srgbClr val="C00000"/>
              </a:solidFill>
              <a:uFill>
                <a:solidFill>
                  <a:srgbClr val="FFFFFF"/>
                </a:solidFill>
              </a:uFill>
              <a:latin typeface="Calibri"/>
            </a:endParaRPr>
          </a:p>
        </p:txBody>
      </p:sp>
    </p:spTree>
    <p:extLst>
      <p:ext uri="{BB962C8B-B14F-4D97-AF65-F5344CB8AC3E}">
        <p14:creationId xmlns:p14="http://schemas.microsoft.com/office/powerpoint/2010/main" val="8643445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500"/>
                                        <p:tgtEl>
                                          <p:spTgt spid="23"/>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xit" presetSubtype="0" fill="hold" nodeType="clickEffect">
                                  <p:stCondLst>
                                    <p:cond delay="0"/>
                                  </p:stCondLst>
                                  <p:childTnLst>
                                    <p:animEffect transition="out" filter="fade">
                                      <p:cBhvr>
                                        <p:cTn id="19" dur="1000"/>
                                        <p:tgtEl>
                                          <p:spTgt spid="6"/>
                                        </p:tgtEl>
                                      </p:cBhvr>
                                    </p:animEffect>
                                    <p:anim calcmode="lin" valueType="num">
                                      <p:cBhvr>
                                        <p:cTn id="20" dur="1000"/>
                                        <p:tgtEl>
                                          <p:spTgt spid="6"/>
                                        </p:tgtEl>
                                        <p:attrNameLst>
                                          <p:attrName>ppt_x</p:attrName>
                                        </p:attrNameLst>
                                      </p:cBhvr>
                                      <p:tavLst>
                                        <p:tav tm="0">
                                          <p:val>
                                            <p:strVal val="ppt_x"/>
                                          </p:val>
                                        </p:tav>
                                        <p:tav tm="100000">
                                          <p:val>
                                            <p:strVal val="ppt_x"/>
                                          </p:val>
                                        </p:tav>
                                      </p:tavLst>
                                    </p:anim>
                                    <p:anim calcmode="lin" valueType="num">
                                      <p:cBhvr>
                                        <p:cTn id="21" dur="100" decel="100000"/>
                                        <p:tgtEl>
                                          <p:spTgt spid="6"/>
                                        </p:tgtEl>
                                        <p:attrNameLst>
                                          <p:attrName>ppt_y</p:attrName>
                                        </p:attrNameLst>
                                      </p:cBhvr>
                                      <p:tavLst>
                                        <p:tav tm="0">
                                          <p:val>
                                            <p:strVal val="ppt_y"/>
                                          </p:val>
                                        </p:tav>
                                        <p:tav tm="100000">
                                          <p:val>
                                            <p:strVal val="ppt_y-.03"/>
                                          </p:val>
                                        </p:tav>
                                      </p:tavLst>
                                    </p:anim>
                                    <p:anim calcmode="lin" valueType="num">
                                      <p:cBhvr>
                                        <p:cTn id="22" dur="900" accel="100000">
                                          <p:stCondLst>
                                            <p:cond delay="100"/>
                                          </p:stCondLst>
                                        </p:cTn>
                                        <p:tgtEl>
                                          <p:spTgt spid="6"/>
                                        </p:tgtEl>
                                        <p:attrNameLst>
                                          <p:attrName>ppt_y</p:attrName>
                                        </p:attrNameLst>
                                      </p:cBhvr>
                                      <p:tavLst>
                                        <p:tav tm="0">
                                          <p:val>
                                            <p:strVal val="ppt_y"/>
                                          </p:val>
                                        </p:tav>
                                        <p:tav tm="100000">
                                          <p:val>
                                            <p:strVal val="ppt_y+1"/>
                                          </p:val>
                                        </p:tav>
                                      </p:tavLst>
                                    </p:anim>
                                    <p:set>
                                      <p:cBhvr>
                                        <p:cTn id="23" dur="1" fill="hold">
                                          <p:stCondLst>
                                            <p:cond delay="999"/>
                                          </p:stCondLst>
                                        </p:cTn>
                                        <p:tgtEl>
                                          <p:spTgt spid="6"/>
                                        </p:tgtEl>
                                        <p:attrNameLst>
                                          <p:attrName>style.visibility</p:attrName>
                                        </p:attrNameLst>
                                      </p:cBhvr>
                                      <p:to>
                                        <p:strVal val="hidden"/>
                                      </p:to>
                                    </p:se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xit" presetSubtype="0" fill="hold" grpId="1" nodeType="clickEffect">
                                  <p:stCondLst>
                                    <p:cond delay="0"/>
                                  </p:stCondLst>
                                  <p:childTnLst>
                                    <p:animEffect transition="out" filter="fade">
                                      <p:cBhvr>
                                        <p:cTn id="31" dur="1000"/>
                                        <p:tgtEl>
                                          <p:spTgt spid="26"/>
                                        </p:tgtEl>
                                      </p:cBhvr>
                                    </p:animEffect>
                                    <p:anim calcmode="lin" valueType="num">
                                      <p:cBhvr>
                                        <p:cTn id="32" dur="1000"/>
                                        <p:tgtEl>
                                          <p:spTgt spid="26"/>
                                        </p:tgtEl>
                                        <p:attrNameLst>
                                          <p:attrName>ppt_x</p:attrName>
                                        </p:attrNameLst>
                                      </p:cBhvr>
                                      <p:tavLst>
                                        <p:tav tm="0">
                                          <p:val>
                                            <p:strVal val="ppt_x"/>
                                          </p:val>
                                        </p:tav>
                                        <p:tav tm="100000">
                                          <p:val>
                                            <p:strVal val="ppt_x"/>
                                          </p:val>
                                        </p:tav>
                                      </p:tavLst>
                                    </p:anim>
                                    <p:anim calcmode="lin" valueType="num">
                                      <p:cBhvr>
                                        <p:cTn id="33" dur="100" decel="100000"/>
                                        <p:tgtEl>
                                          <p:spTgt spid="26"/>
                                        </p:tgtEl>
                                        <p:attrNameLst>
                                          <p:attrName>ppt_y</p:attrName>
                                        </p:attrNameLst>
                                      </p:cBhvr>
                                      <p:tavLst>
                                        <p:tav tm="0">
                                          <p:val>
                                            <p:strVal val="ppt_y"/>
                                          </p:val>
                                        </p:tav>
                                        <p:tav tm="100000">
                                          <p:val>
                                            <p:strVal val="ppt_y-.03"/>
                                          </p:val>
                                        </p:tav>
                                      </p:tavLst>
                                    </p:anim>
                                    <p:anim calcmode="lin" valueType="num">
                                      <p:cBhvr>
                                        <p:cTn id="34" dur="900" accel="100000">
                                          <p:stCondLst>
                                            <p:cond delay="100"/>
                                          </p:stCondLst>
                                        </p:cTn>
                                        <p:tgtEl>
                                          <p:spTgt spid="26"/>
                                        </p:tgtEl>
                                        <p:attrNameLst>
                                          <p:attrName>ppt_y</p:attrName>
                                        </p:attrNameLst>
                                      </p:cBhvr>
                                      <p:tavLst>
                                        <p:tav tm="0">
                                          <p:val>
                                            <p:strVal val="ppt_y"/>
                                          </p:val>
                                        </p:tav>
                                        <p:tav tm="100000">
                                          <p:val>
                                            <p:strVal val="ppt_y+1"/>
                                          </p:val>
                                        </p:tav>
                                      </p:tavLst>
                                    </p:anim>
                                    <p:set>
                                      <p:cBhvr>
                                        <p:cTn id="35" dur="1" fill="hold">
                                          <p:stCondLst>
                                            <p:cond delay="999"/>
                                          </p:stCondLst>
                                        </p:cTn>
                                        <p:tgtEl>
                                          <p:spTgt spid="26"/>
                                        </p:tgtEl>
                                        <p:attrNameLst>
                                          <p:attrName>style.visibility</p:attrName>
                                        </p:attrNameLst>
                                      </p:cBhvr>
                                      <p:to>
                                        <p:strVal val="hidden"/>
                                      </p:to>
                                    </p:se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xit" presetSubtype="0" fill="hold" grpId="1" nodeType="clickEffect">
                                  <p:stCondLst>
                                    <p:cond delay="0"/>
                                  </p:stCondLst>
                                  <p:childTnLst>
                                    <p:animEffect transition="out" filter="fade">
                                      <p:cBhvr>
                                        <p:cTn id="43" dur="1000"/>
                                        <p:tgtEl>
                                          <p:spTgt spid="17"/>
                                        </p:tgtEl>
                                      </p:cBhvr>
                                    </p:animEffect>
                                    <p:anim calcmode="lin" valueType="num">
                                      <p:cBhvr>
                                        <p:cTn id="44" dur="1000"/>
                                        <p:tgtEl>
                                          <p:spTgt spid="17"/>
                                        </p:tgtEl>
                                        <p:attrNameLst>
                                          <p:attrName>ppt_x</p:attrName>
                                        </p:attrNameLst>
                                      </p:cBhvr>
                                      <p:tavLst>
                                        <p:tav tm="0">
                                          <p:val>
                                            <p:strVal val="ppt_x"/>
                                          </p:val>
                                        </p:tav>
                                        <p:tav tm="100000">
                                          <p:val>
                                            <p:strVal val="ppt_x"/>
                                          </p:val>
                                        </p:tav>
                                      </p:tavLst>
                                    </p:anim>
                                    <p:anim calcmode="lin" valueType="num">
                                      <p:cBhvr>
                                        <p:cTn id="45" dur="100" decel="100000"/>
                                        <p:tgtEl>
                                          <p:spTgt spid="17"/>
                                        </p:tgtEl>
                                        <p:attrNameLst>
                                          <p:attrName>ppt_y</p:attrName>
                                        </p:attrNameLst>
                                      </p:cBhvr>
                                      <p:tavLst>
                                        <p:tav tm="0">
                                          <p:val>
                                            <p:strVal val="ppt_y"/>
                                          </p:val>
                                        </p:tav>
                                        <p:tav tm="100000">
                                          <p:val>
                                            <p:strVal val="ppt_y-.03"/>
                                          </p:val>
                                        </p:tav>
                                      </p:tavLst>
                                    </p:anim>
                                    <p:anim calcmode="lin" valueType="num">
                                      <p:cBhvr>
                                        <p:cTn id="46" dur="900" accel="100000">
                                          <p:stCondLst>
                                            <p:cond delay="100"/>
                                          </p:stCondLst>
                                        </p:cTn>
                                        <p:tgtEl>
                                          <p:spTgt spid="17"/>
                                        </p:tgtEl>
                                        <p:attrNameLst>
                                          <p:attrName>ppt_y</p:attrName>
                                        </p:attrNameLst>
                                      </p:cBhvr>
                                      <p:tavLst>
                                        <p:tav tm="0">
                                          <p:val>
                                            <p:strVal val="ppt_y"/>
                                          </p:val>
                                        </p:tav>
                                        <p:tav tm="100000">
                                          <p:val>
                                            <p:strVal val="ppt_y+1"/>
                                          </p:val>
                                        </p:tav>
                                      </p:tavLst>
                                    </p:anim>
                                    <p:set>
                                      <p:cBhvr>
                                        <p:cTn id="47" dur="1" fill="hold">
                                          <p:stCondLst>
                                            <p:cond delay="999"/>
                                          </p:stCondLst>
                                        </p:cTn>
                                        <p:tgtEl>
                                          <p:spTgt spid="17"/>
                                        </p:tgtEl>
                                        <p:attrNameLst>
                                          <p:attrName>style.visibility</p:attrName>
                                        </p:attrNameLst>
                                      </p:cBhvr>
                                      <p:to>
                                        <p:strVal val="hidden"/>
                                      </p:to>
                                    </p:se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37" presetClass="exit" presetSubtype="0" fill="hold" grpId="1" nodeType="clickEffect">
                                  <p:stCondLst>
                                    <p:cond delay="0"/>
                                  </p:stCondLst>
                                  <p:childTnLst>
                                    <p:animEffect transition="out" filter="fade">
                                      <p:cBhvr>
                                        <p:cTn id="55" dur="1000"/>
                                        <p:tgtEl>
                                          <p:spTgt spid="18"/>
                                        </p:tgtEl>
                                      </p:cBhvr>
                                    </p:animEffect>
                                    <p:anim calcmode="lin" valueType="num">
                                      <p:cBhvr>
                                        <p:cTn id="56" dur="1000"/>
                                        <p:tgtEl>
                                          <p:spTgt spid="18"/>
                                        </p:tgtEl>
                                        <p:attrNameLst>
                                          <p:attrName>ppt_x</p:attrName>
                                        </p:attrNameLst>
                                      </p:cBhvr>
                                      <p:tavLst>
                                        <p:tav tm="0">
                                          <p:val>
                                            <p:strVal val="ppt_x"/>
                                          </p:val>
                                        </p:tav>
                                        <p:tav tm="100000">
                                          <p:val>
                                            <p:strVal val="ppt_x"/>
                                          </p:val>
                                        </p:tav>
                                      </p:tavLst>
                                    </p:anim>
                                    <p:anim calcmode="lin" valueType="num">
                                      <p:cBhvr>
                                        <p:cTn id="57" dur="100" decel="100000"/>
                                        <p:tgtEl>
                                          <p:spTgt spid="18"/>
                                        </p:tgtEl>
                                        <p:attrNameLst>
                                          <p:attrName>ppt_y</p:attrName>
                                        </p:attrNameLst>
                                      </p:cBhvr>
                                      <p:tavLst>
                                        <p:tav tm="0">
                                          <p:val>
                                            <p:strVal val="ppt_y"/>
                                          </p:val>
                                        </p:tav>
                                        <p:tav tm="100000">
                                          <p:val>
                                            <p:strVal val="ppt_y-.03"/>
                                          </p:val>
                                        </p:tav>
                                      </p:tavLst>
                                    </p:anim>
                                    <p:anim calcmode="lin" valueType="num">
                                      <p:cBhvr>
                                        <p:cTn id="58" dur="900" accel="100000">
                                          <p:stCondLst>
                                            <p:cond delay="100"/>
                                          </p:stCondLst>
                                        </p:cTn>
                                        <p:tgtEl>
                                          <p:spTgt spid="18"/>
                                        </p:tgtEl>
                                        <p:attrNameLst>
                                          <p:attrName>ppt_y</p:attrName>
                                        </p:attrNameLst>
                                      </p:cBhvr>
                                      <p:tavLst>
                                        <p:tav tm="0">
                                          <p:val>
                                            <p:strVal val="ppt_y"/>
                                          </p:val>
                                        </p:tav>
                                        <p:tav tm="100000">
                                          <p:val>
                                            <p:strVal val="ppt_y+1"/>
                                          </p:val>
                                        </p:tav>
                                      </p:tavLst>
                                    </p:anim>
                                    <p:set>
                                      <p:cBhvr>
                                        <p:cTn id="59" dur="1" fill="hold">
                                          <p:stCondLst>
                                            <p:cond delay="999"/>
                                          </p:stCondLst>
                                        </p:cTn>
                                        <p:tgtEl>
                                          <p:spTgt spid="18"/>
                                        </p:tgtEl>
                                        <p:attrNameLst>
                                          <p:attrName>style.visibility</p:attrName>
                                        </p:attrNameLst>
                                      </p:cBhvr>
                                      <p:to>
                                        <p:strVal val="hidden"/>
                                      </p:to>
                                    </p:set>
                                  </p:childTnLst>
                                </p:cTn>
                              </p:par>
                            </p:childTnLst>
                          </p:cTn>
                        </p:par>
                        <p:par>
                          <p:cTn id="60" fill="hold">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37" presetClass="exit" presetSubtype="0" fill="hold" grpId="1" nodeType="clickEffect">
                                  <p:stCondLst>
                                    <p:cond delay="0"/>
                                  </p:stCondLst>
                                  <p:childTnLst>
                                    <p:animEffect transition="out" filter="fade">
                                      <p:cBhvr>
                                        <p:cTn id="67" dur="1000"/>
                                        <p:tgtEl>
                                          <p:spTgt spid="19"/>
                                        </p:tgtEl>
                                      </p:cBhvr>
                                    </p:animEffect>
                                    <p:anim calcmode="lin" valueType="num">
                                      <p:cBhvr>
                                        <p:cTn id="68" dur="1000"/>
                                        <p:tgtEl>
                                          <p:spTgt spid="19"/>
                                        </p:tgtEl>
                                        <p:attrNameLst>
                                          <p:attrName>ppt_x</p:attrName>
                                        </p:attrNameLst>
                                      </p:cBhvr>
                                      <p:tavLst>
                                        <p:tav tm="0">
                                          <p:val>
                                            <p:strVal val="ppt_x"/>
                                          </p:val>
                                        </p:tav>
                                        <p:tav tm="100000">
                                          <p:val>
                                            <p:strVal val="ppt_x"/>
                                          </p:val>
                                        </p:tav>
                                      </p:tavLst>
                                    </p:anim>
                                    <p:anim calcmode="lin" valueType="num">
                                      <p:cBhvr>
                                        <p:cTn id="69" dur="100" decel="100000"/>
                                        <p:tgtEl>
                                          <p:spTgt spid="19"/>
                                        </p:tgtEl>
                                        <p:attrNameLst>
                                          <p:attrName>ppt_y</p:attrName>
                                        </p:attrNameLst>
                                      </p:cBhvr>
                                      <p:tavLst>
                                        <p:tav tm="0">
                                          <p:val>
                                            <p:strVal val="ppt_y"/>
                                          </p:val>
                                        </p:tav>
                                        <p:tav tm="100000">
                                          <p:val>
                                            <p:strVal val="ppt_y-.03"/>
                                          </p:val>
                                        </p:tav>
                                      </p:tavLst>
                                    </p:anim>
                                    <p:anim calcmode="lin" valueType="num">
                                      <p:cBhvr>
                                        <p:cTn id="70" dur="900" accel="100000">
                                          <p:stCondLst>
                                            <p:cond delay="100"/>
                                          </p:stCondLst>
                                        </p:cTn>
                                        <p:tgtEl>
                                          <p:spTgt spid="19"/>
                                        </p:tgtEl>
                                        <p:attrNameLst>
                                          <p:attrName>ppt_y</p:attrName>
                                        </p:attrNameLst>
                                      </p:cBhvr>
                                      <p:tavLst>
                                        <p:tav tm="0">
                                          <p:val>
                                            <p:strVal val="ppt_y"/>
                                          </p:val>
                                        </p:tav>
                                        <p:tav tm="100000">
                                          <p:val>
                                            <p:strVal val="ppt_y+1"/>
                                          </p:val>
                                        </p:tav>
                                      </p:tavLst>
                                    </p:anim>
                                    <p:set>
                                      <p:cBhvr>
                                        <p:cTn id="71" dur="1" fill="hold">
                                          <p:stCondLst>
                                            <p:cond delay="999"/>
                                          </p:stCondLst>
                                        </p:cTn>
                                        <p:tgtEl>
                                          <p:spTgt spid="19"/>
                                        </p:tgtEl>
                                        <p:attrNameLst>
                                          <p:attrName>style.visibility</p:attrName>
                                        </p:attrNameLst>
                                      </p:cBhvr>
                                      <p:to>
                                        <p:strVal val="hidden"/>
                                      </p:to>
                                    </p:set>
                                  </p:childTnLst>
                                </p:cTn>
                              </p:par>
                            </p:childTnLst>
                          </p:cTn>
                        </p:par>
                        <p:par>
                          <p:cTn id="72" fill="hold">
                            <p:stCondLst>
                              <p:cond delay="1000"/>
                            </p:stCondLst>
                            <p:childTnLst>
                              <p:par>
                                <p:cTn id="73" presetID="22" presetClass="entr" presetSubtype="8" fill="hold"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left)">
                                      <p:cBhvr>
                                        <p:cTn id="75" dur="500"/>
                                        <p:tgtEl>
                                          <p:spTgt spid="25"/>
                                        </p:tgtEl>
                                      </p:cBhvr>
                                    </p:animEffect>
                                  </p:childTnLst>
                                </p:cTn>
                              </p:par>
                            </p:childTnLst>
                          </p:cTn>
                        </p:par>
                        <p:par>
                          <p:cTn id="76" fill="hold">
                            <p:stCondLst>
                              <p:cond delay="1500"/>
                            </p:stCondLst>
                            <p:childTnLst>
                              <p:par>
                                <p:cTn id="77" presetID="22" presetClass="entr" presetSubtype="8" fill="hold" grpId="0" nodeType="afterEffect">
                                  <p:stCondLst>
                                    <p:cond delay="0"/>
                                  </p:stCondLst>
                                  <p:childTnLst>
                                    <p:set>
                                      <p:cBhvr>
                                        <p:cTn id="78" dur="1" fill="hold">
                                          <p:stCondLst>
                                            <p:cond delay="0"/>
                                          </p:stCondLst>
                                        </p:cTn>
                                        <p:tgtEl>
                                          <p:spTgt spid="2"/>
                                        </p:tgtEl>
                                        <p:attrNameLst>
                                          <p:attrName>style.visibility</p:attrName>
                                        </p:attrNameLst>
                                      </p:cBhvr>
                                      <p:to>
                                        <p:strVal val="visible"/>
                                      </p:to>
                                    </p:set>
                                    <p:animEffect transition="in" filter="wipe(left)">
                                      <p:cBhvr>
                                        <p:cTn id="7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 grpId="0"/>
      <p:bldP spid="19" grpId="0" animBg="1"/>
      <p:bldP spid="19" grpId="1" animBg="1"/>
      <p:bldP spid="18" grpId="0" animBg="1"/>
      <p:bldP spid="18" grpId="1" animBg="1"/>
      <p:bldP spid="20" grpId="0" animBg="1"/>
      <p:bldP spid="17" grpId="0" animBg="1"/>
      <p:bldP spid="17"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0" name="Metin kutusu 19"/>
          <p:cNvSpPr txBox="1"/>
          <p:nvPr/>
        </p:nvSpPr>
        <p:spPr>
          <a:xfrm>
            <a:off x="2233914" y="1396532"/>
            <a:ext cx="8206451" cy="3140860"/>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endParaRPr lang="tr-TR" sz="1100" dirty="0">
              <a:latin typeface="Segoe UI" panose="020B0502040204020203" pitchFamily="34" charset="0"/>
              <a:ea typeface="Segoe UI" panose="020B0502040204020203" pitchFamily="34" charset="0"/>
              <a:cs typeface="Segoe UI" panose="020B0502040204020203" pitchFamily="34" charset="0"/>
            </a:endParaRPr>
          </a:p>
          <a:p>
            <a:endParaRPr lang="tr-TR" sz="1100" dirty="0">
              <a:latin typeface="Segoe UI" panose="020B0502040204020203" pitchFamily="34" charset="0"/>
              <a:ea typeface="Segoe UI" panose="020B0502040204020203" pitchFamily="34" charset="0"/>
              <a:cs typeface="Segoe UI" panose="020B0502040204020203" pitchFamily="34"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2000" dirty="0">
                <a:latin typeface="Calibri" panose="020F0502020204030204" pitchFamily="34" charset="0"/>
                <a:ea typeface="Times New Roman" panose="02020603050405020304" pitchFamily="18" charset="0"/>
              </a:rPr>
              <a:t>Bildirime dâhil edilen amortismana tabi iktisadi kıymetler için </a:t>
            </a:r>
            <a:r>
              <a:rPr lang="tr-TR" sz="2000" b="1" dirty="0">
                <a:solidFill>
                  <a:srgbClr val="C00000"/>
                </a:solidFill>
                <a:latin typeface="Calibri" panose="020F0502020204030204" pitchFamily="34" charset="0"/>
                <a:ea typeface="Times New Roman" panose="02020603050405020304" pitchFamily="18" charset="0"/>
              </a:rPr>
              <a:t>amortisman ayrılmayacaktır</a:t>
            </a:r>
            <a:r>
              <a:rPr lang="tr-TR" sz="2000" dirty="0">
                <a:latin typeface="Calibri" panose="020F0502020204030204" pitchFamily="34" charset="0"/>
                <a:ea typeface="Times New Roman" panose="02020603050405020304" pitchFamily="18" charset="0"/>
              </a:rPr>
              <a:t>.</a:t>
            </a:r>
          </a:p>
          <a:p>
            <a:pPr marL="377190" lvl="1" indent="-285750">
              <a:lnSpc>
                <a:spcPct val="90000"/>
              </a:lnSpc>
              <a:spcBef>
                <a:spcPts val="300"/>
              </a:spcBef>
              <a:spcAft>
                <a:spcPts val="300"/>
              </a:spcAft>
              <a:buClr>
                <a:srgbClr val="D34817"/>
              </a:buClr>
              <a:buFont typeface="Wingdings" panose="05000000000000000000" pitchFamily="2" charset="2"/>
              <a:buChar char="§"/>
            </a:pPr>
            <a:endParaRPr lang="tr-TR" sz="2000" dirty="0">
              <a:latin typeface="Calibri" panose="020F0502020204030204" pitchFamily="34" charset="0"/>
              <a:ea typeface="Times New Roman" panose="02020603050405020304" pitchFamily="18"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2000" dirty="0">
                <a:latin typeface="Calibri" panose="020F0502020204030204" pitchFamily="34" charset="0"/>
                <a:ea typeface="Times New Roman" panose="02020603050405020304" pitchFamily="18" charset="0"/>
              </a:rPr>
              <a:t>Kayıtsız mal bildiren mükellefler, </a:t>
            </a:r>
            <a:r>
              <a:rPr lang="tr-TR" sz="2000" b="1" dirty="0">
                <a:solidFill>
                  <a:srgbClr val="C00000"/>
                </a:solidFill>
                <a:latin typeface="Calibri" panose="020F0502020204030204" pitchFamily="34" charset="0"/>
                <a:ea typeface="Times New Roman" panose="02020603050405020304" pitchFamily="18" charset="0"/>
              </a:rPr>
              <a:t>bu malları satmaları hâlinde</a:t>
            </a:r>
            <a:r>
              <a:rPr lang="tr-TR" sz="2000" dirty="0">
                <a:latin typeface="Calibri" panose="020F0502020204030204" pitchFamily="34" charset="0"/>
                <a:ea typeface="Times New Roman" panose="02020603050405020304" pitchFamily="18" charset="0"/>
              </a:rPr>
              <a:t>, defterlere kaydedilecek </a:t>
            </a:r>
            <a:r>
              <a:rPr lang="tr-TR" sz="2000" b="1" u="sng" dirty="0">
                <a:latin typeface="Calibri" panose="020F0502020204030204" pitchFamily="34" charset="0"/>
                <a:ea typeface="Times New Roman" panose="02020603050405020304" pitchFamily="18" charset="0"/>
              </a:rPr>
              <a:t>satış bedeli</a:t>
            </a:r>
            <a:r>
              <a:rPr lang="tr-TR" sz="2000" dirty="0">
                <a:latin typeface="Calibri" panose="020F0502020204030204" pitchFamily="34" charset="0"/>
                <a:ea typeface="Times New Roman" panose="02020603050405020304" pitchFamily="18" charset="0"/>
              </a:rPr>
              <a:t> </a:t>
            </a:r>
            <a:r>
              <a:rPr lang="tr-TR" sz="2000" b="1" dirty="0">
                <a:solidFill>
                  <a:srgbClr val="C00000"/>
                </a:solidFill>
                <a:latin typeface="Calibri" panose="020F0502020204030204" pitchFamily="34" charset="0"/>
                <a:ea typeface="Times New Roman" panose="02020603050405020304" pitchFamily="18" charset="0"/>
              </a:rPr>
              <a:t>kayıtlı değerinden düşük</a:t>
            </a:r>
            <a:r>
              <a:rPr lang="tr-TR" sz="2000" dirty="0">
                <a:solidFill>
                  <a:srgbClr val="C00000"/>
                </a:solidFill>
                <a:latin typeface="Calibri" panose="020F0502020204030204" pitchFamily="34" charset="0"/>
                <a:ea typeface="Times New Roman" panose="02020603050405020304" pitchFamily="18" charset="0"/>
              </a:rPr>
              <a:t> </a:t>
            </a:r>
            <a:r>
              <a:rPr lang="tr-TR" sz="2000" b="1" u="sng" dirty="0">
                <a:latin typeface="Calibri" panose="020F0502020204030204" pitchFamily="34" charset="0"/>
                <a:ea typeface="Times New Roman" panose="02020603050405020304" pitchFamily="18" charset="0"/>
              </a:rPr>
              <a:t>olamayacaktır</a:t>
            </a:r>
            <a:r>
              <a:rPr lang="tr-TR" sz="2000" dirty="0">
                <a:latin typeface="Calibri" panose="020F0502020204030204" pitchFamily="34" charset="0"/>
                <a:ea typeface="Times New Roman" panose="02020603050405020304" pitchFamily="18" charset="0"/>
              </a:rPr>
              <a:t>. </a:t>
            </a:r>
          </a:p>
          <a:p>
            <a:pPr marL="834390" lvl="2" indent="-285750">
              <a:lnSpc>
                <a:spcPct val="90000"/>
              </a:lnSpc>
              <a:spcBef>
                <a:spcPts val="300"/>
              </a:spcBef>
              <a:spcAft>
                <a:spcPts val="300"/>
              </a:spcAft>
              <a:buClr>
                <a:srgbClr val="D34817"/>
              </a:buClr>
              <a:buFont typeface="Wingdings" panose="05000000000000000000" pitchFamily="2" charset="2"/>
              <a:buChar char="§"/>
            </a:pPr>
            <a:r>
              <a:rPr lang="tr-TR" sz="2000" b="1" dirty="0">
                <a:solidFill>
                  <a:srgbClr val="C00000"/>
                </a:solidFill>
                <a:latin typeface="Calibri" panose="020F0502020204030204" pitchFamily="34" charset="0"/>
                <a:ea typeface="Times New Roman" panose="02020603050405020304" pitchFamily="18" charset="0"/>
              </a:rPr>
              <a:t>Gerçek satış</a:t>
            </a:r>
            <a:r>
              <a:rPr lang="tr-TR" sz="2000" dirty="0">
                <a:solidFill>
                  <a:srgbClr val="C00000"/>
                </a:solidFill>
                <a:latin typeface="Calibri" panose="020F0502020204030204" pitchFamily="34" charset="0"/>
                <a:ea typeface="Times New Roman" panose="02020603050405020304" pitchFamily="18" charset="0"/>
              </a:rPr>
              <a:t> </a:t>
            </a:r>
            <a:r>
              <a:rPr lang="tr-TR" sz="2000" dirty="0">
                <a:latin typeface="Calibri" panose="020F0502020204030204" pitchFamily="34" charset="0"/>
                <a:ea typeface="Times New Roman" panose="02020603050405020304" pitchFamily="18" charset="0"/>
              </a:rPr>
              <a:t>bedelinin kayda alınan bedelden </a:t>
            </a:r>
            <a:r>
              <a:rPr lang="tr-TR" sz="2000" b="1" dirty="0">
                <a:solidFill>
                  <a:srgbClr val="C00000"/>
                </a:solidFill>
                <a:latin typeface="Calibri" panose="020F0502020204030204" pitchFamily="34" charset="0"/>
                <a:ea typeface="Times New Roman" panose="02020603050405020304" pitchFamily="18" charset="0"/>
              </a:rPr>
              <a:t>düşük</a:t>
            </a:r>
            <a:r>
              <a:rPr lang="tr-TR" sz="2000" dirty="0">
                <a:solidFill>
                  <a:srgbClr val="C00000"/>
                </a:solidFill>
                <a:latin typeface="Calibri" panose="020F0502020204030204" pitchFamily="34" charset="0"/>
                <a:ea typeface="Times New Roman" panose="02020603050405020304" pitchFamily="18" charset="0"/>
              </a:rPr>
              <a:t> </a:t>
            </a:r>
            <a:r>
              <a:rPr lang="tr-TR" sz="2000" dirty="0">
                <a:latin typeface="Calibri" panose="020F0502020204030204" pitchFamily="34" charset="0"/>
                <a:ea typeface="Times New Roman" panose="02020603050405020304" pitchFamily="18" charset="0"/>
              </a:rPr>
              <a:t>olması hâlinde, </a:t>
            </a:r>
            <a:r>
              <a:rPr lang="tr-TR" sz="2000" b="1" u="sng" dirty="0">
                <a:latin typeface="Calibri" panose="020F0502020204030204" pitchFamily="34" charset="0"/>
                <a:ea typeface="Times New Roman" panose="02020603050405020304" pitchFamily="18" charset="0"/>
              </a:rPr>
              <a:t>kazancın tespitinde</a:t>
            </a:r>
            <a:r>
              <a:rPr lang="tr-TR" sz="2000" dirty="0">
                <a:latin typeface="Calibri" panose="020F0502020204030204" pitchFamily="34" charset="0"/>
                <a:ea typeface="Times New Roman" panose="02020603050405020304" pitchFamily="18" charset="0"/>
              </a:rPr>
              <a:t> </a:t>
            </a:r>
            <a:r>
              <a:rPr lang="tr-TR" sz="2000" b="1" dirty="0">
                <a:solidFill>
                  <a:srgbClr val="C00000"/>
                </a:solidFill>
                <a:latin typeface="Calibri" panose="020F0502020204030204" pitchFamily="34" charset="0"/>
                <a:ea typeface="Times New Roman" panose="02020603050405020304" pitchFamily="18" charset="0"/>
              </a:rPr>
              <a:t>kayıtlı bedel</a:t>
            </a:r>
            <a:r>
              <a:rPr lang="tr-TR" sz="2000" dirty="0">
                <a:solidFill>
                  <a:srgbClr val="C00000"/>
                </a:solidFill>
                <a:latin typeface="Calibri" panose="020F0502020204030204" pitchFamily="34" charset="0"/>
                <a:ea typeface="Times New Roman" panose="02020603050405020304" pitchFamily="18" charset="0"/>
              </a:rPr>
              <a:t> </a:t>
            </a:r>
            <a:r>
              <a:rPr lang="tr-TR" sz="2000" dirty="0">
                <a:latin typeface="Calibri" panose="020F0502020204030204" pitchFamily="34" charset="0"/>
                <a:ea typeface="Times New Roman" panose="02020603050405020304" pitchFamily="18" charset="0"/>
              </a:rPr>
              <a:t>dikkate alınacaktır.</a:t>
            </a:r>
          </a:p>
          <a:p>
            <a:pPr marL="834390" lvl="2" indent="-285750">
              <a:lnSpc>
                <a:spcPct val="90000"/>
              </a:lnSpc>
              <a:spcBef>
                <a:spcPts val="300"/>
              </a:spcBef>
              <a:spcAft>
                <a:spcPts val="300"/>
              </a:spcAft>
              <a:buClr>
                <a:srgbClr val="D34817"/>
              </a:buClr>
              <a:buFont typeface="Wingdings" panose="05000000000000000000" pitchFamily="2" charset="2"/>
              <a:buChar char="§"/>
            </a:pPr>
            <a:endParaRPr lang="tr-TR" sz="1400" dirty="0">
              <a:latin typeface="Calibri" panose="020F0502020204030204" pitchFamily="34" charset="0"/>
              <a:ea typeface="Times New Roman" panose="02020603050405020304" pitchFamily="18" charset="0"/>
            </a:endParaRPr>
          </a:p>
        </p:txBody>
      </p:sp>
      <p:sp>
        <p:nvSpPr>
          <p:cNvPr id="21" name="Yuvarlatılmış Dikdörtgen 20"/>
          <p:cNvSpPr/>
          <p:nvPr/>
        </p:nvSpPr>
        <p:spPr>
          <a:xfrm>
            <a:off x="2251229" y="1225669"/>
            <a:ext cx="8188819"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sz="2400" dirty="0">
                <a:latin typeface="Arial" panose="020B0604020202020204" pitchFamily="34" charset="0"/>
                <a:cs typeface="Arial" panose="020B0604020202020204" pitchFamily="34" charset="0"/>
              </a:rPr>
              <a:t>Bildirilen Malların Satış Bedeli ve Amortisman Uygulaması</a:t>
            </a:r>
            <a:endParaRPr lang="tr-TR" sz="2400" dirty="0">
              <a:latin typeface="Arial" panose="020B0604020202020204" pitchFamily="34" charset="0"/>
              <a:cs typeface="Arial" panose="020B0604020202020204" pitchFamily="34" charset="0"/>
            </a:endParaRPr>
          </a:p>
        </p:txBody>
      </p:sp>
      <p:sp>
        <p:nvSpPr>
          <p:cNvPr id="4" name="TextShape 2">
            <a:extLst>
              <a:ext uri="{FF2B5EF4-FFF2-40B4-BE49-F238E27FC236}">
                <a16:creationId xmlns:a16="http://schemas.microsoft.com/office/drawing/2014/main" id="{9AC15114-75ED-111A-6236-AF7206C6C7EC}"/>
              </a:ext>
            </a:extLst>
          </p:cNvPr>
          <p:cNvSpPr txBox="1"/>
          <p:nvPr/>
        </p:nvSpPr>
        <p:spPr>
          <a:xfrm>
            <a:off x="902667" y="129375"/>
            <a:ext cx="10920495" cy="791640"/>
          </a:xfrm>
          <a:prstGeom prst="rect">
            <a:avLst/>
          </a:prstGeom>
          <a:noFill/>
          <a:ln>
            <a:noFill/>
          </a:ln>
        </p:spPr>
        <p:txBody>
          <a:bodyPr anchor="ctr"/>
          <a:lstStyle/>
          <a:p>
            <a:pPr algn="ctr">
              <a:lnSpc>
                <a:spcPct val="100000"/>
              </a:lnSpc>
            </a:pPr>
            <a:r>
              <a:rPr lang="tr-TR" sz="3600" b="1" spc="-1" dirty="0">
                <a:solidFill>
                  <a:srgbClr val="C00000"/>
                </a:solidFill>
                <a:uFill>
                  <a:solidFill>
                    <a:srgbClr val="FFFFFF"/>
                  </a:solidFill>
                </a:uFill>
                <a:latin typeface="Calibri"/>
              </a:rPr>
              <a:t>İŞLETME KAYITLARININ DÜZELTİLMESİ</a:t>
            </a:r>
          </a:p>
          <a:p>
            <a:pPr algn="ctr">
              <a:lnSpc>
                <a:spcPct val="100000"/>
              </a:lnSpc>
            </a:pPr>
            <a:r>
              <a:rPr lang="tr-TR" sz="2200" b="1" spc="-1" dirty="0">
                <a:solidFill>
                  <a:srgbClr val="C00000"/>
                </a:solidFill>
                <a:uFill>
                  <a:solidFill>
                    <a:srgbClr val="FFFFFF"/>
                  </a:solidFill>
                </a:uFill>
              </a:rPr>
              <a:t>-İşletmede Mevcut Olduğu Halde Kayıtlarda Yer Almayan Kıymetler</a:t>
            </a:r>
            <a:r>
              <a:rPr lang="tr-TR" sz="2200" b="1" strike="noStrike" spc="-1" dirty="0">
                <a:solidFill>
                  <a:srgbClr val="C00000"/>
                </a:solidFill>
                <a:uFill>
                  <a:solidFill>
                    <a:srgbClr val="FFFFFF"/>
                  </a:solidFill>
                </a:uFill>
                <a:latin typeface="Calibri"/>
              </a:rPr>
              <a:t>-</a:t>
            </a:r>
            <a:endParaRPr lang="tr-TR" sz="2200" b="0" strike="noStrike" spc="-1" dirty="0">
              <a:solidFill>
                <a:srgbClr val="C00000"/>
              </a:solidFill>
              <a:uFill>
                <a:solidFill>
                  <a:srgbClr val="FFFFFF"/>
                </a:solidFill>
              </a:uFill>
              <a:latin typeface="Calibri"/>
            </a:endParaRPr>
          </a:p>
        </p:txBody>
      </p:sp>
    </p:spTree>
    <p:extLst>
      <p:ext uri="{BB962C8B-B14F-4D97-AF65-F5344CB8AC3E}">
        <p14:creationId xmlns:p14="http://schemas.microsoft.com/office/powerpoint/2010/main" val="4681646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extShape 2">
            <a:extLst>
              <a:ext uri="{FF2B5EF4-FFF2-40B4-BE49-F238E27FC236}">
                <a16:creationId xmlns:a16="http://schemas.microsoft.com/office/drawing/2014/main" id="{FAC5CF15-A888-5822-06EF-B6C637E2E6B9}"/>
              </a:ext>
            </a:extLst>
          </p:cNvPr>
          <p:cNvSpPr txBox="1"/>
          <p:nvPr/>
        </p:nvSpPr>
        <p:spPr>
          <a:xfrm>
            <a:off x="1108075" y="82018"/>
            <a:ext cx="10920495" cy="791640"/>
          </a:xfrm>
          <a:prstGeom prst="rect">
            <a:avLst/>
          </a:prstGeom>
          <a:noFill/>
          <a:ln>
            <a:noFill/>
          </a:ln>
        </p:spPr>
        <p:txBody>
          <a:bodyPr anchor="ctr"/>
          <a:lstStyle/>
          <a:p>
            <a:pPr algn="ctr">
              <a:lnSpc>
                <a:spcPct val="100000"/>
              </a:lnSpc>
            </a:pPr>
            <a:r>
              <a:rPr lang="tr-TR" sz="3200" b="1" spc="-1" dirty="0">
                <a:solidFill>
                  <a:srgbClr val="BC1421"/>
                </a:solidFill>
                <a:uFill>
                  <a:solidFill>
                    <a:srgbClr val="FFFFFF"/>
                  </a:solidFill>
                </a:uFill>
              </a:rPr>
              <a:t>KAPSAM</a:t>
            </a:r>
          </a:p>
          <a:p>
            <a:pPr algn="ctr">
              <a:lnSpc>
                <a:spcPct val="100000"/>
              </a:lnSpc>
            </a:pPr>
            <a:r>
              <a:rPr lang="tr-TR" sz="2000" b="1" spc="-1" dirty="0">
                <a:solidFill>
                  <a:srgbClr val="BC1421"/>
                </a:solidFill>
                <a:uFill>
                  <a:solidFill>
                    <a:srgbClr val="FFFFFF"/>
                  </a:solidFill>
                </a:uFill>
              </a:rPr>
              <a:t>-Alacak Türleri</a:t>
            </a:r>
            <a:r>
              <a:rPr lang="tr-TR" sz="2000" b="1" strike="noStrike" spc="-1" dirty="0">
                <a:solidFill>
                  <a:srgbClr val="BC1421"/>
                </a:solidFill>
                <a:uFill>
                  <a:solidFill>
                    <a:srgbClr val="FFFFFF"/>
                  </a:solidFill>
                </a:uFill>
                <a:latin typeface="Calibri"/>
              </a:rPr>
              <a:t>-</a:t>
            </a:r>
            <a:endParaRPr lang="tr-TR" sz="2000" b="0" strike="noStrike" spc="-1" dirty="0">
              <a:solidFill>
                <a:srgbClr val="BC1421"/>
              </a:solidFill>
              <a:uFill>
                <a:solidFill>
                  <a:srgbClr val="FFFFFF"/>
                </a:solidFill>
              </a:uFill>
              <a:latin typeface="Calibri"/>
            </a:endParaRPr>
          </a:p>
        </p:txBody>
      </p:sp>
      <p:graphicFrame>
        <p:nvGraphicFramePr>
          <p:cNvPr id="11" name="Diyagram 10">
            <a:extLst>
              <a:ext uri="{FF2B5EF4-FFF2-40B4-BE49-F238E27FC236}">
                <a16:creationId xmlns:a16="http://schemas.microsoft.com/office/drawing/2014/main" id="{7110743D-C4FB-672B-4EE7-B0BFCC88E0C7}"/>
              </a:ext>
            </a:extLst>
          </p:cNvPr>
          <p:cNvGraphicFramePr/>
          <p:nvPr>
            <p:extLst>
              <p:ext uri="{D42A27DB-BD31-4B8C-83A1-F6EECF244321}">
                <p14:modId xmlns:p14="http://schemas.microsoft.com/office/powerpoint/2010/main" val="2198821196"/>
              </p:ext>
            </p:extLst>
          </p:nvPr>
        </p:nvGraphicFramePr>
        <p:xfrm>
          <a:off x="1681747" y="1120578"/>
          <a:ext cx="9773150" cy="56554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4691281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7" name="Resim 106">
            <a:extLst>
              <a:ext uri="{FF2B5EF4-FFF2-40B4-BE49-F238E27FC236}">
                <a16:creationId xmlns:a16="http://schemas.microsoft.com/office/drawing/2014/main" id="{7B90E43E-C0F5-6232-6183-2A0A9DE38314}"/>
              </a:ext>
            </a:extLst>
          </p:cNvPr>
          <p:cNvPicPr>
            <a:picLocks noChangeAspect="1"/>
          </p:cNvPicPr>
          <p:nvPr/>
        </p:nvPicPr>
        <p:blipFill>
          <a:blip r:embed="rId4"/>
          <a:stretch>
            <a:fillRect/>
          </a:stretch>
        </p:blipFill>
        <p:spPr>
          <a:xfrm>
            <a:off x="1841679" y="4214872"/>
            <a:ext cx="9453286" cy="1627205"/>
          </a:xfrm>
          <a:prstGeom prst="rect">
            <a:avLst/>
          </a:prstGeom>
        </p:spPr>
      </p:pic>
      <p:sp>
        <p:nvSpPr>
          <p:cNvPr id="26" name="Metin kutusu 25"/>
          <p:cNvSpPr txBox="1"/>
          <p:nvPr/>
        </p:nvSpPr>
        <p:spPr>
          <a:xfrm>
            <a:off x="811179" y="2996423"/>
            <a:ext cx="11011983" cy="3831818"/>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742950" lvl="1" indent="-285750" algn="just">
              <a:spcAft>
                <a:spcPts val="600"/>
              </a:spcAft>
              <a:buFont typeface="Wingdings" panose="05000000000000000000" pitchFamily="2" charset="2"/>
              <a:buChar char="ü"/>
            </a:pPr>
            <a:r>
              <a:rPr lang="tr-TR" dirty="0">
                <a:latin typeface="Calibri" panose="020F0502020204030204" pitchFamily="34" charset="0"/>
                <a:ea typeface="Times New Roman" panose="02020603050405020304" pitchFamily="18" charset="0"/>
              </a:rPr>
              <a:t>Beyan edilecek özel tüketim vergisi </a:t>
            </a:r>
            <a:r>
              <a:rPr lang="tr-TR" b="1" dirty="0">
                <a:solidFill>
                  <a:srgbClr val="C00000"/>
                </a:solidFill>
                <a:latin typeface="Calibri" panose="020F0502020204030204" pitchFamily="34" charset="0"/>
                <a:ea typeface="Times New Roman" panose="02020603050405020304" pitchFamily="18" charset="0"/>
              </a:rPr>
              <a:t>(ÖTV) tutarları</a:t>
            </a:r>
            <a:r>
              <a:rPr lang="tr-TR" dirty="0">
                <a:latin typeface="Calibri" panose="020F0502020204030204" pitchFamily="34" charset="0"/>
                <a:ea typeface="Times New Roman" panose="02020603050405020304" pitchFamily="18" charset="0"/>
              </a:rPr>
              <a:t>, aynı fıkranın </a:t>
            </a:r>
            <a:r>
              <a:rPr lang="tr-TR" b="1" u="sng" dirty="0">
                <a:latin typeface="Calibri" panose="020F0502020204030204" pitchFamily="34" charset="0"/>
                <a:ea typeface="Times New Roman" panose="02020603050405020304" pitchFamily="18" charset="0"/>
              </a:rPr>
              <a:t>(c) bendi uyarınca beyan edilecek</a:t>
            </a:r>
            <a:r>
              <a:rPr lang="tr-TR" dirty="0">
                <a:latin typeface="Calibri" panose="020F0502020204030204" pitchFamily="34" charset="0"/>
                <a:ea typeface="Times New Roman" panose="02020603050405020304" pitchFamily="18" charset="0"/>
              </a:rPr>
              <a:t> </a:t>
            </a:r>
            <a:r>
              <a:rPr lang="tr-TR" b="1" dirty="0">
                <a:solidFill>
                  <a:srgbClr val="C00000"/>
                </a:solidFill>
                <a:latin typeface="Calibri" panose="020F0502020204030204" pitchFamily="34" charset="0"/>
                <a:ea typeface="Times New Roman" panose="02020603050405020304" pitchFamily="18" charset="0"/>
              </a:rPr>
              <a:t>KDV matrahını oluşturan</a:t>
            </a:r>
            <a:r>
              <a:rPr lang="tr-TR" dirty="0">
                <a:solidFill>
                  <a:srgbClr val="C00000"/>
                </a:solidFill>
                <a:latin typeface="Calibri" panose="020F0502020204030204" pitchFamily="34" charset="0"/>
                <a:ea typeface="Times New Roman" panose="02020603050405020304" pitchFamily="18" charset="0"/>
              </a:rPr>
              <a:t> </a:t>
            </a:r>
            <a:r>
              <a:rPr lang="tr-TR" b="1" u="sng" dirty="0">
                <a:latin typeface="Calibri" panose="020F0502020204030204" pitchFamily="34" charset="0"/>
                <a:ea typeface="Times New Roman" panose="02020603050405020304" pitchFamily="18" charset="0"/>
              </a:rPr>
              <a:t>rayiç bedelin tespitinde dikkate alınmış olacağından</a:t>
            </a:r>
            <a:r>
              <a:rPr lang="tr-TR" dirty="0">
                <a:latin typeface="Calibri" panose="020F0502020204030204" pitchFamily="34" charset="0"/>
                <a:ea typeface="Times New Roman" panose="02020603050405020304" pitchFamily="18" charset="0"/>
              </a:rPr>
              <a:t>, bu şekilde beyan edilen </a:t>
            </a:r>
            <a:r>
              <a:rPr lang="tr-TR" b="1" dirty="0">
                <a:solidFill>
                  <a:srgbClr val="C00000"/>
                </a:solidFill>
                <a:latin typeface="Calibri" panose="020F0502020204030204" pitchFamily="34" charset="0"/>
                <a:ea typeface="Times New Roman" panose="02020603050405020304" pitchFamily="18" charset="0"/>
              </a:rPr>
              <a:t>ÖTV’nin</a:t>
            </a:r>
            <a:r>
              <a:rPr lang="tr-TR" dirty="0">
                <a:solidFill>
                  <a:srgbClr val="C00000"/>
                </a:solidFill>
                <a:latin typeface="Calibri" panose="020F0502020204030204" pitchFamily="34" charset="0"/>
                <a:ea typeface="Times New Roman" panose="02020603050405020304" pitchFamily="18" charset="0"/>
              </a:rPr>
              <a:t> </a:t>
            </a:r>
            <a:r>
              <a:rPr lang="tr-TR" b="1" u="sng" dirty="0">
                <a:latin typeface="Calibri" panose="020F0502020204030204" pitchFamily="34" charset="0"/>
                <a:ea typeface="Times New Roman" panose="02020603050405020304" pitchFamily="18" charset="0"/>
              </a:rPr>
              <a:t>KDV matrahına ayrıca dâhil edilmesi söz konusu değildir</a:t>
            </a:r>
            <a:r>
              <a:rPr lang="tr-TR" dirty="0">
                <a:latin typeface="Calibri" panose="020F0502020204030204" pitchFamily="34" charset="0"/>
                <a:ea typeface="Times New Roman" panose="02020603050405020304" pitchFamily="18" charset="0"/>
              </a:rPr>
              <a:t>.</a:t>
            </a:r>
          </a:p>
          <a:p>
            <a:pPr marL="742950" lvl="1" indent="-285750" algn="just">
              <a:spcAft>
                <a:spcPts val="600"/>
              </a:spcAft>
              <a:buFont typeface="Wingdings" panose="05000000000000000000" pitchFamily="2" charset="2"/>
              <a:buChar char="ü"/>
            </a:pPr>
            <a:endParaRPr lang="tr-TR" dirty="0">
              <a:latin typeface="Calibri" panose="020F0502020204030204" pitchFamily="34" charset="0"/>
            </a:endParaRPr>
          </a:p>
          <a:p>
            <a:pPr lvl="1" algn="just">
              <a:spcAft>
                <a:spcPts val="600"/>
              </a:spcAft>
            </a:pPr>
            <a:r>
              <a:rPr lang="tr-TR" dirty="0">
                <a:latin typeface="Calibri" panose="020F0502020204030204" pitchFamily="34" charset="0"/>
              </a:rPr>
              <a:t>       </a:t>
            </a:r>
            <a:r>
              <a:rPr lang="tr-TR" u="sng" dirty="0">
                <a:latin typeface="Calibri" panose="020F0502020204030204" pitchFamily="34" charset="0"/>
              </a:rPr>
              <a:t>ÖTV’nin Beyanı ve Ödenmesi:</a:t>
            </a:r>
          </a:p>
          <a:p>
            <a:pPr marL="742950" lvl="1" indent="-285750" algn="just">
              <a:spcAft>
                <a:spcPts val="600"/>
              </a:spcAft>
              <a:buFont typeface="Wingdings" panose="05000000000000000000" pitchFamily="2" charset="2"/>
              <a:buChar char="ü"/>
            </a:pPr>
            <a:r>
              <a:rPr lang="tr-TR" dirty="0">
                <a:latin typeface="Calibri" panose="020F0502020204030204" pitchFamily="34" charset="0"/>
                <a:ea typeface="Times New Roman" panose="02020603050405020304" pitchFamily="18" charset="0"/>
              </a:rPr>
              <a:t>ÖTV’nin konusuna giren malları bu madde kapsamında beyan eden ve </a:t>
            </a:r>
            <a:r>
              <a:rPr lang="tr-TR" b="1" dirty="0">
                <a:solidFill>
                  <a:srgbClr val="C00000"/>
                </a:solidFill>
                <a:latin typeface="Calibri" panose="020F0502020204030204" pitchFamily="34" charset="0"/>
                <a:ea typeface="Times New Roman" panose="02020603050405020304" pitchFamily="18" charset="0"/>
              </a:rPr>
              <a:t>alış belgelerini ibraz edemeyen</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mükelleflerin, bu malların </a:t>
            </a:r>
            <a:r>
              <a:rPr lang="tr-TR" b="1" u="sng" dirty="0">
                <a:latin typeface="Calibri" panose="020F0502020204030204" pitchFamily="34" charset="0"/>
                <a:ea typeface="Times New Roman" panose="02020603050405020304" pitchFamily="18" charset="0"/>
              </a:rPr>
              <a:t>beyan tarihindeki miktarı</a:t>
            </a:r>
            <a:r>
              <a:rPr lang="tr-TR" dirty="0">
                <a:latin typeface="Calibri" panose="020F0502020204030204" pitchFamily="34" charset="0"/>
                <a:ea typeface="Times New Roman" panose="02020603050405020304" pitchFamily="18" charset="0"/>
              </a:rPr>
              <a:t> ve </a:t>
            </a:r>
            <a:r>
              <a:rPr lang="tr-TR" b="1" u="sng" dirty="0">
                <a:latin typeface="Calibri" panose="020F0502020204030204" pitchFamily="34" charset="0"/>
                <a:ea typeface="Times New Roman" panose="02020603050405020304" pitchFamily="18" charset="0"/>
              </a:rPr>
              <a:t>emsal bedeli</a:t>
            </a:r>
            <a:r>
              <a:rPr lang="tr-TR" u="sng" dirty="0">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üzerinden </a:t>
            </a:r>
            <a:r>
              <a:rPr lang="tr-TR" b="1" dirty="0">
                <a:solidFill>
                  <a:srgbClr val="C00000"/>
                </a:solidFill>
                <a:latin typeface="Calibri" panose="020F0502020204030204" pitchFamily="34" charset="0"/>
                <a:ea typeface="Times New Roman" panose="02020603050405020304" pitchFamily="18" charset="0"/>
              </a:rPr>
              <a:t>geçerli olan ÖTV’yi</a:t>
            </a:r>
            <a:r>
              <a:rPr lang="tr-TR" dirty="0">
                <a:solidFill>
                  <a:srgbClr val="C00000"/>
                </a:solidFill>
                <a:latin typeface="Calibri" panose="020F0502020204030204" pitchFamily="34" charset="0"/>
                <a:ea typeface="Times New Roman" panose="02020603050405020304" pitchFamily="18" charset="0"/>
              </a:rPr>
              <a:t> </a:t>
            </a:r>
            <a:r>
              <a:rPr lang="tr-TR" b="1" dirty="0">
                <a:latin typeface="Calibri" panose="020F0502020204030204" pitchFamily="34" charset="0"/>
                <a:ea typeface="Times New Roman" panose="02020603050405020304" pitchFamily="18" charset="0"/>
              </a:rPr>
              <a:t>31 Mayıs 2021</a:t>
            </a:r>
            <a:r>
              <a:rPr lang="tr-TR" dirty="0">
                <a:latin typeface="Calibri" panose="020F0502020204030204" pitchFamily="34" charset="0"/>
                <a:ea typeface="Times New Roman" panose="02020603050405020304" pitchFamily="18" charset="0"/>
              </a:rPr>
              <a:t> tarihine (bu tarih dâhil) kadar ayrı bir beyanname ile </a:t>
            </a:r>
            <a:r>
              <a:rPr lang="tr-TR" b="1" dirty="0">
                <a:solidFill>
                  <a:srgbClr val="C00000"/>
                </a:solidFill>
                <a:latin typeface="Calibri" panose="020F0502020204030204" pitchFamily="34" charset="0"/>
                <a:ea typeface="Times New Roman" panose="02020603050405020304" pitchFamily="18" charset="0"/>
              </a:rPr>
              <a:t>beyan</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ederek aynı süre içinde </a:t>
            </a:r>
            <a:r>
              <a:rPr lang="tr-TR" b="1" dirty="0">
                <a:solidFill>
                  <a:srgbClr val="C00000"/>
                </a:solidFill>
                <a:latin typeface="Calibri" panose="020F0502020204030204" pitchFamily="34" charset="0"/>
                <a:ea typeface="Times New Roman" panose="02020603050405020304" pitchFamily="18" charset="0"/>
              </a:rPr>
              <a:t>ödemeleri</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gerekmektedir</a:t>
            </a:r>
            <a:r>
              <a:rPr lang="tr-TR" sz="2000" b="1" dirty="0">
                <a:solidFill>
                  <a:schemeClr val="accent1"/>
                </a:solidFill>
                <a:latin typeface="Calibri" panose="020F0502020204030204" pitchFamily="34" charset="0"/>
                <a:ea typeface="Times New Roman" panose="02020603050405020304" pitchFamily="18" charset="0"/>
              </a:rPr>
              <a:t>*</a:t>
            </a:r>
            <a:r>
              <a:rPr lang="tr-TR" dirty="0">
                <a:latin typeface="Calibri" panose="020F0502020204030204" pitchFamily="34" charset="0"/>
                <a:ea typeface="Times New Roman" panose="02020603050405020304" pitchFamily="18" charset="0"/>
              </a:rPr>
              <a:t> (Önceki düzenlemede bu şekilde beyan edilen ÖTV için vergi cezası kesilmeyeceği belirtilmekte idi.)</a:t>
            </a:r>
            <a:endParaRPr lang="tr-TR" sz="1100" dirty="0">
              <a:latin typeface="Calibri" panose="020F0502020204030204" pitchFamily="34" charset="0"/>
              <a:ea typeface="Times New Roman" panose="02020603050405020304" pitchFamily="18" charset="0"/>
            </a:endParaRPr>
          </a:p>
          <a:p>
            <a:pPr marL="742950" lvl="1" indent="-285750" algn="just">
              <a:spcAft>
                <a:spcPts val="600"/>
              </a:spcAft>
              <a:buFont typeface="Wingdings" panose="05000000000000000000" pitchFamily="2" charset="2"/>
              <a:buChar char="ü"/>
            </a:pPr>
            <a:r>
              <a:rPr lang="tr-TR" dirty="0">
                <a:latin typeface="Calibri" panose="020F0502020204030204" pitchFamily="34" charset="0"/>
                <a:ea typeface="Times New Roman" panose="02020603050405020304" pitchFamily="18" charset="0"/>
              </a:rPr>
              <a:t>Alış belgeleri ibraz edilebilenler için ÖTV beyanında bulunulmayacaktır.</a:t>
            </a:r>
          </a:p>
          <a:p>
            <a:pPr marL="742950" lvl="1" indent="-285750" algn="just">
              <a:spcAft>
                <a:spcPts val="600"/>
              </a:spcAft>
              <a:buFont typeface="Wingdings" panose="05000000000000000000" pitchFamily="2" charset="2"/>
              <a:buChar char="ü"/>
            </a:pPr>
            <a:endParaRPr lang="tr-TR" dirty="0"/>
          </a:p>
        </p:txBody>
      </p:sp>
      <p:sp>
        <p:nvSpPr>
          <p:cNvPr id="10" name="İçerik Yer Tutucusu 2"/>
          <p:cNvSpPr txBox="1">
            <a:spLocks/>
          </p:cNvSpPr>
          <p:nvPr/>
        </p:nvSpPr>
        <p:spPr>
          <a:xfrm>
            <a:off x="2143476" y="464729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4" name="TextShape 2">
            <a:extLst>
              <a:ext uri="{FF2B5EF4-FFF2-40B4-BE49-F238E27FC236}">
                <a16:creationId xmlns:a16="http://schemas.microsoft.com/office/drawing/2014/main" id="{9CEE1839-2BC2-41D5-9276-D3019BF3D0BC}"/>
              </a:ext>
            </a:extLst>
          </p:cNvPr>
          <p:cNvSpPr txBox="1"/>
          <p:nvPr/>
        </p:nvSpPr>
        <p:spPr>
          <a:xfrm>
            <a:off x="902667" y="129375"/>
            <a:ext cx="10920495" cy="791640"/>
          </a:xfrm>
          <a:prstGeom prst="rect">
            <a:avLst/>
          </a:prstGeom>
          <a:noFill/>
          <a:ln>
            <a:noFill/>
          </a:ln>
        </p:spPr>
        <p:txBody>
          <a:bodyPr anchor="ctr"/>
          <a:lstStyle/>
          <a:p>
            <a:pPr algn="ctr">
              <a:lnSpc>
                <a:spcPct val="100000"/>
              </a:lnSpc>
            </a:pPr>
            <a:r>
              <a:rPr lang="tr-TR" sz="3600" b="1" spc="-1" dirty="0">
                <a:solidFill>
                  <a:srgbClr val="C00000"/>
                </a:solidFill>
                <a:uFill>
                  <a:solidFill>
                    <a:srgbClr val="FFFFFF"/>
                  </a:solidFill>
                </a:uFill>
                <a:latin typeface="Calibri"/>
              </a:rPr>
              <a:t>İŞLETME KAYITLARININ DÜZELTİLMESİ</a:t>
            </a:r>
          </a:p>
          <a:p>
            <a:pPr algn="ctr">
              <a:lnSpc>
                <a:spcPct val="100000"/>
              </a:lnSpc>
            </a:pPr>
            <a:r>
              <a:rPr lang="tr-TR" sz="2200" b="1" spc="-1" dirty="0">
                <a:solidFill>
                  <a:srgbClr val="C00000"/>
                </a:solidFill>
                <a:uFill>
                  <a:solidFill>
                    <a:srgbClr val="FFFFFF"/>
                  </a:solidFill>
                </a:uFill>
              </a:rPr>
              <a:t>-İşletmede Mevcut Olduğu Halde Kayıtlarda Yer Almayan Kıymetler</a:t>
            </a:r>
            <a:r>
              <a:rPr lang="tr-TR" sz="2200" b="1" strike="noStrike" spc="-1" dirty="0">
                <a:solidFill>
                  <a:srgbClr val="C00000"/>
                </a:solidFill>
                <a:uFill>
                  <a:solidFill>
                    <a:srgbClr val="FFFFFF"/>
                  </a:solidFill>
                </a:uFill>
                <a:latin typeface="Calibri"/>
              </a:rPr>
              <a:t>-</a:t>
            </a:r>
            <a:endParaRPr lang="tr-TR" sz="2200" b="0" strike="noStrike" spc="-1" dirty="0">
              <a:solidFill>
                <a:srgbClr val="C00000"/>
              </a:solidFill>
              <a:uFill>
                <a:solidFill>
                  <a:srgbClr val="FFFFFF"/>
                </a:solidFill>
              </a:uFill>
              <a:latin typeface="Calibri"/>
            </a:endParaRPr>
          </a:p>
        </p:txBody>
      </p:sp>
      <p:sp>
        <p:nvSpPr>
          <p:cNvPr id="20" name="Metin kutusu 19"/>
          <p:cNvSpPr txBox="1"/>
          <p:nvPr/>
        </p:nvSpPr>
        <p:spPr>
          <a:xfrm>
            <a:off x="2143476" y="1396532"/>
            <a:ext cx="8447359" cy="1525033"/>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endParaRPr lang="tr-TR" sz="1100" dirty="0">
              <a:latin typeface="Segoe UI" panose="020B0502040204020203" pitchFamily="34" charset="0"/>
              <a:ea typeface="Segoe UI" panose="020B0502040204020203" pitchFamily="34" charset="0"/>
              <a:cs typeface="Segoe UI" panose="020B0502040204020203" pitchFamily="34" charset="0"/>
            </a:endParaRPr>
          </a:p>
          <a:p>
            <a:endParaRPr lang="tr-TR" sz="1100" dirty="0">
              <a:latin typeface="Segoe UI" panose="020B0502040204020203" pitchFamily="34" charset="0"/>
              <a:ea typeface="Segoe UI" panose="020B0502040204020203" pitchFamily="34" charset="0"/>
              <a:cs typeface="Segoe UI" panose="020B0502040204020203" pitchFamily="34" charset="0"/>
            </a:endParaRPr>
          </a:p>
          <a:p>
            <a:pPr marL="91440" lvl="1">
              <a:lnSpc>
                <a:spcPct val="90000"/>
              </a:lnSpc>
              <a:spcBef>
                <a:spcPts val="300"/>
              </a:spcBef>
              <a:spcAft>
                <a:spcPts val="300"/>
              </a:spcAft>
              <a:buClr>
                <a:srgbClr val="D34817"/>
              </a:buClr>
            </a:pPr>
            <a:r>
              <a:rPr lang="tr-TR" sz="1400" dirty="0">
                <a:latin typeface="Calibri" panose="020F0502020204030204" pitchFamily="34" charset="0"/>
                <a:ea typeface="Times New Roman" panose="02020603050405020304" pitchFamily="18" charset="0"/>
              </a:rPr>
              <a:t> </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2000" dirty="0">
                <a:latin typeface="Calibri" panose="020F0502020204030204" pitchFamily="34" charset="0"/>
                <a:ea typeface="Times New Roman" panose="02020603050405020304" pitchFamily="18" charset="0"/>
              </a:rPr>
              <a:t>Makine, teçhizat ve demirbaşlar ile emtianın rayiç bedeli üzerinden </a:t>
            </a:r>
            <a:r>
              <a:rPr lang="tr-TR" sz="2000" b="1" dirty="0">
                <a:solidFill>
                  <a:srgbClr val="C00000"/>
                </a:solidFill>
                <a:latin typeface="Calibri" panose="020F0502020204030204" pitchFamily="34" charset="0"/>
                <a:ea typeface="Times New Roman" panose="02020603050405020304" pitchFamily="18" charset="0"/>
              </a:rPr>
              <a:t>tabi oldukları oranın yarısı</a:t>
            </a:r>
            <a:r>
              <a:rPr lang="tr-TR" sz="2000" b="1" dirty="0">
                <a:solidFill>
                  <a:schemeClr val="accent1"/>
                </a:solidFill>
                <a:latin typeface="Calibri" panose="020F0502020204030204" pitchFamily="34" charset="0"/>
                <a:ea typeface="Times New Roman" panose="02020603050405020304" pitchFamily="18" charset="0"/>
              </a:rPr>
              <a:t>*</a:t>
            </a:r>
            <a:r>
              <a:rPr lang="tr-TR" sz="2000" dirty="0">
                <a:latin typeface="Calibri" panose="020F0502020204030204" pitchFamily="34" charset="0"/>
                <a:ea typeface="Times New Roman" panose="02020603050405020304" pitchFamily="18" charset="0"/>
              </a:rPr>
              <a:t> esas alınmak suretiyle </a:t>
            </a:r>
            <a:r>
              <a:rPr lang="tr-TR" sz="2000" b="1" dirty="0">
                <a:solidFill>
                  <a:srgbClr val="C00000"/>
                </a:solidFill>
                <a:latin typeface="Calibri" panose="020F0502020204030204" pitchFamily="34" charset="0"/>
                <a:ea typeface="Times New Roman" panose="02020603050405020304" pitchFamily="18" charset="0"/>
              </a:rPr>
              <a:t>KDV hesaplanacaktır.</a:t>
            </a:r>
            <a:endParaRPr lang="tr-TR" sz="2000" dirty="0">
              <a:latin typeface="Calibri" panose="020F0502020204030204" pitchFamily="34" charset="0"/>
              <a:ea typeface="Times New Roman" panose="02020603050405020304" pitchFamily="18" charset="0"/>
            </a:endParaRPr>
          </a:p>
        </p:txBody>
      </p:sp>
      <p:sp>
        <p:nvSpPr>
          <p:cNvPr id="21" name="Yuvarlatılmış Dikdörtgen 20"/>
          <p:cNvSpPr/>
          <p:nvPr/>
        </p:nvSpPr>
        <p:spPr>
          <a:xfrm>
            <a:off x="2160985" y="1225669"/>
            <a:ext cx="8429209"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a:latin typeface="Arial" panose="020B0604020202020204" pitchFamily="34" charset="0"/>
                <a:cs typeface="Arial" panose="020B0604020202020204" pitchFamily="34" charset="0"/>
              </a:rPr>
              <a:t>Vergisel Yükümlülükler</a:t>
            </a:r>
          </a:p>
        </p:txBody>
      </p:sp>
    </p:spTree>
    <p:extLst>
      <p:ext uri="{BB962C8B-B14F-4D97-AF65-F5344CB8AC3E}">
        <p14:creationId xmlns:p14="http://schemas.microsoft.com/office/powerpoint/2010/main" val="20467459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xit" presetSubtype="0" fill="hold" grpId="1" nodeType="clickEffect">
                                  <p:stCondLst>
                                    <p:cond delay="0"/>
                                  </p:stCondLst>
                                  <p:childTnLst>
                                    <p:animEffect transition="out" filter="fade">
                                      <p:cBhvr>
                                        <p:cTn id="19" dur="1000"/>
                                        <p:tgtEl>
                                          <p:spTgt spid="26"/>
                                        </p:tgtEl>
                                      </p:cBhvr>
                                    </p:animEffect>
                                    <p:anim calcmode="lin" valueType="num">
                                      <p:cBhvr>
                                        <p:cTn id="20" dur="1000"/>
                                        <p:tgtEl>
                                          <p:spTgt spid="26"/>
                                        </p:tgtEl>
                                        <p:attrNameLst>
                                          <p:attrName>ppt_x</p:attrName>
                                        </p:attrNameLst>
                                      </p:cBhvr>
                                      <p:tavLst>
                                        <p:tav tm="0">
                                          <p:val>
                                            <p:strVal val="ppt_x"/>
                                          </p:val>
                                        </p:tav>
                                        <p:tav tm="100000">
                                          <p:val>
                                            <p:strVal val="ppt_x"/>
                                          </p:val>
                                        </p:tav>
                                      </p:tavLst>
                                    </p:anim>
                                    <p:anim calcmode="lin" valueType="num">
                                      <p:cBhvr>
                                        <p:cTn id="21" dur="100" decel="100000"/>
                                        <p:tgtEl>
                                          <p:spTgt spid="26"/>
                                        </p:tgtEl>
                                        <p:attrNameLst>
                                          <p:attrName>ppt_y</p:attrName>
                                        </p:attrNameLst>
                                      </p:cBhvr>
                                      <p:tavLst>
                                        <p:tav tm="0">
                                          <p:val>
                                            <p:strVal val="ppt_y"/>
                                          </p:val>
                                        </p:tav>
                                        <p:tav tm="100000">
                                          <p:val>
                                            <p:strVal val="ppt_y-.03"/>
                                          </p:val>
                                        </p:tav>
                                      </p:tavLst>
                                    </p:anim>
                                    <p:anim calcmode="lin" valueType="num">
                                      <p:cBhvr>
                                        <p:cTn id="22" dur="900" accel="100000">
                                          <p:stCondLst>
                                            <p:cond delay="100"/>
                                          </p:stCondLst>
                                        </p:cTn>
                                        <p:tgtEl>
                                          <p:spTgt spid="26"/>
                                        </p:tgtEl>
                                        <p:attrNameLst>
                                          <p:attrName>ppt_y</p:attrName>
                                        </p:attrNameLst>
                                      </p:cBhvr>
                                      <p:tavLst>
                                        <p:tav tm="0">
                                          <p:val>
                                            <p:strVal val="ppt_y"/>
                                          </p:val>
                                        </p:tav>
                                        <p:tav tm="100000">
                                          <p:val>
                                            <p:strVal val="ppt_y+1"/>
                                          </p:val>
                                        </p:tav>
                                      </p:tavLst>
                                    </p:anim>
                                    <p:set>
                                      <p:cBhvr>
                                        <p:cTn id="23" dur="1" fill="hold">
                                          <p:stCondLst>
                                            <p:cond delay="999"/>
                                          </p:stCondLst>
                                        </p:cTn>
                                        <p:tgtEl>
                                          <p:spTgt spid="26"/>
                                        </p:tgtEl>
                                        <p:attrNameLst>
                                          <p:attrName>style.visibility</p:attrName>
                                        </p:attrNameLst>
                                      </p:cBhvr>
                                      <p:to>
                                        <p:strVal val="hidden"/>
                                      </p:to>
                                    </p:se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107"/>
                                        </p:tgtEl>
                                        <p:attrNameLst>
                                          <p:attrName>style.visibility</p:attrName>
                                        </p:attrNameLst>
                                      </p:cBhvr>
                                      <p:to>
                                        <p:strVal val="visible"/>
                                      </p:to>
                                    </p:set>
                                    <p:animEffect transition="in" filter="wipe(left)">
                                      <p:cBhvr>
                                        <p:cTn id="2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0" grpId="0" animBg="1"/>
      <p:bldP spid="2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Metin kutusu 15"/>
          <p:cNvSpPr txBox="1"/>
          <p:nvPr/>
        </p:nvSpPr>
        <p:spPr>
          <a:xfrm>
            <a:off x="889490" y="3438313"/>
            <a:ext cx="11244943" cy="3046988"/>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3">
              <a:spcAft>
                <a:spcPts val="600"/>
              </a:spcAft>
            </a:pPr>
            <a:r>
              <a:rPr lang="tr-TR" b="1" dirty="0">
                <a:solidFill>
                  <a:srgbClr val="C00000"/>
                </a:solidFill>
              </a:rPr>
              <a:t>Genel oran</a:t>
            </a:r>
            <a:r>
              <a:rPr lang="tr-TR" dirty="0"/>
              <a:t>da KDV’ye tabi, rayiç bedeli 60.000-TL olan </a:t>
            </a:r>
            <a:r>
              <a:rPr lang="tr-TR" b="1" dirty="0">
                <a:solidFill>
                  <a:srgbClr val="C00000"/>
                </a:solidFill>
              </a:rPr>
              <a:t>makine ve cihaz</a:t>
            </a:r>
            <a:r>
              <a:rPr lang="tr-TR" dirty="0"/>
              <a:t>ların kayıtlara intikali; </a:t>
            </a:r>
          </a:p>
          <a:p>
            <a:pPr lvl="3">
              <a:spcAft>
                <a:spcPts val="600"/>
              </a:spcAft>
            </a:pPr>
            <a:r>
              <a:rPr lang="tr-TR" dirty="0"/>
              <a:t>_______________________________  /  _______________________________</a:t>
            </a:r>
          </a:p>
          <a:p>
            <a:pPr lvl="3"/>
            <a:r>
              <a:rPr lang="tr-TR" dirty="0"/>
              <a:t>253 TESİS MAKİNA VE CİHAZLAR                               60.000 TL</a:t>
            </a:r>
          </a:p>
          <a:p>
            <a:pPr lvl="3"/>
            <a:r>
              <a:rPr lang="tr-TR" dirty="0"/>
              <a:t>689 DİĞER OLAĞANDIŞI GİD.VE ZAR. </a:t>
            </a:r>
            <a:r>
              <a:rPr lang="tr-TR" sz="2000" b="1" dirty="0">
                <a:solidFill>
                  <a:srgbClr val="C00000"/>
                </a:solidFill>
              </a:rPr>
              <a:t>X </a:t>
            </a:r>
            <a:r>
              <a:rPr lang="tr-TR" dirty="0"/>
              <a:t>                      5.400 TL</a:t>
            </a:r>
          </a:p>
          <a:p>
            <a:pPr lvl="3"/>
            <a:r>
              <a:rPr lang="tr-TR" dirty="0"/>
              <a:t>                               </a:t>
            </a:r>
            <a:r>
              <a:rPr lang="tr-TR" b="1" dirty="0">
                <a:solidFill>
                  <a:srgbClr val="C00000"/>
                </a:solidFill>
              </a:rPr>
              <a:t>526</a:t>
            </a:r>
            <a:r>
              <a:rPr lang="tr-TR" dirty="0"/>
              <a:t> DEMİRBAŞ MAKİNE VE TEÇHİZAT                  60.000 TL</a:t>
            </a:r>
          </a:p>
          <a:p>
            <a:pPr lvl="3"/>
            <a:r>
              <a:rPr lang="tr-TR" dirty="0"/>
              <a:t>                                      ÖZEL KARŞILIK HESABI</a:t>
            </a:r>
          </a:p>
          <a:p>
            <a:pPr lvl="3"/>
            <a:r>
              <a:rPr lang="tr-TR" dirty="0"/>
              <a:t>                                      (7440 sayılı Kanunun 6/1 </a:t>
            </a:r>
            <a:r>
              <a:rPr lang="tr-TR" dirty="0" err="1"/>
              <a:t>md.</a:t>
            </a:r>
            <a:r>
              <a:rPr lang="tr-TR" dirty="0"/>
              <a:t>)</a:t>
            </a:r>
          </a:p>
          <a:p>
            <a:pPr lvl="3"/>
            <a:r>
              <a:rPr lang="tr-TR" dirty="0"/>
              <a:t>                               360 ÖDENECEK VERGİ VE FONLAR                          5.400 TL</a:t>
            </a:r>
          </a:p>
          <a:p>
            <a:pPr lvl="3"/>
            <a:r>
              <a:rPr lang="tr-TR" dirty="0"/>
              <a:t>                                      (Sorumlu sıfatıyla ödenecek KDV)</a:t>
            </a:r>
          </a:p>
          <a:p>
            <a:pPr lvl="3">
              <a:spcAft>
                <a:spcPts val="600"/>
              </a:spcAft>
            </a:pPr>
            <a:r>
              <a:rPr lang="tr-TR" dirty="0"/>
              <a:t>________________________________  / _______________________________</a:t>
            </a:r>
            <a:endParaRPr lang="tr-TR" sz="1600" dirty="0"/>
          </a:p>
        </p:txBody>
      </p:sp>
      <p:sp>
        <p:nvSpPr>
          <p:cNvPr id="17" name="Metin kutusu 16"/>
          <p:cNvSpPr txBox="1"/>
          <p:nvPr/>
        </p:nvSpPr>
        <p:spPr>
          <a:xfrm>
            <a:off x="889490" y="3413426"/>
            <a:ext cx="11244943" cy="3477875"/>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3">
              <a:spcAft>
                <a:spcPts val="600"/>
              </a:spcAft>
            </a:pPr>
            <a:r>
              <a:rPr lang="tr-TR" sz="2000" dirty="0">
                <a:latin typeface="Calibri" panose="020F0502020204030204" pitchFamily="34" charset="0"/>
                <a:ea typeface="Times New Roman" panose="02020603050405020304" pitchFamily="18" charset="0"/>
              </a:rPr>
              <a:t>Mükellef, söz konusu makine ve cihazlarını 31/12/2023 tarihine kadar </a:t>
            </a:r>
            <a:r>
              <a:rPr lang="tr-TR" sz="2000" b="1" dirty="0">
                <a:solidFill>
                  <a:srgbClr val="C00000"/>
                </a:solidFill>
                <a:latin typeface="Calibri" panose="020F0502020204030204" pitchFamily="34" charset="0"/>
                <a:ea typeface="Times New Roman" panose="02020603050405020304" pitchFamily="18" charset="0"/>
              </a:rPr>
              <a:t>satarsa</a:t>
            </a:r>
            <a:r>
              <a:rPr lang="tr-TR" sz="2000" dirty="0">
                <a:latin typeface="Calibri" panose="020F0502020204030204" pitchFamily="34" charset="0"/>
                <a:ea typeface="Times New Roman" panose="02020603050405020304" pitchFamily="18" charset="0"/>
              </a:rPr>
              <a:t>, bu </a:t>
            </a:r>
            <a:r>
              <a:rPr lang="tr-TR" sz="2000" b="1" u="sng" dirty="0">
                <a:latin typeface="Calibri" panose="020F0502020204030204" pitchFamily="34" charset="0"/>
                <a:ea typeface="Times New Roman" panose="02020603050405020304" pitchFamily="18" charset="0"/>
              </a:rPr>
              <a:t>satıştan önce</a:t>
            </a:r>
            <a:r>
              <a:rPr lang="tr-TR" sz="2000" dirty="0">
                <a:latin typeface="Calibri" panose="020F0502020204030204" pitchFamily="34" charset="0"/>
                <a:ea typeface="Times New Roman" panose="02020603050405020304" pitchFamily="18" charset="0"/>
              </a:rPr>
              <a:t>; </a:t>
            </a:r>
          </a:p>
          <a:p>
            <a:pPr lvl="3">
              <a:spcAft>
                <a:spcPts val="600"/>
              </a:spcAft>
            </a:pPr>
            <a:r>
              <a:rPr lang="tr-TR" sz="2000" b="1" dirty="0">
                <a:solidFill>
                  <a:srgbClr val="C00000"/>
                </a:solidFill>
                <a:latin typeface="Calibri" panose="020F0502020204030204" pitchFamily="34" charset="0"/>
                <a:ea typeface="Times New Roman" panose="02020603050405020304" pitchFamily="18" charset="0"/>
              </a:rPr>
              <a:t>satmadığı takdirde ise</a:t>
            </a:r>
            <a:r>
              <a:rPr lang="tr-TR" sz="2000" dirty="0">
                <a:solidFill>
                  <a:srgbClr val="C00000"/>
                </a:solidFill>
                <a:latin typeface="Calibri" panose="020F0502020204030204" pitchFamily="34" charset="0"/>
                <a:ea typeface="Times New Roman" panose="02020603050405020304" pitchFamily="18" charset="0"/>
              </a:rPr>
              <a:t> </a:t>
            </a:r>
            <a:r>
              <a:rPr lang="tr-TR" sz="2000" b="1" u="sng" dirty="0">
                <a:latin typeface="Calibri" panose="020F0502020204030204" pitchFamily="34" charset="0"/>
                <a:ea typeface="Times New Roman" panose="02020603050405020304" pitchFamily="18" charset="0"/>
              </a:rPr>
              <a:t>31/12/2023 tarihinde</a:t>
            </a:r>
            <a:r>
              <a:rPr lang="tr-TR" sz="2000" dirty="0">
                <a:latin typeface="Calibri" panose="020F0502020204030204" pitchFamily="34" charset="0"/>
                <a:ea typeface="Times New Roman" panose="02020603050405020304" pitchFamily="18" charset="0"/>
              </a:rPr>
              <a:t> aşağıdaki muhasebe kaydını yapacaktır.</a:t>
            </a:r>
            <a:r>
              <a:rPr lang="tr-TR" sz="2000" dirty="0"/>
              <a:t> </a:t>
            </a:r>
          </a:p>
          <a:p>
            <a:pPr lvl="3">
              <a:spcAft>
                <a:spcPts val="600"/>
              </a:spcAft>
            </a:pPr>
            <a:r>
              <a:rPr lang="tr-TR" sz="2000" dirty="0"/>
              <a:t>______________________________  /  ________________________________</a:t>
            </a:r>
          </a:p>
          <a:p>
            <a:pPr lvl="3"/>
            <a:r>
              <a:rPr lang="tr-TR" sz="2000" dirty="0"/>
              <a:t>526 DEMİRBAŞ MAKİNE VE TEÇHİZAT       60.000 TL</a:t>
            </a:r>
          </a:p>
          <a:p>
            <a:pPr lvl="3"/>
            <a:r>
              <a:rPr lang="tr-TR" sz="2000" dirty="0"/>
              <a:t>       ÖZEL KARŞILIK HESABI                         </a:t>
            </a:r>
          </a:p>
          <a:p>
            <a:pPr lvl="3"/>
            <a:r>
              <a:rPr lang="tr-TR" sz="2000" dirty="0"/>
              <a:t>         (7440 sayılı Kanunun 6/1 </a:t>
            </a:r>
            <a:r>
              <a:rPr lang="tr-TR" sz="2000" dirty="0" err="1"/>
              <a:t>md.</a:t>
            </a:r>
            <a:r>
              <a:rPr lang="tr-TR" sz="2000" dirty="0"/>
              <a:t>*)</a:t>
            </a:r>
          </a:p>
          <a:p>
            <a:pPr lvl="3"/>
            <a:r>
              <a:rPr lang="tr-TR" sz="2000" dirty="0"/>
              <a:t>                                257 BİRİKMİŞ AMORTİSMANLAR                          60.000 TL</a:t>
            </a:r>
          </a:p>
          <a:p>
            <a:pPr lvl="3">
              <a:spcAft>
                <a:spcPts val="600"/>
              </a:spcAft>
            </a:pPr>
            <a:r>
              <a:rPr lang="tr-TR" sz="2000" dirty="0"/>
              <a:t>_______________________________  /  _________________________________</a:t>
            </a:r>
          </a:p>
          <a:p>
            <a:pPr lvl="3">
              <a:spcAft>
                <a:spcPts val="600"/>
              </a:spcAft>
            </a:pPr>
            <a:r>
              <a:rPr lang="tr-TR" sz="2000" dirty="0">
                <a:latin typeface="Calibri" panose="020F0502020204030204" pitchFamily="34" charset="0"/>
                <a:ea typeface="Times New Roman" panose="02020603050405020304" pitchFamily="18" charset="0"/>
              </a:rPr>
              <a:t>*Bildirime dâhil edilen kıymetler için </a:t>
            </a:r>
            <a:r>
              <a:rPr lang="tr-TR" sz="2000" b="1" dirty="0">
                <a:solidFill>
                  <a:srgbClr val="C00000"/>
                </a:solidFill>
                <a:latin typeface="Calibri" panose="020F0502020204030204" pitchFamily="34" charset="0"/>
                <a:ea typeface="Times New Roman" panose="02020603050405020304" pitchFamily="18" charset="0"/>
              </a:rPr>
              <a:t>amortisman ayrılmaz</a:t>
            </a:r>
            <a:r>
              <a:rPr lang="tr-TR" sz="2000" dirty="0">
                <a:latin typeface="Calibri" panose="020F0502020204030204" pitchFamily="34" charset="0"/>
                <a:ea typeface="Times New Roman" panose="02020603050405020304" pitchFamily="18" charset="0"/>
              </a:rPr>
              <a:t>.</a:t>
            </a:r>
            <a:endParaRPr lang="tr-TR" sz="2000" dirty="0"/>
          </a:p>
        </p:txBody>
      </p:sp>
      <p:pic>
        <p:nvPicPr>
          <p:cNvPr id="2" name="Resim 1"/>
          <p:cNvPicPr>
            <a:picLocks noChangeAspect="1"/>
          </p:cNvPicPr>
          <p:nvPr/>
        </p:nvPicPr>
        <p:blipFill>
          <a:blip r:embed="rId4"/>
          <a:stretch>
            <a:fillRect/>
          </a:stretch>
        </p:blipFill>
        <p:spPr>
          <a:xfrm>
            <a:off x="2496946" y="4175693"/>
            <a:ext cx="8142751" cy="1480147"/>
          </a:xfrm>
          <a:prstGeom prst="rect">
            <a:avLst/>
          </a:prstGeom>
        </p:spPr>
      </p:pic>
      <p:sp>
        <p:nvSpPr>
          <p:cNvPr id="18" name="Metin kutusu 17"/>
          <p:cNvSpPr txBox="1"/>
          <p:nvPr/>
        </p:nvSpPr>
        <p:spPr>
          <a:xfrm>
            <a:off x="896143" y="3413426"/>
            <a:ext cx="11244943" cy="3093154"/>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3">
              <a:spcAft>
                <a:spcPts val="600"/>
              </a:spcAft>
            </a:pPr>
            <a:r>
              <a:rPr lang="tr-TR" dirty="0">
                <a:latin typeface="Calibri" panose="020F0502020204030204" pitchFamily="34" charset="0"/>
                <a:ea typeface="Times New Roman" panose="02020603050405020304" pitchFamily="18" charset="0"/>
              </a:rPr>
              <a:t>Mükellefin, örneğimizdeki makine ve cihazlarını peşin olarak 70.000 TL’ye satması hâlinde bu satışa ilişkin yukarıdaki kayıtla birlikte yapılacak muhasebe kaydı aşağıdaki gibi olacaktır.</a:t>
            </a:r>
            <a:r>
              <a:rPr lang="tr-TR" dirty="0"/>
              <a:t> </a:t>
            </a:r>
          </a:p>
          <a:p>
            <a:pPr lvl="3">
              <a:spcAft>
                <a:spcPts val="600"/>
              </a:spcAft>
            </a:pPr>
            <a:r>
              <a:rPr lang="tr-TR" dirty="0"/>
              <a:t>_____________________________  /  ________________________________</a:t>
            </a:r>
          </a:p>
          <a:p>
            <a:pPr lvl="3"/>
            <a:r>
              <a:rPr lang="tr-TR" dirty="0"/>
              <a:t>100 KASA HESABI                                             82.600 TL</a:t>
            </a:r>
          </a:p>
          <a:p>
            <a:pPr lvl="3"/>
            <a:r>
              <a:rPr lang="tr-TR" dirty="0"/>
              <a:t>257 BİRİKMİŞ AMORTİSMANLAR                  60.000 TL</a:t>
            </a:r>
          </a:p>
          <a:p>
            <a:pPr lvl="3"/>
            <a:r>
              <a:rPr lang="tr-TR" dirty="0"/>
              <a:t>		253 TESİS MAKİNE VE CİHAZLAR                                  60.000 TL</a:t>
            </a:r>
          </a:p>
          <a:p>
            <a:pPr lvl="3"/>
            <a:r>
              <a:rPr lang="tr-TR" dirty="0"/>
              <a:t>		391 HESAPLANAN KDV                                      	12.600 TL</a:t>
            </a:r>
          </a:p>
          <a:p>
            <a:pPr lvl="3"/>
            <a:r>
              <a:rPr lang="tr-TR" dirty="0"/>
              <a:t>		679 DİĞER OLAĞANDIŞI GELİR VE KARLAR    	</a:t>
            </a:r>
            <a:r>
              <a:rPr lang="tr-TR" b="1" dirty="0">
                <a:solidFill>
                  <a:srgbClr val="C00000"/>
                </a:solidFill>
              </a:rPr>
              <a:t>70.000 TL</a:t>
            </a:r>
          </a:p>
          <a:p>
            <a:pPr lvl="3">
              <a:spcAft>
                <a:spcPts val="600"/>
              </a:spcAft>
            </a:pPr>
            <a:r>
              <a:rPr lang="tr-TR" dirty="0"/>
              <a:t>_______________________________  /   _____________________________</a:t>
            </a:r>
          </a:p>
          <a:p>
            <a:pPr lvl="3">
              <a:spcAft>
                <a:spcPts val="600"/>
              </a:spcAft>
            </a:pPr>
            <a:r>
              <a:rPr lang="tr-TR" dirty="0"/>
              <a:t>Gerçek satış bedeli rayiç bedelden düşük olursa, kayıtlarda rayiç bedel üzerinden gösterilecektir.</a:t>
            </a:r>
          </a:p>
        </p:txBody>
      </p:sp>
      <p:sp>
        <p:nvSpPr>
          <p:cNvPr id="26" name="Metin kutusu 25"/>
          <p:cNvSpPr txBox="1"/>
          <p:nvPr/>
        </p:nvSpPr>
        <p:spPr>
          <a:xfrm>
            <a:off x="882837" y="3425870"/>
            <a:ext cx="11244943" cy="3400931"/>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3">
              <a:spcAft>
                <a:spcPts val="600"/>
              </a:spcAft>
            </a:pPr>
            <a:r>
              <a:rPr lang="tr-TR" b="1" dirty="0">
                <a:solidFill>
                  <a:srgbClr val="C00000"/>
                </a:solidFill>
              </a:rPr>
              <a:t>Genel oran</a:t>
            </a:r>
            <a:r>
              <a:rPr lang="tr-TR" dirty="0"/>
              <a:t>da KDV’ye tabi, rayiç bedeli 40.000-TL olan (Y) </a:t>
            </a:r>
            <a:r>
              <a:rPr lang="tr-TR" b="1" dirty="0">
                <a:solidFill>
                  <a:srgbClr val="C00000"/>
                </a:solidFill>
              </a:rPr>
              <a:t>emtia</a:t>
            </a:r>
            <a:r>
              <a:rPr lang="tr-TR" dirty="0"/>
              <a:t>sının kayıtlara intikali; </a:t>
            </a:r>
          </a:p>
          <a:p>
            <a:pPr lvl="3">
              <a:spcAft>
                <a:spcPts val="600"/>
              </a:spcAft>
            </a:pPr>
            <a:r>
              <a:rPr lang="tr-TR" dirty="0"/>
              <a:t>________________________.../…/…..____________________________</a:t>
            </a:r>
          </a:p>
          <a:p>
            <a:pPr lvl="3"/>
            <a:r>
              <a:rPr lang="tr-TR" dirty="0"/>
              <a:t>153 TİCARİ MALLAR                  40.000 TL</a:t>
            </a:r>
          </a:p>
          <a:p>
            <a:pPr lvl="3"/>
            <a:r>
              <a:rPr lang="tr-TR" dirty="0"/>
              <a:t>191 İNDİRİLECEK KDV </a:t>
            </a:r>
            <a:r>
              <a:rPr lang="tr-TR" sz="2000" b="1" dirty="0">
                <a:solidFill>
                  <a:schemeClr val="accent1">
                    <a:lumMod val="75000"/>
                  </a:schemeClr>
                </a:solidFill>
                <a:latin typeface="Wingdings" panose="05000000000000000000" pitchFamily="2" charset="2"/>
              </a:rPr>
              <a:t>ü</a:t>
            </a:r>
            <a:r>
              <a:rPr lang="tr-TR" dirty="0"/>
              <a:t>             3.600 TL</a:t>
            </a:r>
          </a:p>
          <a:p>
            <a:pPr lvl="3"/>
            <a:r>
              <a:rPr lang="tr-TR" dirty="0"/>
              <a:t>                       </a:t>
            </a:r>
            <a:r>
              <a:rPr lang="tr-TR" b="1" dirty="0">
                <a:solidFill>
                  <a:srgbClr val="C00000"/>
                </a:solidFill>
              </a:rPr>
              <a:t>525</a:t>
            </a:r>
            <a:r>
              <a:rPr lang="tr-TR" dirty="0"/>
              <a:t> KAYDA ALINAN EMTİA                         40.000 TL</a:t>
            </a:r>
          </a:p>
          <a:p>
            <a:pPr lvl="3"/>
            <a:r>
              <a:rPr lang="tr-TR" dirty="0"/>
              <a:t>                              ÖZEL KARŞILIK HESABI  </a:t>
            </a:r>
          </a:p>
          <a:p>
            <a:pPr lvl="3"/>
            <a:r>
              <a:rPr lang="tr-TR" dirty="0"/>
              <a:t>                              (7440 sayılı Kanunun 6/1 </a:t>
            </a:r>
            <a:r>
              <a:rPr lang="tr-TR" dirty="0" err="1"/>
              <a:t>md.</a:t>
            </a:r>
            <a:r>
              <a:rPr lang="tr-TR" dirty="0"/>
              <a:t>)</a:t>
            </a:r>
          </a:p>
          <a:p>
            <a:pPr lvl="3"/>
            <a:r>
              <a:rPr lang="tr-TR" dirty="0"/>
              <a:t>                       360 ÖDENECEK VERGİ VE FONLAR             3.600 TL</a:t>
            </a:r>
          </a:p>
          <a:p>
            <a:pPr lvl="3"/>
            <a:r>
              <a:rPr lang="tr-TR" dirty="0"/>
              <a:t>                              (Sorumlu sıfatı ile ödenecek KDV)</a:t>
            </a:r>
          </a:p>
          <a:p>
            <a:pPr lvl="3">
              <a:spcAft>
                <a:spcPts val="600"/>
              </a:spcAft>
            </a:pPr>
            <a:r>
              <a:rPr lang="tr-TR" dirty="0"/>
              <a:t>__________________________    /   ______________________________</a:t>
            </a:r>
          </a:p>
          <a:p>
            <a:pPr lvl="3">
              <a:spcAft>
                <a:spcPts val="600"/>
              </a:spcAft>
            </a:pPr>
            <a:r>
              <a:rPr lang="tr-TR" dirty="0"/>
              <a:t>Bu emtianın satılması hâlinde kayıtlara intikal ettirilecek satış bedeli 40.000 TL’nin altında olamayacaktır.</a:t>
            </a:r>
          </a:p>
        </p:txBody>
      </p:sp>
      <p:sp>
        <p:nvSpPr>
          <p:cNvPr id="10" name="İçerik Yer Tutucusu 2"/>
          <p:cNvSpPr txBox="1">
            <a:spLocks/>
          </p:cNvSpPr>
          <p:nvPr/>
        </p:nvSpPr>
        <p:spPr>
          <a:xfrm>
            <a:off x="2143476" y="464729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0" name="Metin kutusu 19"/>
          <p:cNvSpPr txBox="1"/>
          <p:nvPr/>
        </p:nvSpPr>
        <p:spPr>
          <a:xfrm>
            <a:off x="1770927" y="1396532"/>
            <a:ext cx="9109521" cy="1774332"/>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endParaRPr lang="tr-TR" sz="1100" dirty="0">
              <a:latin typeface="Segoe UI" panose="020B0502040204020203" pitchFamily="34" charset="0"/>
              <a:ea typeface="Segoe UI" panose="020B0502040204020203" pitchFamily="34" charset="0"/>
              <a:cs typeface="Segoe UI" panose="020B0502040204020203" pitchFamily="34" charset="0"/>
            </a:endParaRPr>
          </a:p>
          <a:p>
            <a:endParaRPr lang="tr-TR" sz="1100" dirty="0">
              <a:latin typeface="Segoe UI" panose="020B0502040204020203" pitchFamily="34" charset="0"/>
              <a:ea typeface="Segoe UI" panose="020B0502040204020203" pitchFamily="34" charset="0"/>
              <a:cs typeface="Segoe UI" panose="020B0502040204020203" pitchFamily="34"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b="1" dirty="0">
                <a:solidFill>
                  <a:srgbClr val="C00000"/>
                </a:solidFill>
                <a:latin typeface="Calibri" panose="020F0502020204030204" pitchFamily="34" charset="0"/>
                <a:ea typeface="Times New Roman" panose="02020603050405020304" pitchFamily="18" charset="0"/>
              </a:rPr>
              <a:t>İşletme hesabı</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esasına göre defter tutan mükellefler ise beyan ettikleri </a:t>
            </a:r>
            <a:r>
              <a:rPr lang="tr-TR" b="1" u="sng" dirty="0">
                <a:latin typeface="Calibri" panose="020F0502020204030204" pitchFamily="34" charset="0"/>
                <a:ea typeface="Times New Roman" panose="02020603050405020304" pitchFamily="18" charset="0"/>
              </a:rPr>
              <a:t>emtiayı</a:t>
            </a:r>
            <a:r>
              <a:rPr lang="tr-TR" dirty="0">
                <a:latin typeface="Calibri" panose="020F0502020204030204" pitchFamily="34" charset="0"/>
                <a:ea typeface="Times New Roman" panose="02020603050405020304" pitchFamily="18" charset="0"/>
              </a:rPr>
              <a:t> defterlerinin </a:t>
            </a:r>
            <a:r>
              <a:rPr lang="tr-TR" b="1" u="sng" dirty="0">
                <a:latin typeface="Calibri" panose="020F0502020204030204" pitchFamily="34" charset="0"/>
                <a:ea typeface="Times New Roman" panose="02020603050405020304" pitchFamily="18" charset="0"/>
              </a:rPr>
              <a:t>gider kısmına</a:t>
            </a:r>
            <a:r>
              <a:rPr lang="tr-TR" dirty="0">
                <a:latin typeface="Calibri" panose="020F0502020204030204" pitchFamily="34" charset="0"/>
                <a:ea typeface="Times New Roman" panose="02020603050405020304" pitchFamily="18" charset="0"/>
              </a:rPr>
              <a:t> satın alınan mal olarak kaydedeceklerdir.</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b="1" dirty="0">
                <a:solidFill>
                  <a:srgbClr val="C00000"/>
                </a:solidFill>
                <a:latin typeface="Calibri" panose="020F0502020204030204" pitchFamily="34" charset="0"/>
                <a:ea typeface="Times New Roman" panose="02020603050405020304" pitchFamily="18" charset="0"/>
              </a:rPr>
              <a:t>Bilanço esasına</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göre defter tutan mükellefler, aktiflerine intikal ettirdikleri </a:t>
            </a:r>
            <a:r>
              <a:rPr lang="tr-TR" b="1" dirty="0">
                <a:solidFill>
                  <a:srgbClr val="C00000"/>
                </a:solidFill>
                <a:latin typeface="Calibri" panose="020F0502020204030204" pitchFamily="34" charset="0"/>
                <a:ea typeface="Times New Roman" panose="02020603050405020304" pitchFamily="18" charset="0"/>
              </a:rPr>
              <a:t>emtia için ayrı</a:t>
            </a:r>
            <a:r>
              <a:rPr lang="tr-TR" dirty="0">
                <a:latin typeface="Calibri" panose="020F0502020204030204" pitchFamily="34" charset="0"/>
                <a:ea typeface="Times New Roman" panose="02020603050405020304" pitchFamily="18" charset="0"/>
              </a:rPr>
              <a:t>; </a:t>
            </a:r>
            <a:r>
              <a:rPr lang="tr-TR" b="1" u="sng" dirty="0">
                <a:latin typeface="Calibri" panose="020F0502020204030204" pitchFamily="34" charset="0"/>
                <a:ea typeface="Times New Roman" panose="02020603050405020304" pitchFamily="18" charset="0"/>
              </a:rPr>
              <a:t>makine, teçhizat ve demirbaşlar için ayrı</a:t>
            </a:r>
            <a:r>
              <a:rPr lang="tr-TR" dirty="0">
                <a:latin typeface="Calibri" panose="020F0502020204030204" pitchFamily="34" charset="0"/>
                <a:ea typeface="Times New Roman" panose="02020603050405020304" pitchFamily="18" charset="0"/>
              </a:rPr>
              <a:t> olmak üzere </a:t>
            </a:r>
            <a:r>
              <a:rPr lang="tr-TR" b="1" dirty="0">
                <a:solidFill>
                  <a:srgbClr val="C00000"/>
                </a:solidFill>
                <a:latin typeface="Calibri" panose="020F0502020204030204" pitchFamily="34" charset="0"/>
                <a:ea typeface="Times New Roman" panose="02020603050405020304" pitchFamily="18" charset="0"/>
              </a:rPr>
              <a:t>pasifte karşılık</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hesabı açacaktır.</a:t>
            </a:r>
          </a:p>
        </p:txBody>
      </p:sp>
      <p:sp>
        <p:nvSpPr>
          <p:cNvPr id="21" name="Yuvarlatılmış Dikdörtgen 20"/>
          <p:cNvSpPr/>
          <p:nvPr/>
        </p:nvSpPr>
        <p:spPr>
          <a:xfrm>
            <a:off x="1789237" y="1225669"/>
            <a:ext cx="9089948"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600" dirty="0">
                <a:latin typeface="Arial" panose="020B0604020202020204" pitchFamily="34" charset="0"/>
                <a:cs typeface="Arial" panose="020B0604020202020204" pitchFamily="34" charset="0"/>
              </a:rPr>
              <a:t>Beyan Edilen Kıymetlerin Kayıtlara İntikali</a:t>
            </a:r>
          </a:p>
        </p:txBody>
      </p:sp>
      <p:sp>
        <p:nvSpPr>
          <p:cNvPr id="22" name="Dikdörtgen 21"/>
          <p:cNvSpPr/>
          <p:nvPr/>
        </p:nvSpPr>
        <p:spPr>
          <a:xfrm>
            <a:off x="2762337" y="1441688"/>
            <a:ext cx="5642234"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3" name="TextShape 2">
            <a:extLst>
              <a:ext uri="{FF2B5EF4-FFF2-40B4-BE49-F238E27FC236}">
                <a16:creationId xmlns:a16="http://schemas.microsoft.com/office/drawing/2014/main" id="{55901A42-B5E0-FB51-485F-FB6B118C1133}"/>
              </a:ext>
            </a:extLst>
          </p:cNvPr>
          <p:cNvSpPr txBox="1"/>
          <p:nvPr/>
        </p:nvSpPr>
        <p:spPr>
          <a:xfrm>
            <a:off x="902667" y="129375"/>
            <a:ext cx="10920495" cy="791640"/>
          </a:xfrm>
          <a:prstGeom prst="rect">
            <a:avLst/>
          </a:prstGeom>
          <a:noFill/>
          <a:ln>
            <a:noFill/>
          </a:ln>
        </p:spPr>
        <p:txBody>
          <a:bodyPr anchor="ctr"/>
          <a:lstStyle/>
          <a:p>
            <a:pPr algn="ctr">
              <a:lnSpc>
                <a:spcPct val="100000"/>
              </a:lnSpc>
            </a:pPr>
            <a:r>
              <a:rPr lang="tr-TR" sz="3600" b="1" spc="-1" dirty="0">
                <a:solidFill>
                  <a:srgbClr val="C00000"/>
                </a:solidFill>
                <a:uFill>
                  <a:solidFill>
                    <a:srgbClr val="FFFFFF"/>
                  </a:solidFill>
                </a:uFill>
                <a:latin typeface="Calibri"/>
              </a:rPr>
              <a:t>İŞLETME KAYITLARININ DÜZELTİLMESİ</a:t>
            </a:r>
          </a:p>
          <a:p>
            <a:pPr algn="ctr">
              <a:lnSpc>
                <a:spcPct val="100000"/>
              </a:lnSpc>
            </a:pPr>
            <a:r>
              <a:rPr lang="tr-TR" sz="2200" b="1" spc="-1" dirty="0">
                <a:solidFill>
                  <a:srgbClr val="C00000"/>
                </a:solidFill>
                <a:uFill>
                  <a:solidFill>
                    <a:srgbClr val="FFFFFF"/>
                  </a:solidFill>
                </a:uFill>
              </a:rPr>
              <a:t>-İşletmede Mevcut Olduğu Halde Kayıtlarda Yer Almayan Kıymetler</a:t>
            </a:r>
            <a:r>
              <a:rPr lang="tr-TR" sz="2200" b="1" strike="noStrike" spc="-1" dirty="0">
                <a:solidFill>
                  <a:srgbClr val="C00000"/>
                </a:solidFill>
                <a:uFill>
                  <a:solidFill>
                    <a:srgbClr val="FFFFFF"/>
                  </a:solidFill>
                </a:uFill>
                <a:latin typeface="Calibri"/>
              </a:rPr>
              <a:t>-</a:t>
            </a:r>
            <a:endParaRPr lang="tr-TR" sz="2200" b="0" strike="noStrike" spc="-1" dirty="0">
              <a:solidFill>
                <a:srgbClr val="C00000"/>
              </a:solidFill>
              <a:uFill>
                <a:solidFill>
                  <a:srgbClr val="FFFFFF"/>
                </a:solidFill>
              </a:uFill>
              <a:latin typeface="Calibri"/>
            </a:endParaRPr>
          </a:p>
        </p:txBody>
      </p:sp>
    </p:spTree>
    <p:extLst>
      <p:ext uri="{BB962C8B-B14F-4D97-AF65-F5344CB8AC3E}">
        <p14:creationId xmlns:p14="http://schemas.microsoft.com/office/powerpoint/2010/main" val="40208653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xit" presetSubtype="0" fill="hold" nodeType="clickEffect">
                                  <p:stCondLst>
                                    <p:cond delay="0"/>
                                  </p:stCondLst>
                                  <p:childTnLst>
                                    <p:animEffect transition="out" filter="fade">
                                      <p:cBhvr>
                                        <p:cTn id="22" dur="1000"/>
                                        <p:tgtEl>
                                          <p:spTgt spid="2"/>
                                        </p:tgtEl>
                                      </p:cBhvr>
                                    </p:animEffect>
                                    <p:anim calcmode="lin" valueType="num">
                                      <p:cBhvr>
                                        <p:cTn id="23" dur="1000"/>
                                        <p:tgtEl>
                                          <p:spTgt spid="2"/>
                                        </p:tgtEl>
                                        <p:attrNameLst>
                                          <p:attrName>ppt_x</p:attrName>
                                        </p:attrNameLst>
                                      </p:cBhvr>
                                      <p:tavLst>
                                        <p:tav tm="0">
                                          <p:val>
                                            <p:strVal val="ppt_x"/>
                                          </p:val>
                                        </p:tav>
                                        <p:tav tm="100000">
                                          <p:val>
                                            <p:strVal val="ppt_x"/>
                                          </p:val>
                                        </p:tav>
                                      </p:tavLst>
                                    </p:anim>
                                    <p:anim calcmode="lin" valueType="num">
                                      <p:cBhvr>
                                        <p:cTn id="24" dur="100" decel="100000"/>
                                        <p:tgtEl>
                                          <p:spTgt spid="2"/>
                                        </p:tgtEl>
                                        <p:attrNameLst>
                                          <p:attrName>ppt_y</p:attrName>
                                        </p:attrNameLst>
                                      </p:cBhvr>
                                      <p:tavLst>
                                        <p:tav tm="0">
                                          <p:val>
                                            <p:strVal val="ppt_y"/>
                                          </p:val>
                                        </p:tav>
                                        <p:tav tm="100000">
                                          <p:val>
                                            <p:strVal val="ppt_y-.03"/>
                                          </p:val>
                                        </p:tav>
                                      </p:tavLst>
                                    </p:anim>
                                    <p:anim calcmode="lin" valueType="num">
                                      <p:cBhvr>
                                        <p:cTn id="25" dur="900" accel="100000">
                                          <p:stCondLst>
                                            <p:cond delay="100"/>
                                          </p:stCondLst>
                                        </p:cTn>
                                        <p:tgtEl>
                                          <p:spTgt spid="2"/>
                                        </p:tgtEl>
                                        <p:attrNameLst>
                                          <p:attrName>ppt_y</p:attrName>
                                        </p:attrNameLst>
                                      </p:cBhvr>
                                      <p:tavLst>
                                        <p:tav tm="0">
                                          <p:val>
                                            <p:strVal val="ppt_y"/>
                                          </p:val>
                                        </p:tav>
                                        <p:tav tm="100000">
                                          <p:val>
                                            <p:strVal val="ppt_y+1"/>
                                          </p:val>
                                        </p:tav>
                                      </p:tavLst>
                                    </p:anim>
                                    <p:set>
                                      <p:cBhvr>
                                        <p:cTn id="26" dur="1" fill="hold">
                                          <p:stCondLst>
                                            <p:cond delay="999"/>
                                          </p:stCondLst>
                                        </p:cTn>
                                        <p:tgtEl>
                                          <p:spTgt spid="2"/>
                                        </p:tgtEl>
                                        <p:attrNameLst>
                                          <p:attrName>style.visibility</p:attrName>
                                        </p:attrNameLst>
                                      </p:cBhvr>
                                      <p:to>
                                        <p:strVal val="hidden"/>
                                      </p:to>
                                    </p:se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xit" presetSubtype="0" fill="hold" grpId="1" nodeType="clickEffect">
                                  <p:stCondLst>
                                    <p:cond delay="0"/>
                                  </p:stCondLst>
                                  <p:childTnLst>
                                    <p:animEffect transition="out" filter="fade">
                                      <p:cBhvr>
                                        <p:cTn id="34" dur="1000"/>
                                        <p:tgtEl>
                                          <p:spTgt spid="26"/>
                                        </p:tgtEl>
                                      </p:cBhvr>
                                    </p:animEffect>
                                    <p:anim calcmode="lin" valueType="num">
                                      <p:cBhvr>
                                        <p:cTn id="35" dur="1000"/>
                                        <p:tgtEl>
                                          <p:spTgt spid="26"/>
                                        </p:tgtEl>
                                        <p:attrNameLst>
                                          <p:attrName>ppt_x</p:attrName>
                                        </p:attrNameLst>
                                      </p:cBhvr>
                                      <p:tavLst>
                                        <p:tav tm="0">
                                          <p:val>
                                            <p:strVal val="ppt_x"/>
                                          </p:val>
                                        </p:tav>
                                        <p:tav tm="100000">
                                          <p:val>
                                            <p:strVal val="ppt_x"/>
                                          </p:val>
                                        </p:tav>
                                      </p:tavLst>
                                    </p:anim>
                                    <p:anim calcmode="lin" valueType="num">
                                      <p:cBhvr>
                                        <p:cTn id="36" dur="100" decel="100000"/>
                                        <p:tgtEl>
                                          <p:spTgt spid="26"/>
                                        </p:tgtEl>
                                        <p:attrNameLst>
                                          <p:attrName>ppt_y</p:attrName>
                                        </p:attrNameLst>
                                      </p:cBhvr>
                                      <p:tavLst>
                                        <p:tav tm="0">
                                          <p:val>
                                            <p:strVal val="ppt_y"/>
                                          </p:val>
                                        </p:tav>
                                        <p:tav tm="100000">
                                          <p:val>
                                            <p:strVal val="ppt_y-.03"/>
                                          </p:val>
                                        </p:tav>
                                      </p:tavLst>
                                    </p:anim>
                                    <p:anim calcmode="lin" valueType="num">
                                      <p:cBhvr>
                                        <p:cTn id="37" dur="900" accel="100000">
                                          <p:stCondLst>
                                            <p:cond delay="100"/>
                                          </p:stCondLst>
                                        </p:cTn>
                                        <p:tgtEl>
                                          <p:spTgt spid="26"/>
                                        </p:tgtEl>
                                        <p:attrNameLst>
                                          <p:attrName>ppt_y</p:attrName>
                                        </p:attrNameLst>
                                      </p:cBhvr>
                                      <p:tavLst>
                                        <p:tav tm="0">
                                          <p:val>
                                            <p:strVal val="ppt_y"/>
                                          </p:val>
                                        </p:tav>
                                        <p:tav tm="100000">
                                          <p:val>
                                            <p:strVal val="ppt_y+1"/>
                                          </p:val>
                                        </p:tav>
                                      </p:tavLst>
                                    </p:anim>
                                    <p:set>
                                      <p:cBhvr>
                                        <p:cTn id="38" dur="1" fill="hold">
                                          <p:stCondLst>
                                            <p:cond delay="999"/>
                                          </p:stCondLst>
                                        </p:cTn>
                                        <p:tgtEl>
                                          <p:spTgt spid="26"/>
                                        </p:tgtEl>
                                        <p:attrNameLst>
                                          <p:attrName>style.visibility</p:attrName>
                                        </p:attrNameLst>
                                      </p:cBhvr>
                                      <p:to>
                                        <p:strVal val="hidden"/>
                                      </p:to>
                                    </p:se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7" presetClass="exit" presetSubtype="0" fill="hold" grpId="1" nodeType="clickEffect">
                                  <p:stCondLst>
                                    <p:cond delay="0"/>
                                  </p:stCondLst>
                                  <p:childTnLst>
                                    <p:animEffect transition="out" filter="fade">
                                      <p:cBhvr>
                                        <p:cTn id="46" dur="1000"/>
                                        <p:tgtEl>
                                          <p:spTgt spid="16"/>
                                        </p:tgtEl>
                                      </p:cBhvr>
                                    </p:animEffect>
                                    <p:anim calcmode="lin" valueType="num">
                                      <p:cBhvr>
                                        <p:cTn id="47" dur="1000"/>
                                        <p:tgtEl>
                                          <p:spTgt spid="16"/>
                                        </p:tgtEl>
                                        <p:attrNameLst>
                                          <p:attrName>ppt_x</p:attrName>
                                        </p:attrNameLst>
                                      </p:cBhvr>
                                      <p:tavLst>
                                        <p:tav tm="0">
                                          <p:val>
                                            <p:strVal val="ppt_x"/>
                                          </p:val>
                                        </p:tav>
                                        <p:tav tm="100000">
                                          <p:val>
                                            <p:strVal val="ppt_x"/>
                                          </p:val>
                                        </p:tav>
                                      </p:tavLst>
                                    </p:anim>
                                    <p:anim calcmode="lin" valueType="num">
                                      <p:cBhvr>
                                        <p:cTn id="48" dur="100" decel="100000"/>
                                        <p:tgtEl>
                                          <p:spTgt spid="16"/>
                                        </p:tgtEl>
                                        <p:attrNameLst>
                                          <p:attrName>ppt_y</p:attrName>
                                        </p:attrNameLst>
                                      </p:cBhvr>
                                      <p:tavLst>
                                        <p:tav tm="0">
                                          <p:val>
                                            <p:strVal val="ppt_y"/>
                                          </p:val>
                                        </p:tav>
                                        <p:tav tm="100000">
                                          <p:val>
                                            <p:strVal val="ppt_y-.03"/>
                                          </p:val>
                                        </p:tav>
                                      </p:tavLst>
                                    </p:anim>
                                    <p:anim calcmode="lin" valueType="num">
                                      <p:cBhvr>
                                        <p:cTn id="49" dur="900" accel="100000">
                                          <p:stCondLst>
                                            <p:cond delay="100"/>
                                          </p:stCondLst>
                                        </p:cTn>
                                        <p:tgtEl>
                                          <p:spTgt spid="16"/>
                                        </p:tgtEl>
                                        <p:attrNameLst>
                                          <p:attrName>ppt_y</p:attrName>
                                        </p:attrNameLst>
                                      </p:cBhvr>
                                      <p:tavLst>
                                        <p:tav tm="0">
                                          <p:val>
                                            <p:strVal val="ppt_y"/>
                                          </p:val>
                                        </p:tav>
                                        <p:tav tm="100000">
                                          <p:val>
                                            <p:strVal val="ppt_y+1"/>
                                          </p:val>
                                        </p:tav>
                                      </p:tavLst>
                                    </p:anim>
                                    <p:set>
                                      <p:cBhvr>
                                        <p:cTn id="50" dur="1" fill="hold">
                                          <p:stCondLst>
                                            <p:cond delay="999"/>
                                          </p:stCondLst>
                                        </p:cTn>
                                        <p:tgtEl>
                                          <p:spTgt spid="16"/>
                                        </p:tgtEl>
                                        <p:attrNameLst>
                                          <p:attrName>style.visibility</p:attrName>
                                        </p:attrNameLst>
                                      </p:cBhvr>
                                      <p:to>
                                        <p:strVal val="hidden"/>
                                      </p:to>
                                    </p:se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37" presetClass="exit" presetSubtype="0" fill="hold" grpId="1" nodeType="clickEffect">
                                  <p:stCondLst>
                                    <p:cond delay="0"/>
                                  </p:stCondLst>
                                  <p:childTnLst>
                                    <p:animEffect transition="out" filter="fade">
                                      <p:cBhvr>
                                        <p:cTn id="58" dur="1000"/>
                                        <p:tgtEl>
                                          <p:spTgt spid="17"/>
                                        </p:tgtEl>
                                      </p:cBhvr>
                                    </p:animEffect>
                                    <p:anim calcmode="lin" valueType="num">
                                      <p:cBhvr>
                                        <p:cTn id="59" dur="1000"/>
                                        <p:tgtEl>
                                          <p:spTgt spid="17"/>
                                        </p:tgtEl>
                                        <p:attrNameLst>
                                          <p:attrName>ppt_x</p:attrName>
                                        </p:attrNameLst>
                                      </p:cBhvr>
                                      <p:tavLst>
                                        <p:tav tm="0">
                                          <p:val>
                                            <p:strVal val="ppt_x"/>
                                          </p:val>
                                        </p:tav>
                                        <p:tav tm="100000">
                                          <p:val>
                                            <p:strVal val="ppt_x"/>
                                          </p:val>
                                        </p:tav>
                                      </p:tavLst>
                                    </p:anim>
                                    <p:anim calcmode="lin" valueType="num">
                                      <p:cBhvr>
                                        <p:cTn id="60" dur="100" decel="100000"/>
                                        <p:tgtEl>
                                          <p:spTgt spid="17"/>
                                        </p:tgtEl>
                                        <p:attrNameLst>
                                          <p:attrName>ppt_y</p:attrName>
                                        </p:attrNameLst>
                                      </p:cBhvr>
                                      <p:tavLst>
                                        <p:tav tm="0">
                                          <p:val>
                                            <p:strVal val="ppt_y"/>
                                          </p:val>
                                        </p:tav>
                                        <p:tav tm="100000">
                                          <p:val>
                                            <p:strVal val="ppt_y-.03"/>
                                          </p:val>
                                        </p:tav>
                                      </p:tavLst>
                                    </p:anim>
                                    <p:anim calcmode="lin" valueType="num">
                                      <p:cBhvr>
                                        <p:cTn id="61" dur="900" accel="100000">
                                          <p:stCondLst>
                                            <p:cond delay="100"/>
                                          </p:stCondLst>
                                        </p:cTn>
                                        <p:tgtEl>
                                          <p:spTgt spid="17"/>
                                        </p:tgtEl>
                                        <p:attrNameLst>
                                          <p:attrName>ppt_y</p:attrName>
                                        </p:attrNameLst>
                                      </p:cBhvr>
                                      <p:tavLst>
                                        <p:tav tm="0">
                                          <p:val>
                                            <p:strVal val="ppt_y"/>
                                          </p:val>
                                        </p:tav>
                                        <p:tav tm="100000">
                                          <p:val>
                                            <p:strVal val="ppt_y+1"/>
                                          </p:val>
                                        </p:tav>
                                      </p:tavLst>
                                    </p:anim>
                                    <p:set>
                                      <p:cBhvr>
                                        <p:cTn id="62" dur="1" fill="hold">
                                          <p:stCondLst>
                                            <p:cond delay="999"/>
                                          </p:stCondLst>
                                        </p:cTn>
                                        <p:tgtEl>
                                          <p:spTgt spid="17"/>
                                        </p:tgtEl>
                                        <p:attrNameLst>
                                          <p:attrName>style.visibility</p:attrName>
                                        </p:attrNameLst>
                                      </p:cBhvr>
                                      <p:to>
                                        <p:strVal val="hidden"/>
                                      </p:to>
                                    </p:set>
                                  </p:childTnLst>
                                </p:cTn>
                              </p:par>
                            </p:childTnLst>
                          </p:cTn>
                        </p:par>
                        <p:par>
                          <p:cTn id="63" fill="hold">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left)">
                                      <p:cBhvr>
                                        <p:cTn id="6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26" grpId="0" animBg="1"/>
      <p:bldP spid="26" grpId="1" animBg="1"/>
      <p:bldP spid="20" grpId="0" animBg="1"/>
      <p:bldP spid="21" grpId="0" animBg="1"/>
      <p:bldP spid="22"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İçerik Yer Tutucusu 2"/>
          <p:cNvSpPr txBox="1">
            <a:spLocks/>
          </p:cNvSpPr>
          <p:nvPr/>
        </p:nvSpPr>
        <p:spPr>
          <a:xfrm>
            <a:off x="2143476" y="464729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0" name="Metin kutusu 19"/>
          <p:cNvSpPr txBox="1"/>
          <p:nvPr/>
        </p:nvSpPr>
        <p:spPr>
          <a:xfrm>
            <a:off x="2812648" y="1396532"/>
            <a:ext cx="7118430" cy="4815164"/>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200" dirty="0">
              <a:latin typeface="Segoe UI" panose="020B0502040204020203" pitchFamily="34" charset="0"/>
              <a:ea typeface="Segoe UI" panose="020B0502040204020203" pitchFamily="34" charset="0"/>
              <a:cs typeface="Segoe UI" panose="020B0502040204020203" pitchFamily="34" charset="0"/>
            </a:endParaRPr>
          </a:p>
          <a:p>
            <a:pPr algn="just"/>
            <a:endParaRPr lang="tr-TR" sz="1200" dirty="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600" b="1" u="sng" dirty="0" err="1">
                <a:latin typeface="Calibri" panose="020F0502020204030204" pitchFamily="34" charset="0"/>
                <a:ea typeface="Times New Roman" panose="02020603050405020304" pitchFamily="18" charset="0"/>
              </a:rPr>
              <a:t>Emtiaların</a:t>
            </a:r>
            <a:r>
              <a:rPr lang="tr-TR" sz="1600" b="1" u="sng" dirty="0">
                <a:latin typeface="Calibri" panose="020F0502020204030204" pitchFamily="34" charset="0"/>
                <a:ea typeface="Times New Roman" panose="02020603050405020304" pitchFamily="18" charset="0"/>
              </a:rPr>
              <a:t> beyanı</a:t>
            </a:r>
            <a:r>
              <a:rPr lang="tr-TR" sz="1600" dirty="0">
                <a:latin typeface="Calibri" panose="020F0502020204030204" pitchFamily="34" charset="0"/>
                <a:ea typeface="Times New Roman" panose="02020603050405020304" pitchFamily="18" charset="0"/>
              </a:rPr>
              <a:t>:</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sz="1600" dirty="0">
                <a:latin typeface="Calibri" panose="020F0502020204030204" pitchFamily="34" charset="0"/>
                <a:ea typeface="Times New Roman" panose="02020603050405020304" pitchFamily="18" charset="0"/>
              </a:rPr>
              <a:t>Beyan edilip ödenen KDV indirilebilir ancak iadeye konu edilemediği için reel yük olarak kalma ihtimali var.</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sz="1600" dirty="0">
                <a:latin typeface="Calibri" panose="020F0502020204030204" pitchFamily="34" charset="0"/>
                <a:ea typeface="Times New Roman" panose="02020603050405020304" pitchFamily="18" charset="0"/>
              </a:rPr>
              <a:t>Üretim ve inşaat işletmelerinde beyan edilen ilk madde ve malzemeler, takip eden dönemlerde mamul maliyetlerine ve oradan da satılan mamul maliyetlerine aktarılacağı için gelir ve kurumlar vergisi avantajı sağlayabilir.</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sz="1600" dirty="0">
                <a:latin typeface="Calibri" panose="020F0502020204030204" pitchFamily="34" charset="0"/>
                <a:ea typeface="Times New Roman" panose="02020603050405020304" pitchFamily="18" charset="0"/>
              </a:rPr>
              <a:t>Karşılık stopaja tabi olmaksızın ortaklara dağıtılabilir veya cari hesaba mahsup edilebilir.</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en-US" sz="1600" b="1" u="sng" dirty="0" err="1">
                <a:latin typeface="Calibri" panose="020F0502020204030204" pitchFamily="34" charset="0"/>
                <a:ea typeface="Times New Roman" panose="02020603050405020304" pitchFamily="18" charset="0"/>
              </a:rPr>
              <a:t>Makine</a:t>
            </a:r>
            <a:r>
              <a:rPr lang="en-US" sz="1600" b="1" u="sng" dirty="0">
                <a:latin typeface="Calibri" panose="020F0502020204030204" pitchFamily="34" charset="0"/>
                <a:ea typeface="Times New Roman" panose="02020603050405020304" pitchFamily="18" charset="0"/>
              </a:rPr>
              <a:t>, </a:t>
            </a:r>
            <a:r>
              <a:rPr lang="en-US" sz="1600" b="1" u="sng" dirty="0" err="1">
                <a:latin typeface="Calibri" panose="020F0502020204030204" pitchFamily="34" charset="0"/>
                <a:ea typeface="Times New Roman" panose="02020603050405020304" pitchFamily="18" charset="0"/>
              </a:rPr>
              <a:t>teçhizat</a:t>
            </a:r>
            <a:r>
              <a:rPr lang="en-US" sz="1600" b="1" u="sng" dirty="0">
                <a:latin typeface="Calibri" panose="020F0502020204030204" pitchFamily="34" charset="0"/>
                <a:ea typeface="Times New Roman" panose="02020603050405020304" pitchFamily="18" charset="0"/>
              </a:rPr>
              <a:t> </a:t>
            </a:r>
            <a:r>
              <a:rPr lang="en-US" sz="1600" b="1" u="sng" dirty="0" err="1">
                <a:latin typeface="Calibri" panose="020F0502020204030204" pitchFamily="34" charset="0"/>
                <a:ea typeface="Times New Roman" panose="02020603050405020304" pitchFamily="18" charset="0"/>
              </a:rPr>
              <a:t>ve</a:t>
            </a:r>
            <a:r>
              <a:rPr lang="en-US" sz="1600" b="1" u="sng" dirty="0">
                <a:latin typeface="Calibri" panose="020F0502020204030204" pitchFamily="34" charset="0"/>
                <a:ea typeface="Times New Roman" panose="02020603050405020304" pitchFamily="18" charset="0"/>
              </a:rPr>
              <a:t> </a:t>
            </a:r>
            <a:r>
              <a:rPr lang="en-US" sz="1600" b="1" u="sng" dirty="0" err="1">
                <a:latin typeface="Calibri" panose="020F0502020204030204" pitchFamily="34" charset="0"/>
                <a:ea typeface="Times New Roman" panose="02020603050405020304" pitchFamily="18" charset="0"/>
              </a:rPr>
              <a:t>demirbaşların</a:t>
            </a:r>
            <a:r>
              <a:rPr lang="en-US" sz="1600" b="1" u="sng" dirty="0">
                <a:latin typeface="Calibri" panose="020F0502020204030204" pitchFamily="34" charset="0"/>
                <a:ea typeface="Times New Roman" panose="02020603050405020304" pitchFamily="18" charset="0"/>
              </a:rPr>
              <a:t> </a:t>
            </a:r>
            <a:r>
              <a:rPr lang="en-US" sz="1600" b="1" u="sng" dirty="0" err="1">
                <a:latin typeface="Calibri" panose="020F0502020204030204" pitchFamily="34" charset="0"/>
                <a:ea typeface="Times New Roman" panose="02020603050405020304" pitchFamily="18" charset="0"/>
              </a:rPr>
              <a:t>beyanı</a:t>
            </a:r>
            <a:r>
              <a:rPr lang="en-US" sz="1600" dirty="0">
                <a:latin typeface="Calibri" panose="020F0502020204030204" pitchFamily="34" charset="0"/>
                <a:ea typeface="Times New Roman" panose="02020603050405020304" pitchFamily="18" charset="0"/>
              </a:rPr>
              <a:t>:</a:t>
            </a:r>
            <a:endParaRPr lang="tr-TR" sz="1600" dirty="0">
              <a:latin typeface="Calibri" panose="020F0502020204030204" pitchFamily="34" charset="0"/>
              <a:ea typeface="Times New Roman" panose="02020603050405020304" pitchFamily="18" charset="0"/>
            </a:endParaRP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sz="1600" dirty="0">
                <a:latin typeface="Calibri" panose="020F0502020204030204" pitchFamily="34" charset="0"/>
                <a:ea typeface="Times New Roman" panose="02020603050405020304" pitchFamily="18" charset="0"/>
              </a:rPr>
              <a:t>Doğrudan vergisel  bir avantaj sunmuyor. Tersine KDV’nin indirilemiyor olması ve ayrılan karşılığın birikmiş amortisman gibi değerlendirilmesi dezavantaj.</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sz="1600" dirty="0">
                <a:latin typeface="Calibri" panose="020F0502020204030204" pitchFamily="34" charset="0"/>
                <a:ea typeface="Times New Roman" panose="02020603050405020304" pitchFamily="18" charset="0"/>
              </a:rPr>
              <a:t>Bilançonun öz varlık düzeyini artırması sebebiyle finansman gider kısıtlaması açısından dolaylı katkı sağlayabilir.</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sz="1600" dirty="0">
                <a:latin typeface="Calibri" panose="020F0502020204030204" pitchFamily="34" charset="0"/>
                <a:ea typeface="Times New Roman" panose="02020603050405020304" pitchFamily="18" charset="0"/>
              </a:rPr>
              <a:t>Bilançonun kredibilitesini artırarak, finansmana erişim ve finansman maliyetleri açısından katkı sağlayabilir.</a:t>
            </a:r>
          </a:p>
        </p:txBody>
      </p:sp>
      <p:sp>
        <p:nvSpPr>
          <p:cNvPr id="21" name="Yuvarlatılmış Dikdörtgen 20"/>
          <p:cNvSpPr/>
          <p:nvPr/>
        </p:nvSpPr>
        <p:spPr>
          <a:xfrm>
            <a:off x="2828719" y="1225669"/>
            <a:ext cx="7103136"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a:latin typeface="Arial" panose="020B0604020202020204" pitchFamily="34" charset="0"/>
                <a:cs typeface="Arial" panose="020B0604020202020204" pitchFamily="34" charset="0"/>
              </a:rPr>
              <a:t>Avantajları &amp; Dezavantajları</a:t>
            </a:r>
          </a:p>
        </p:txBody>
      </p:sp>
      <p:sp>
        <p:nvSpPr>
          <p:cNvPr id="22" name="Dikdörtgen 21"/>
          <p:cNvSpPr/>
          <p:nvPr/>
        </p:nvSpPr>
        <p:spPr>
          <a:xfrm>
            <a:off x="3021367" y="1441688"/>
            <a:ext cx="5453256"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pic>
        <p:nvPicPr>
          <p:cNvPr id="16" name="Resim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986" y="4657620"/>
            <a:ext cx="3162979" cy="2245715"/>
          </a:xfrm>
          <a:prstGeom prst="rect">
            <a:avLst/>
          </a:prstGeom>
          <a:scene3d>
            <a:camera prst="perspectiveRight"/>
            <a:lightRig rig="threePt" dir="t"/>
          </a:scene3d>
        </p:spPr>
      </p:pic>
      <p:sp>
        <p:nvSpPr>
          <p:cNvPr id="3" name="TextShape 2">
            <a:extLst>
              <a:ext uri="{FF2B5EF4-FFF2-40B4-BE49-F238E27FC236}">
                <a16:creationId xmlns:a16="http://schemas.microsoft.com/office/drawing/2014/main" id="{A79E621E-91EB-8982-B5E6-111B1EF926FB}"/>
              </a:ext>
            </a:extLst>
          </p:cNvPr>
          <p:cNvSpPr txBox="1"/>
          <p:nvPr/>
        </p:nvSpPr>
        <p:spPr>
          <a:xfrm>
            <a:off x="902667" y="129375"/>
            <a:ext cx="10920495" cy="791640"/>
          </a:xfrm>
          <a:prstGeom prst="rect">
            <a:avLst/>
          </a:prstGeom>
          <a:noFill/>
          <a:ln>
            <a:noFill/>
          </a:ln>
        </p:spPr>
        <p:txBody>
          <a:bodyPr anchor="ctr"/>
          <a:lstStyle/>
          <a:p>
            <a:pPr algn="ctr">
              <a:lnSpc>
                <a:spcPct val="100000"/>
              </a:lnSpc>
            </a:pPr>
            <a:r>
              <a:rPr lang="tr-TR" sz="3600" b="1" spc="-1" dirty="0">
                <a:solidFill>
                  <a:srgbClr val="C00000"/>
                </a:solidFill>
                <a:uFill>
                  <a:solidFill>
                    <a:srgbClr val="FFFFFF"/>
                  </a:solidFill>
                </a:uFill>
                <a:latin typeface="Calibri"/>
              </a:rPr>
              <a:t>İŞLETME KAYITLARININ DÜZELTİLMESİ</a:t>
            </a:r>
          </a:p>
          <a:p>
            <a:pPr algn="ctr">
              <a:lnSpc>
                <a:spcPct val="100000"/>
              </a:lnSpc>
            </a:pPr>
            <a:r>
              <a:rPr lang="tr-TR" sz="2200" b="1" spc="-1" dirty="0">
                <a:solidFill>
                  <a:srgbClr val="C00000"/>
                </a:solidFill>
                <a:uFill>
                  <a:solidFill>
                    <a:srgbClr val="FFFFFF"/>
                  </a:solidFill>
                </a:uFill>
              </a:rPr>
              <a:t>-İşletmede Mevcut Olduğu Halde Kayıtlarda Yer Almayan Kıymetler</a:t>
            </a:r>
            <a:r>
              <a:rPr lang="tr-TR" sz="2200" b="1" strike="noStrike" spc="-1" dirty="0">
                <a:solidFill>
                  <a:srgbClr val="C00000"/>
                </a:solidFill>
                <a:uFill>
                  <a:solidFill>
                    <a:srgbClr val="FFFFFF"/>
                  </a:solidFill>
                </a:uFill>
                <a:latin typeface="Calibri"/>
              </a:rPr>
              <a:t>-</a:t>
            </a:r>
            <a:endParaRPr lang="tr-TR" sz="2200" b="0" strike="noStrike" spc="-1" dirty="0">
              <a:solidFill>
                <a:srgbClr val="C00000"/>
              </a:solidFill>
              <a:uFill>
                <a:solidFill>
                  <a:srgbClr val="FFFFFF"/>
                </a:solidFill>
              </a:uFill>
              <a:latin typeface="Calibri"/>
            </a:endParaRPr>
          </a:p>
        </p:txBody>
      </p:sp>
    </p:spTree>
    <p:extLst>
      <p:ext uri="{BB962C8B-B14F-4D97-AF65-F5344CB8AC3E}">
        <p14:creationId xmlns:p14="http://schemas.microsoft.com/office/powerpoint/2010/main" val="8904249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37"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900" decel="100000" fill="hold"/>
                                        <p:tgtEl>
                                          <p:spTgt spid="1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Metin kutusu 25"/>
          <p:cNvSpPr txBox="1"/>
          <p:nvPr/>
        </p:nvSpPr>
        <p:spPr>
          <a:xfrm>
            <a:off x="840760" y="4479670"/>
            <a:ext cx="11244943" cy="1000274"/>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742950" lvl="1" indent="-285750">
              <a:spcAft>
                <a:spcPts val="600"/>
              </a:spcAft>
              <a:buFont typeface="Wingdings" panose="05000000000000000000" pitchFamily="2" charset="2"/>
              <a:buChar char="ü"/>
            </a:pPr>
            <a:r>
              <a:rPr lang="tr-TR" dirty="0">
                <a:latin typeface="Calibri" panose="020F0502020204030204" pitchFamily="34" charset="0"/>
                <a:ea typeface="Times New Roman" panose="02020603050405020304" pitchFamily="18" charset="0"/>
              </a:rPr>
              <a:t>Faturalanan ve yasal defterlere kaydedilen emtia, makine, teçhizat ve demirbaşlar ile ilgili işlemler, </a:t>
            </a:r>
            <a:r>
              <a:rPr lang="tr-TR" b="1" dirty="0">
                <a:solidFill>
                  <a:srgbClr val="C00000"/>
                </a:solidFill>
                <a:latin typeface="Calibri" panose="020F0502020204030204" pitchFamily="34" charset="0"/>
                <a:ea typeface="Times New Roman" panose="02020603050405020304" pitchFamily="18" charset="0"/>
              </a:rPr>
              <a:t>normal satış</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işlemlerinden bir </a:t>
            </a:r>
            <a:r>
              <a:rPr lang="tr-TR" b="1" u="sng" dirty="0">
                <a:latin typeface="Calibri" panose="020F0502020204030204" pitchFamily="34" charset="0"/>
                <a:ea typeface="Times New Roman" panose="02020603050405020304" pitchFamily="18" charset="0"/>
              </a:rPr>
              <a:t>farklılık arz etmemektedir</a:t>
            </a:r>
            <a:r>
              <a:rPr lang="tr-TR" dirty="0">
                <a:latin typeface="Calibri" panose="020F0502020204030204" pitchFamily="34" charset="0"/>
                <a:ea typeface="Times New Roman" panose="02020603050405020304" pitchFamily="18" charset="0"/>
              </a:rPr>
              <a:t>.</a:t>
            </a:r>
          </a:p>
          <a:p>
            <a:pPr marL="742950" lvl="1" indent="-285750">
              <a:spcAft>
                <a:spcPts val="600"/>
              </a:spcAft>
              <a:buFont typeface="Wingdings" panose="05000000000000000000" pitchFamily="2" charset="2"/>
              <a:buChar char="ü"/>
            </a:pPr>
            <a:r>
              <a:rPr lang="tr-TR" b="1" dirty="0">
                <a:solidFill>
                  <a:srgbClr val="C00000"/>
                </a:solidFill>
                <a:latin typeface="Calibri" panose="020F0502020204030204" pitchFamily="34" charset="0"/>
                <a:ea typeface="Times New Roman" panose="02020603050405020304" pitchFamily="18" charset="0"/>
              </a:rPr>
              <a:t>Satış hasılatı</a:t>
            </a:r>
            <a:r>
              <a:rPr lang="tr-TR" dirty="0">
                <a:solidFill>
                  <a:srgbClr val="C00000"/>
                </a:solidFill>
                <a:latin typeface="Calibri" panose="020F0502020204030204" pitchFamily="34" charset="0"/>
                <a:ea typeface="Times New Roman" panose="02020603050405020304" pitchFamily="18" charset="0"/>
              </a:rPr>
              <a:t> </a:t>
            </a:r>
            <a:r>
              <a:rPr lang="tr-TR" b="1" u="sng" dirty="0">
                <a:latin typeface="Calibri" panose="020F0502020204030204" pitchFamily="34" charset="0"/>
                <a:ea typeface="Times New Roman" panose="02020603050405020304" pitchFamily="18" charset="0"/>
              </a:rPr>
              <a:t>yıllık gelir veya kurumlar vergisi matrahı</a:t>
            </a:r>
            <a:r>
              <a:rPr lang="tr-TR" dirty="0">
                <a:latin typeface="Calibri" panose="020F0502020204030204" pitchFamily="34" charset="0"/>
                <a:ea typeface="Times New Roman" panose="02020603050405020304" pitchFamily="18" charset="0"/>
              </a:rPr>
              <a:t>nın hesaplanmasında dikkate alınacaktır.</a:t>
            </a:r>
          </a:p>
        </p:txBody>
      </p:sp>
      <p:sp>
        <p:nvSpPr>
          <p:cNvPr id="10" name="İçerik Yer Tutucusu 2"/>
          <p:cNvSpPr txBox="1">
            <a:spLocks/>
          </p:cNvSpPr>
          <p:nvPr/>
        </p:nvSpPr>
        <p:spPr>
          <a:xfrm>
            <a:off x="2143476" y="464729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0" name="Metin kutusu 19"/>
          <p:cNvSpPr txBox="1"/>
          <p:nvPr/>
        </p:nvSpPr>
        <p:spPr>
          <a:xfrm>
            <a:off x="1979271" y="1396532"/>
            <a:ext cx="8704161" cy="2925416"/>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endParaRPr lang="tr-TR" sz="1100" dirty="0">
              <a:latin typeface="Segoe UI" panose="020B0502040204020203" pitchFamily="34" charset="0"/>
              <a:ea typeface="Segoe UI" panose="020B0502040204020203" pitchFamily="34" charset="0"/>
              <a:cs typeface="Segoe UI" panose="020B0502040204020203" pitchFamily="34" charset="0"/>
            </a:endParaRPr>
          </a:p>
          <a:p>
            <a:endParaRPr lang="tr-TR" sz="1100" dirty="0">
              <a:latin typeface="Segoe UI" panose="020B0502040204020203" pitchFamily="34" charset="0"/>
              <a:ea typeface="Segoe UI" panose="020B0502040204020203" pitchFamily="34" charset="0"/>
              <a:cs typeface="Segoe UI" panose="020B0502040204020203" pitchFamily="34"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dirty="0">
                <a:latin typeface="Calibri" panose="020F0502020204030204" pitchFamily="34" charset="0"/>
                <a:ea typeface="Times New Roman" panose="02020603050405020304" pitchFamily="18" charset="0"/>
              </a:rPr>
              <a:t>Bütün </a:t>
            </a:r>
            <a:r>
              <a:rPr lang="tr-TR" b="1" dirty="0">
                <a:solidFill>
                  <a:srgbClr val="C00000"/>
                </a:solidFill>
                <a:latin typeface="Calibri" panose="020F0502020204030204" pitchFamily="34" charset="0"/>
                <a:ea typeface="Times New Roman" panose="02020603050405020304" pitchFamily="18" charset="0"/>
              </a:rPr>
              <a:t>gelir ve kurumlar vergisi mükellefleri</a:t>
            </a:r>
            <a:r>
              <a:rPr lang="tr-TR" dirty="0">
                <a:latin typeface="Calibri" panose="020F0502020204030204" pitchFamily="34" charset="0"/>
                <a:ea typeface="Times New Roman" panose="02020603050405020304" pitchFamily="18" charset="0"/>
              </a:rPr>
              <a:t>ni kapsamakta olup</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b="1" dirty="0">
                <a:latin typeface="Calibri" panose="020F0502020204030204" pitchFamily="34" charset="0"/>
                <a:ea typeface="Times New Roman" panose="02020603050405020304" pitchFamily="18" charset="0"/>
              </a:rPr>
              <a:t>31 Mayıs 2023 </a:t>
            </a:r>
            <a:r>
              <a:rPr lang="tr-TR" dirty="0">
                <a:latin typeface="Calibri" panose="020F0502020204030204" pitchFamily="34" charset="0"/>
                <a:ea typeface="Times New Roman" panose="02020603050405020304" pitchFamily="18" charset="0"/>
              </a:rPr>
              <a:t>tarihine (bu tarih dâhil) kadar </a:t>
            </a:r>
            <a:r>
              <a:rPr lang="tr-TR" b="1" dirty="0">
                <a:solidFill>
                  <a:srgbClr val="C00000"/>
                </a:solidFill>
                <a:latin typeface="Calibri" panose="020F0502020204030204" pitchFamily="34" charset="0"/>
                <a:ea typeface="Times New Roman" panose="02020603050405020304" pitchFamily="18" charset="0"/>
              </a:rPr>
              <a:t>fatura düzenlemek</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ve </a:t>
            </a:r>
            <a:r>
              <a:rPr lang="tr-TR" b="1" dirty="0">
                <a:solidFill>
                  <a:srgbClr val="C00000"/>
                </a:solidFill>
                <a:latin typeface="Calibri" panose="020F0502020204030204" pitchFamily="34" charset="0"/>
                <a:ea typeface="Times New Roman" panose="02020603050405020304" pitchFamily="18" charset="0"/>
              </a:rPr>
              <a:t>her türlü vergisel yükümlülüklerini yerine getirmek</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suretiyle kayıt ve beyanlara intikal ettirilmesi,</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b="1" dirty="0">
                <a:solidFill>
                  <a:srgbClr val="C00000"/>
                </a:solidFill>
                <a:latin typeface="Calibri" panose="020F0502020204030204" pitchFamily="34" charset="0"/>
                <a:ea typeface="Times New Roman" panose="02020603050405020304" pitchFamily="18" charset="0"/>
              </a:rPr>
              <a:t>Düzenlenecek faturalarda</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alıcıya ilişkin bilgiler yerine, </a:t>
            </a:r>
            <a:r>
              <a:rPr lang="tr-TR" b="1" dirty="0">
                <a:latin typeface="Calibri" panose="020F0502020204030204" pitchFamily="34" charset="0"/>
                <a:ea typeface="Times New Roman" panose="02020603050405020304" pitchFamily="18" charset="0"/>
              </a:rPr>
              <a:t>“</a:t>
            </a:r>
            <a:r>
              <a:rPr lang="tr-TR" b="1" u="sng" dirty="0">
                <a:latin typeface="Calibri" panose="020F0502020204030204" pitchFamily="34" charset="0"/>
                <a:ea typeface="Times New Roman" panose="02020603050405020304" pitchFamily="18" charset="0"/>
              </a:rPr>
              <a:t>Muhtelif Alıcılar (7440 sayılı Kanunun 6/2 maddesi çerçevesinde düzenlenmiştir)</a:t>
            </a:r>
            <a:r>
              <a:rPr lang="tr-TR" b="1" dirty="0">
                <a:latin typeface="Calibri" panose="020F0502020204030204" pitchFamily="34" charset="0"/>
                <a:ea typeface="Times New Roman" panose="02020603050405020304" pitchFamily="18" charset="0"/>
              </a:rPr>
              <a:t>”</a:t>
            </a:r>
            <a:r>
              <a:rPr lang="tr-TR" dirty="0">
                <a:latin typeface="Calibri" panose="020F0502020204030204" pitchFamily="34" charset="0"/>
                <a:ea typeface="Times New Roman" panose="02020603050405020304" pitchFamily="18" charset="0"/>
              </a:rPr>
              <a:t> ibaresi,</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dirty="0" err="1">
                <a:latin typeface="Calibri" panose="020F0502020204030204" pitchFamily="34" charset="0"/>
                <a:ea typeface="Times New Roman" panose="02020603050405020304" pitchFamily="18" charset="0"/>
              </a:rPr>
              <a:t>Bs</a:t>
            </a:r>
            <a:r>
              <a:rPr lang="tr-TR" dirty="0">
                <a:latin typeface="Calibri" panose="020F0502020204030204" pitchFamily="34" charset="0"/>
                <a:ea typeface="Times New Roman" panose="02020603050405020304" pitchFamily="18" charset="0"/>
              </a:rPr>
              <a:t> formu vermek zorunda olan mükelleflerce, </a:t>
            </a:r>
            <a:r>
              <a:rPr lang="tr-TR" dirty="0" err="1">
                <a:latin typeface="Calibri" panose="020F0502020204030204" pitchFamily="34" charset="0"/>
                <a:ea typeface="Times New Roman" panose="02020603050405020304" pitchFamily="18" charset="0"/>
              </a:rPr>
              <a:t>Bs</a:t>
            </a:r>
            <a:r>
              <a:rPr lang="tr-TR" dirty="0">
                <a:latin typeface="Calibri" panose="020F0502020204030204" pitchFamily="34" charset="0"/>
                <a:ea typeface="Times New Roman" panose="02020603050405020304" pitchFamily="18" charset="0"/>
              </a:rPr>
              <a:t> formunun </a:t>
            </a:r>
            <a:r>
              <a:rPr lang="tr-TR" b="1" u="sng" dirty="0">
                <a:latin typeface="Calibri" panose="020F0502020204030204" pitchFamily="34" charset="0"/>
                <a:ea typeface="Times New Roman" panose="02020603050405020304" pitchFamily="18" charset="0"/>
              </a:rPr>
              <a:t>“Soyadı/Adı Unvanı”</a:t>
            </a:r>
            <a:r>
              <a:rPr lang="tr-TR" dirty="0">
                <a:latin typeface="Calibri" panose="020F0502020204030204" pitchFamily="34" charset="0"/>
                <a:ea typeface="Times New Roman" panose="02020603050405020304" pitchFamily="18" charset="0"/>
              </a:rPr>
              <a:t> bölümüne </a:t>
            </a:r>
            <a:r>
              <a:rPr lang="tr-TR" b="1" dirty="0">
                <a:solidFill>
                  <a:srgbClr val="C00000"/>
                </a:solidFill>
                <a:latin typeface="Calibri" panose="020F0502020204030204" pitchFamily="34" charset="0"/>
                <a:ea typeface="Times New Roman" panose="02020603050405020304" pitchFamily="18" charset="0"/>
              </a:rPr>
              <a:t>“Muhtelif Alıcılar (7440 sayılı Kanun Madde 6/2)”</a:t>
            </a:r>
            <a:r>
              <a:rPr lang="tr-TR" dirty="0">
                <a:latin typeface="Calibri" panose="020F0502020204030204" pitchFamily="34" charset="0"/>
                <a:ea typeface="Times New Roman" panose="02020603050405020304" pitchFamily="18" charset="0"/>
              </a:rPr>
              <a:t>, “Vergi Kimlik Numarası” bölümüne (4444 444 444) yazılmak suretiyle</a:t>
            </a:r>
          </a:p>
        </p:txBody>
      </p:sp>
      <p:sp>
        <p:nvSpPr>
          <p:cNvPr id="21" name="Yuvarlatılmış Dikdörtgen 20"/>
          <p:cNvSpPr/>
          <p:nvPr/>
        </p:nvSpPr>
        <p:spPr>
          <a:xfrm>
            <a:off x="1997133" y="1225669"/>
            <a:ext cx="8685460"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a:latin typeface="Arial" panose="020B0604020202020204" pitchFamily="34" charset="0"/>
                <a:cs typeface="Arial" panose="020B0604020202020204" pitchFamily="34" charset="0"/>
              </a:rPr>
              <a:t>Beyan</a:t>
            </a:r>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graphicFrame>
        <p:nvGraphicFramePr>
          <p:cNvPr id="3" name="Nesne 2"/>
          <p:cNvGraphicFramePr>
            <a:graphicFrameLocks noChangeAspect="1"/>
          </p:cNvGraphicFramePr>
          <p:nvPr>
            <p:extLst>
              <p:ext uri="{D42A27DB-BD31-4B8C-83A1-F6EECF244321}">
                <p14:modId xmlns:p14="http://schemas.microsoft.com/office/powerpoint/2010/main" val="96011749"/>
              </p:ext>
            </p:extLst>
          </p:nvPr>
        </p:nvGraphicFramePr>
        <p:xfrm>
          <a:off x="1572605" y="5520009"/>
          <a:ext cx="9493119" cy="1306845"/>
        </p:xfrm>
        <a:graphic>
          <a:graphicData uri="http://schemas.openxmlformats.org/presentationml/2006/ole">
            <mc:AlternateContent xmlns:mc="http://schemas.openxmlformats.org/markup-compatibility/2006">
              <mc:Choice xmlns:v="urn:schemas-microsoft-com:vml" Requires="v">
                <p:oleObj name="Çalışma Sayfası" r:id="rId3" imgW="7334370" imgH="1009508" progId="Excel.Sheet.12">
                  <p:embed/>
                </p:oleObj>
              </mc:Choice>
              <mc:Fallback>
                <p:oleObj name="Çalışma Sayfası" r:id="rId3" imgW="7334370" imgH="1009508" progId="Excel.Sheet.12">
                  <p:embed/>
                  <p:pic>
                    <p:nvPicPr>
                      <p:cNvPr id="0" name=""/>
                      <p:cNvPicPr/>
                      <p:nvPr/>
                    </p:nvPicPr>
                    <p:blipFill>
                      <a:blip r:embed="rId4"/>
                      <a:stretch>
                        <a:fillRect/>
                      </a:stretch>
                    </p:blipFill>
                    <p:spPr>
                      <a:xfrm>
                        <a:off x="1572605" y="5520009"/>
                        <a:ext cx="9493119" cy="1306845"/>
                      </a:xfrm>
                      <a:prstGeom prst="rect">
                        <a:avLst/>
                      </a:prstGeom>
                    </p:spPr>
                  </p:pic>
                </p:oleObj>
              </mc:Fallback>
            </mc:AlternateContent>
          </a:graphicData>
        </a:graphic>
      </p:graphicFrame>
      <p:sp>
        <p:nvSpPr>
          <p:cNvPr id="2" name="TextShape 2">
            <a:extLst>
              <a:ext uri="{FF2B5EF4-FFF2-40B4-BE49-F238E27FC236}">
                <a16:creationId xmlns:a16="http://schemas.microsoft.com/office/drawing/2014/main" id="{BD0ADADB-A1B5-85A7-69E1-EC4875F69B45}"/>
              </a:ext>
            </a:extLst>
          </p:cNvPr>
          <p:cNvSpPr txBox="1"/>
          <p:nvPr/>
        </p:nvSpPr>
        <p:spPr>
          <a:xfrm>
            <a:off x="902667" y="129375"/>
            <a:ext cx="10920495" cy="791640"/>
          </a:xfrm>
          <a:prstGeom prst="rect">
            <a:avLst/>
          </a:prstGeom>
          <a:noFill/>
          <a:ln>
            <a:noFill/>
          </a:ln>
        </p:spPr>
        <p:txBody>
          <a:bodyPr anchor="ctr"/>
          <a:lstStyle/>
          <a:p>
            <a:pPr algn="ctr">
              <a:lnSpc>
                <a:spcPct val="100000"/>
              </a:lnSpc>
            </a:pPr>
            <a:r>
              <a:rPr lang="tr-TR" sz="3600" b="1" spc="-1" dirty="0">
                <a:solidFill>
                  <a:srgbClr val="C00000"/>
                </a:solidFill>
                <a:uFill>
                  <a:solidFill>
                    <a:srgbClr val="FFFFFF"/>
                  </a:solidFill>
                </a:uFill>
                <a:latin typeface="Calibri"/>
              </a:rPr>
              <a:t>İŞLETME KAYITLARININ DÜZELTİLMESİ</a:t>
            </a:r>
          </a:p>
          <a:p>
            <a:pPr algn="ctr">
              <a:lnSpc>
                <a:spcPct val="100000"/>
              </a:lnSpc>
            </a:pPr>
            <a:r>
              <a:rPr lang="tr-TR" sz="2400" b="1" spc="-1" dirty="0">
                <a:solidFill>
                  <a:srgbClr val="C00000"/>
                </a:solidFill>
                <a:uFill>
                  <a:solidFill>
                    <a:srgbClr val="FFFFFF"/>
                  </a:solidFill>
                </a:uFill>
              </a:rPr>
              <a:t>-Kayıtlarda Yer Aldığı Hâlde İşletmede Mevcut Olmayan Kıymetler</a:t>
            </a:r>
            <a:r>
              <a:rPr lang="tr-TR" sz="2400" b="1" strike="noStrike" spc="-1" dirty="0">
                <a:solidFill>
                  <a:srgbClr val="C00000"/>
                </a:solidFill>
                <a:uFill>
                  <a:solidFill>
                    <a:srgbClr val="FFFFFF"/>
                  </a:solidFill>
                </a:uFill>
                <a:latin typeface="Calibri"/>
              </a:rPr>
              <a:t>-</a:t>
            </a:r>
            <a:endParaRPr lang="tr-TR" sz="2400" b="0" strike="noStrike" spc="-1" dirty="0">
              <a:solidFill>
                <a:srgbClr val="C00000"/>
              </a:solidFill>
              <a:uFill>
                <a:solidFill>
                  <a:srgbClr val="FFFFFF"/>
                </a:solidFill>
              </a:uFill>
              <a:latin typeface="Calibri"/>
            </a:endParaRPr>
          </a:p>
        </p:txBody>
      </p:sp>
    </p:spTree>
    <p:extLst>
      <p:ext uri="{BB962C8B-B14F-4D97-AF65-F5344CB8AC3E}">
        <p14:creationId xmlns:p14="http://schemas.microsoft.com/office/powerpoint/2010/main" val="3973465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0" grpId="0" animBg="1"/>
      <p:bldP spid="21" grpId="0" animBg="1"/>
      <p:bldP spid="22"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 name="Metin kutusu 19"/>
          <p:cNvSpPr txBox="1"/>
          <p:nvPr/>
        </p:nvSpPr>
        <p:spPr>
          <a:xfrm>
            <a:off x="1782501" y="1198664"/>
            <a:ext cx="9097947" cy="2716128"/>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a:latin typeface="Segoe UI" panose="020B0502040204020203" pitchFamily="34" charset="0"/>
              <a:ea typeface="Segoe UI" panose="020B0502040204020203" pitchFamily="34" charset="0"/>
              <a:cs typeface="Segoe UI" panose="020B0502040204020203" pitchFamily="34" charset="0"/>
            </a:endParaRPr>
          </a:p>
          <a:p>
            <a:pPr algn="just"/>
            <a:endParaRPr lang="tr-TR" sz="1100" dirty="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000" dirty="0">
                <a:latin typeface="Calibri" panose="020F0502020204030204" pitchFamily="34" charset="0"/>
                <a:ea typeface="Times New Roman" panose="02020603050405020304" pitchFamily="18" charset="0"/>
              </a:rPr>
              <a:t>Faturada ilgili </a:t>
            </a:r>
            <a:r>
              <a:rPr lang="tr-TR" sz="2000" b="1" dirty="0">
                <a:solidFill>
                  <a:srgbClr val="C00000"/>
                </a:solidFill>
                <a:latin typeface="Calibri" panose="020F0502020204030204" pitchFamily="34" charset="0"/>
                <a:ea typeface="Times New Roman" panose="02020603050405020304" pitchFamily="18" charset="0"/>
              </a:rPr>
              <a:t>kıymetin tabi olduğu oranda</a:t>
            </a:r>
            <a:r>
              <a:rPr lang="tr-TR" sz="2000" dirty="0">
                <a:solidFill>
                  <a:srgbClr val="C00000"/>
                </a:solidFill>
                <a:latin typeface="Calibri" panose="020F0502020204030204" pitchFamily="34" charset="0"/>
                <a:ea typeface="Times New Roman" panose="02020603050405020304" pitchFamily="18" charset="0"/>
              </a:rPr>
              <a:t> </a:t>
            </a:r>
            <a:r>
              <a:rPr lang="tr-TR" sz="2000" b="1" u="sng" dirty="0">
                <a:latin typeface="Calibri" panose="020F0502020204030204" pitchFamily="34" charset="0"/>
                <a:ea typeface="Times New Roman" panose="02020603050405020304" pitchFamily="18" charset="0"/>
              </a:rPr>
              <a:t>KDV hesaplanacak</a:t>
            </a:r>
            <a:r>
              <a:rPr lang="tr-TR" sz="2000" dirty="0">
                <a:latin typeface="Calibri" panose="020F0502020204030204" pitchFamily="34" charset="0"/>
                <a:ea typeface="Times New Roman" panose="02020603050405020304" pitchFamily="18" charset="0"/>
              </a:rPr>
              <a:t> ve bu KDV ilgili dönem </a:t>
            </a:r>
            <a:r>
              <a:rPr lang="tr-TR" sz="2000" b="1" u="sng" dirty="0">
                <a:latin typeface="Calibri" panose="020F0502020204030204" pitchFamily="34" charset="0"/>
                <a:ea typeface="Times New Roman" panose="02020603050405020304" pitchFamily="18" charset="0"/>
              </a:rPr>
              <a:t>1 No.lu KDV</a:t>
            </a:r>
            <a:r>
              <a:rPr lang="tr-TR" sz="2000" dirty="0">
                <a:latin typeface="Calibri" panose="020F0502020204030204" pitchFamily="34" charset="0"/>
                <a:ea typeface="Times New Roman" panose="02020603050405020304" pitchFamily="18" charset="0"/>
              </a:rPr>
              <a:t> Beyannamesinin </a:t>
            </a:r>
            <a:r>
              <a:rPr lang="tr-TR" sz="2000" b="1" u="sng" dirty="0">
                <a:latin typeface="Calibri" panose="020F0502020204030204" pitchFamily="34" charset="0"/>
                <a:ea typeface="Times New Roman" panose="02020603050405020304" pitchFamily="18" charset="0"/>
              </a:rPr>
              <a:t>“Matrah”</a:t>
            </a:r>
            <a:r>
              <a:rPr lang="tr-TR" sz="2000" dirty="0">
                <a:latin typeface="Calibri" panose="020F0502020204030204" pitchFamily="34" charset="0"/>
                <a:ea typeface="Times New Roman" panose="02020603050405020304" pitchFamily="18" charset="0"/>
              </a:rPr>
              <a:t> kulakçığının, </a:t>
            </a:r>
            <a:r>
              <a:rPr lang="tr-TR" sz="2000" b="1" dirty="0">
                <a:solidFill>
                  <a:srgbClr val="C00000"/>
                </a:solidFill>
                <a:latin typeface="Calibri" panose="020F0502020204030204" pitchFamily="34" charset="0"/>
                <a:ea typeface="Times New Roman" panose="02020603050405020304" pitchFamily="18" charset="0"/>
              </a:rPr>
              <a:t>“7440 Sayılı Kanunun (6/2-a) Maddesi Kapsamındaki Bildirim”</a:t>
            </a:r>
            <a:r>
              <a:rPr lang="tr-TR" sz="2000" dirty="0">
                <a:latin typeface="Calibri" panose="020F0502020204030204" pitchFamily="34" charset="0"/>
                <a:ea typeface="Times New Roman" panose="02020603050405020304" pitchFamily="18" charset="0"/>
              </a:rPr>
              <a:t> </a:t>
            </a:r>
            <a:r>
              <a:rPr lang="tr-TR" sz="2000" b="1" u="sng" dirty="0">
                <a:latin typeface="Calibri" panose="020F0502020204030204" pitchFamily="34" charset="0"/>
                <a:ea typeface="Times New Roman" panose="02020603050405020304" pitchFamily="18" charset="0"/>
              </a:rPr>
              <a:t>tablosuna</a:t>
            </a:r>
            <a:r>
              <a:rPr lang="tr-TR" sz="2000" dirty="0">
                <a:latin typeface="Calibri" panose="020F0502020204030204" pitchFamily="34" charset="0"/>
                <a:ea typeface="Times New Roman" panose="02020603050405020304" pitchFamily="18" charset="0"/>
              </a:rPr>
              <a:t> kayıt yapılarak beyan edilecektir. </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000" b="1" dirty="0">
                <a:solidFill>
                  <a:srgbClr val="C00000"/>
                </a:solidFill>
                <a:latin typeface="Calibri" panose="020F0502020204030204" pitchFamily="34" charset="0"/>
                <a:ea typeface="Times New Roman" panose="02020603050405020304" pitchFamily="18" charset="0"/>
              </a:rPr>
              <a:t>ÖTV’ye tabi olması</a:t>
            </a:r>
            <a:r>
              <a:rPr lang="tr-TR" sz="2000" dirty="0">
                <a:solidFill>
                  <a:srgbClr val="C00000"/>
                </a:solidFill>
                <a:latin typeface="Calibri" panose="020F0502020204030204" pitchFamily="34" charset="0"/>
                <a:ea typeface="Times New Roman" panose="02020603050405020304" pitchFamily="18" charset="0"/>
              </a:rPr>
              <a:t> </a:t>
            </a:r>
            <a:r>
              <a:rPr lang="tr-TR" sz="2000" dirty="0">
                <a:latin typeface="Calibri" panose="020F0502020204030204" pitchFamily="34" charset="0"/>
                <a:ea typeface="Times New Roman" panose="02020603050405020304" pitchFamily="18" charset="0"/>
              </a:rPr>
              <a:t>hâlinde, </a:t>
            </a:r>
            <a:r>
              <a:rPr lang="tr-TR" sz="2000" b="1" u="sng" dirty="0">
                <a:latin typeface="Calibri" panose="020F0502020204030204" pitchFamily="34" charset="0"/>
                <a:ea typeface="Times New Roman" panose="02020603050405020304" pitchFamily="18" charset="0"/>
              </a:rPr>
              <a:t>ilgili mevzuatına göre</a:t>
            </a:r>
            <a:r>
              <a:rPr lang="tr-TR" sz="2000" dirty="0">
                <a:latin typeface="Calibri" panose="020F0502020204030204" pitchFamily="34" charset="0"/>
                <a:ea typeface="Times New Roman" panose="02020603050405020304" pitchFamily="18" charset="0"/>
              </a:rPr>
              <a:t> hesaplanacak </a:t>
            </a:r>
            <a:r>
              <a:rPr lang="tr-TR" sz="2000" b="1" dirty="0">
                <a:solidFill>
                  <a:srgbClr val="C00000"/>
                </a:solidFill>
                <a:latin typeface="Calibri" panose="020F0502020204030204" pitchFamily="34" charset="0"/>
                <a:ea typeface="Times New Roman" panose="02020603050405020304" pitchFamily="18" charset="0"/>
              </a:rPr>
              <a:t>ÖTV’ye</a:t>
            </a:r>
            <a:r>
              <a:rPr lang="tr-TR" sz="2000" dirty="0">
                <a:solidFill>
                  <a:srgbClr val="C00000"/>
                </a:solidFill>
                <a:latin typeface="Calibri" panose="020F0502020204030204" pitchFamily="34" charset="0"/>
                <a:ea typeface="Times New Roman" panose="02020603050405020304" pitchFamily="18" charset="0"/>
              </a:rPr>
              <a:t> </a:t>
            </a:r>
            <a:r>
              <a:rPr lang="tr-TR" sz="2000" b="1" u="sng" dirty="0">
                <a:latin typeface="Calibri" panose="020F0502020204030204" pitchFamily="34" charset="0"/>
                <a:ea typeface="Times New Roman" panose="02020603050405020304" pitchFamily="18" charset="0"/>
              </a:rPr>
              <a:t>faturada yer verilecek</a:t>
            </a:r>
            <a:r>
              <a:rPr lang="tr-TR" sz="2000" dirty="0">
                <a:latin typeface="Calibri" panose="020F0502020204030204" pitchFamily="34" charset="0"/>
                <a:ea typeface="Times New Roman" panose="02020603050405020304" pitchFamily="18" charset="0"/>
              </a:rPr>
              <a:t> ve bu emtia, makine, teçhizat ve demirbaşın tabi olduğu </a:t>
            </a:r>
            <a:r>
              <a:rPr lang="tr-TR" sz="2000" b="1" u="sng" dirty="0">
                <a:latin typeface="Calibri" panose="020F0502020204030204" pitchFamily="34" charset="0"/>
                <a:ea typeface="Times New Roman" panose="02020603050405020304" pitchFamily="18" charset="0"/>
              </a:rPr>
              <a:t>genel beyan</a:t>
            </a:r>
            <a:r>
              <a:rPr lang="tr-TR" sz="2000" dirty="0">
                <a:latin typeface="Calibri" panose="020F0502020204030204" pitchFamily="34" charset="0"/>
                <a:ea typeface="Times New Roman" panose="02020603050405020304" pitchFamily="18" charset="0"/>
              </a:rPr>
              <a:t> usul ve esasları dâhilinde ilgili dönemde beyan edilip ödenecektir.</a:t>
            </a:r>
          </a:p>
        </p:txBody>
      </p:sp>
      <p:sp>
        <p:nvSpPr>
          <p:cNvPr id="21" name="Yuvarlatılmış Dikdörtgen 20"/>
          <p:cNvSpPr/>
          <p:nvPr/>
        </p:nvSpPr>
        <p:spPr>
          <a:xfrm>
            <a:off x="1799989" y="1027801"/>
            <a:ext cx="9078399"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600" dirty="0">
                <a:latin typeface="Arial" panose="020B0604020202020204" pitchFamily="34" charset="0"/>
                <a:cs typeface="Arial" panose="020B0604020202020204" pitchFamily="34" charset="0"/>
              </a:rPr>
              <a:t>Vergisel Yükümlülükler</a:t>
            </a:r>
          </a:p>
        </p:txBody>
      </p:sp>
      <p:graphicFrame>
        <p:nvGraphicFramePr>
          <p:cNvPr id="8" name="Tablo 7"/>
          <p:cNvGraphicFramePr>
            <a:graphicFrameLocks noGrp="1"/>
          </p:cNvGraphicFramePr>
          <p:nvPr>
            <p:extLst>
              <p:ext uri="{D42A27DB-BD31-4B8C-83A1-F6EECF244321}">
                <p14:modId xmlns:p14="http://schemas.microsoft.com/office/powerpoint/2010/main" val="3289614575"/>
              </p:ext>
            </p:extLst>
          </p:nvPr>
        </p:nvGraphicFramePr>
        <p:xfrm>
          <a:off x="2204779" y="1198664"/>
          <a:ext cx="8393705" cy="2952891"/>
        </p:xfrm>
        <a:graphic>
          <a:graphicData uri="http://schemas.openxmlformats.org/drawingml/2006/table">
            <a:tbl>
              <a:tblPr firstRow="1" firstCol="1" bandRow="1">
                <a:tableStyleId>{8799B23B-EC83-4686-B30A-512413B5E67A}</a:tableStyleId>
              </a:tblPr>
              <a:tblGrid>
                <a:gridCol w="909877">
                  <a:extLst>
                    <a:ext uri="{9D8B030D-6E8A-4147-A177-3AD203B41FA5}">
                      <a16:colId xmlns:a16="http://schemas.microsoft.com/office/drawing/2014/main" val="996297316"/>
                    </a:ext>
                  </a:extLst>
                </a:gridCol>
                <a:gridCol w="1227160">
                  <a:extLst>
                    <a:ext uri="{9D8B030D-6E8A-4147-A177-3AD203B41FA5}">
                      <a16:colId xmlns:a16="http://schemas.microsoft.com/office/drawing/2014/main" val="1272671412"/>
                    </a:ext>
                  </a:extLst>
                </a:gridCol>
                <a:gridCol w="1476593">
                  <a:extLst>
                    <a:ext uri="{9D8B030D-6E8A-4147-A177-3AD203B41FA5}">
                      <a16:colId xmlns:a16="http://schemas.microsoft.com/office/drawing/2014/main" val="3797122799"/>
                    </a:ext>
                  </a:extLst>
                </a:gridCol>
                <a:gridCol w="1223203">
                  <a:extLst>
                    <a:ext uri="{9D8B030D-6E8A-4147-A177-3AD203B41FA5}">
                      <a16:colId xmlns:a16="http://schemas.microsoft.com/office/drawing/2014/main" val="4265486882"/>
                    </a:ext>
                  </a:extLst>
                </a:gridCol>
                <a:gridCol w="1008133">
                  <a:extLst>
                    <a:ext uri="{9D8B030D-6E8A-4147-A177-3AD203B41FA5}">
                      <a16:colId xmlns:a16="http://schemas.microsoft.com/office/drawing/2014/main" val="1050933547"/>
                    </a:ext>
                  </a:extLst>
                </a:gridCol>
                <a:gridCol w="1223203">
                  <a:extLst>
                    <a:ext uri="{9D8B030D-6E8A-4147-A177-3AD203B41FA5}">
                      <a16:colId xmlns:a16="http://schemas.microsoft.com/office/drawing/2014/main" val="2773933511"/>
                    </a:ext>
                  </a:extLst>
                </a:gridCol>
                <a:gridCol w="1325536">
                  <a:extLst>
                    <a:ext uri="{9D8B030D-6E8A-4147-A177-3AD203B41FA5}">
                      <a16:colId xmlns:a16="http://schemas.microsoft.com/office/drawing/2014/main" val="3498158352"/>
                    </a:ext>
                  </a:extLst>
                </a:gridCol>
              </a:tblGrid>
              <a:tr h="1199175">
                <a:tc>
                  <a:txBody>
                    <a:bodyPr/>
                    <a:lstStyle/>
                    <a:p>
                      <a:pPr indent="270510" algn="just">
                        <a:lnSpc>
                          <a:spcPct val="105000"/>
                        </a:lnSpc>
                        <a:spcAft>
                          <a:spcPts val="0"/>
                        </a:spcAft>
                      </a:pPr>
                      <a:r>
                        <a:rPr lang="tr-TR" sz="1100" dirty="0">
                          <a:effectLst/>
                        </a:rPr>
                        <a:t> </a:t>
                      </a:r>
                      <a:endParaRPr lang="tr-TR"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5000"/>
                        </a:lnSpc>
                        <a:spcAft>
                          <a:spcPts val="0"/>
                        </a:spcAft>
                      </a:pPr>
                      <a:r>
                        <a:rPr lang="tr-TR" sz="1100" dirty="0">
                          <a:effectLst/>
                        </a:rPr>
                        <a:t>İlgili Dönem Hesaplanan KDV Toplamı</a:t>
                      </a:r>
                      <a:endParaRPr lang="tr-TR" sz="1200" dirty="0">
                        <a:effectLst/>
                      </a:endParaRPr>
                    </a:p>
                    <a:p>
                      <a:pPr algn="ctr">
                        <a:lnSpc>
                          <a:spcPct val="105000"/>
                        </a:lnSpc>
                        <a:spcAft>
                          <a:spcPts val="0"/>
                        </a:spcAft>
                      </a:pPr>
                      <a:r>
                        <a:rPr lang="tr-TR" sz="1100" dirty="0">
                          <a:effectLst/>
                        </a:rPr>
                        <a:t>(TL)</a:t>
                      </a:r>
                      <a:endParaRPr lang="tr-TR"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5000"/>
                        </a:lnSpc>
                        <a:spcAft>
                          <a:spcPts val="0"/>
                        </a:spcAft>
                      </a:pPr>
                      <a:r>
                        <a:rPr lang="tr-TR" sz="1100" dirty="0">
                          <a:effectLst/>
                        </a:rPr>
                        <a:t>7440 sayılı Kanun</a:t>
                      </a:r>
                      <a:endParaRPr lang="tr-TR" sz="1200" dirty="0">
                        <a:effectLst/>
                      </a:endParaRPr>
                    </a:p>
                    <a:p>
                      <a:pPr algn="ctr">
                        <a:lnSpc>
                          <a:spcPct val="105000"/>
                        </a:lnSpc>
                        <a:spcAft>
                          <a:spcPts val="0"/>
                        </a:spcAft>
                      </a:pPr>
                      <a:r>
                        <a:rPr lang="tr-TR" sz="1100" dirty="0">
                          <a:effectLst/>
                        </a:rPr>
                        <a:t>(6/2-a)</a:t>
                      </a:r>
                      <a:endParaRPr lang="tr-TR" sz="1200" dirty="0">
                        <a:effectLst/>
                      </a:endParaRPr>
                    </a:p>
                    <a:p>
                      <a:pPr algn="ctr">
                        <a:lnSpc>
                          <a:spcPct val="105000"/>
                        </a:lnSpc>
                        <a:spcAft>
                          <a:spcPts val="0"/>
                        </a:spcAft>
                      </a:pPr>
                      <a:r>
                        <a:rPr lang="tr-TR" sz="1100" dirty="0">
                          <a:effectLst/>
                        </a:rPr>
                        <a:t>Hesaplanan KDV</a:t>
                      </a:r>
                      <a:endParaRPr lang="tr-TR" sz="1200" dirty="0">
                        <a:effectLst/>
                      </a:endParaRPr>
                    </a:p>
                    <a:p>
                      <a:pPr algn="ctr">
                        <a:lnSpc>
                          <a:spcPct val="105000"/>
                        </a:lnSpc>
                        <a:spcAft>
                          <a:spcPts val="0"/>
                        </a:spcAft>
                      </a:pPr>
                      <a:r>
                        <a:rPr lang="tr-TR" sz="1100" dirty="0">
                          <a:effectLst/>
                        </a:rPr>
                        <a:t>(TL)</a:t>
                      </a:r>
                      <a:endParaRPr lang="tr-TR"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5000"/>
                        </a:lnSpc>
                        <a:spcAft>
                          <a:spcPts val="0"/>
                        </a:spcAft>
                      </a:pPr>
                      <a:r>
                        <a:rPr lang="tr-TR" sz="1100">
                          <a:effectLst/>
                        </a:rPr>
                        <a:t>İlgili Dönem İndirim KDV Toplamı</a:t>
                      </a:r>
                      <a:endParaRPr lang="tr-TR" sz="1200">
                        <a:effectLst/>
                      </a:endParaRPr>
                    </a:p>
                    <a:p>
                      <a:pPr algn="ctr">
                        <a:lnSpc>
                          <a:spcPct val="105000"/>
                        </a:lnSpc>
                        <a:spcAft>
                          <a:spcPts val="0"/>
                        </a:spcAft>
                      </a:pPr>
                      <a:r>
                        <a:rPr lang="tr-TR" sz="1100">
                          <a:effectLst/>
                        </a:rPr>
                        <a:t>(TL)</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5000"/>
                        </a:lnSpc>
                        <a:spcAft>
                          <a:spcPts val="0"/>
                        </a:spcAft>
                      </a:pPr>
                      <a:r>
                        <a:rPr lang="tr-TR" sz="1100" dirty="0">
                          <a:effectLst/>
                        </a:rPr>
                        <a:t>Ödenmesi Gereken KDV</a:t>
                      </a:r>
                      <a:endParaRPr lang="tr-TR" sz="1200" dirty="0">
                        <a:effectLst/>
                      </a:endParaRPr>
                    </a:p>
                    <a:p>
                      <a:pPr algn="ctr">
                        <a:lnSpc>
                          <a:spcPct val="105000"/>
                        </a:lnSpc>
                        <a:spcAft>
                          <a:spcPts val="0"/>
                        </a:spcAft>
                      </a:pPr>
                      <a:r>
                        <a:rPr lang="tr-TR" sz="1100" dirty="0">
                          <a:effectLst/>
                        </a:rPr>
                        <a:t>(TL)</a:t>
                      </a:r>
                      <a:endParaRPr lang="tr-TR"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5000"/>
                        </a:lnSpc>
                        <a:spcAft>
                          <a:spcPts val="0"/>
                        </a:spcAft>
                      </a:pPr>
                      <a:r>
                        <a:rPr lang="tr-TR" sz="1100">
                          <a:effectLst/>
                        </a:rPr>
                        <a:t>1 No.lu KDV Beyannamesi</a:t>
                      </a:r>
                      <a:endParaRPr lang="tr-TR" sz="1200">
                        <a:effectLst/>
                      </a:endParaRPr>
                    </a:p>
                    <a:p>
                      <a:pPr algn="ctr">
                        <a:lnSpc>
                          <a:spcPct val="105000"/>
                        </a:lnSpc>
                        <a:spcAft>
                          <a:spcPts val="0"/>
                        </a:spcAft>
                      </a:pPr>
                      <a:r>
                        <a:rPr lang="tr-TR" sz="1100">
                          <a:effectLst/>
                        </a:rPr>
                        <a:t>Ödenecek KDV (TL)</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5000"/>
                        </a:lnSpc>
                        <a:spcAft>
                          <a:spcPts val="0"/>
                        </a:spcAft>
                      </a:pPr>
                      <a:r>
                        <a:rPr lang="tr-TR" sz="1100" dirty="0">
                          <a:effectLst/>
                        </a:rPr>
                        <a:t>(EK:21) Beyannamesi</a:t>
                      </a:r>
                      <a:endParaRPr lang="tr-TR" sz="1200" dirty="0">
                        <a:effectLst/>
                      </a:endParaRPr>
                    </a:p>
                    <a:p>
                      <a:pPr algn="ctr">
                        <a:lnSpc>
                          <a:spcPct val="105000"/>
                        </a:lnSpc>
                        <a:spcAft>
                          <a:spcPts val="0"/>
                        </a:spcAft>
                      </a:pPr>
                      <a:r>
                        <a:rPr lang="tr-TR" sz="1100" dirty="0">
                          <a:effectLst/>
                        </a:rPr>
                        <a:t>Ödenecek KDV (Taksitli)</a:t>
                      </a:r>
                      <a:endParaRPr lang="tr-TR" sz="1200" dirty="0">
                        <a:effectLst/>
                      </a:endParaRPr>
                    </a:p>
                    <a:p>
                      <a:pPr algn="ctr">
                        <a:lnSpc>
                          <a:spcPct val="105000"/>
                        </a:lnSpc>
                        <a:spcAft>
                          <a:spcPts val="0"/>
                        </a:spcAft>
                      </a:pPr>
                      <a:r>
                        <a:rPr lang="tr-TR" sz="1100" dirty="0">
                          <a:effectLst/>
                        </a:rPr>
                        <a:t>(TL)</a:t>
                      </a:r>
                      <a:endParaRPr lang="tr-TR"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179634227"/>
                  </a:ext>
                </a:extLst>
              </a:tr>
              <a:tr h="584572">
                <a:tc>
                  <a:txBody>
                    <a:bodyPr/>
                    <a:lstStyle/>
                    <a:p>
                      <a:pPr algn="just">
                        <a:lnSpc>
                          <a:spcPct val="105000"/>
                        </a:lnSpc>
                        <a:spcAft>
                          <a:spcPts val="0"/>
                        </a:spcAft>
                      </a:pPr>
                      <a:r>
                        <a:rPr lang="tr-TR" sz="1400" dirty="0">
                          <a:effectLst/>
                        </a:rPr>
                        <a:t>1.Durum</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5000"/>
                        </a:lnSpc>
                        <a:spcAft>
                          <a:spcPts val="0"/>
                        </a:spcAft>
                      </a:pPr>
                      <a:r>
                        <a:rPr lang="tr-TR" sz="1400" dirty="0">
                          <a:effectLst/>
                        </a:rPr>
                        <a:t>100.000</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5000"/>
                        </a:lnSpc>
                        <a:spcAft>
                          <a:spcPts val="0"/>
                        </a:spcAft>
                      </a:pPr>
                      <a:r>
                        <a:rPr lang="tr-TR" sz="1400" dirty="0">
                          <a:effectLst/>
                        </a:rPr>
                        <a:t>50.000</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5000"/>
                        </a:lnSpc>
                        <a:spcAft>
                          <a:spcPts val="0"/>
                        </a:spcAft>
                      </a:pPr>
                      <a:r>
                        <a:rPr lang="tr-TR" sz="1400" dirty="0">
                          <a:effectLst/>
                        </a:rPr>
                        <a:t>200.000</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5000"/>
                        </a:lnSpc>
                        <a:spcAft>
                          <a:spcPts val="0"/>
                        </a:spcAft>
                      </a:pPr>
                      <a:r>
                        <a:rPr lang="tr-TR" sz="1400">
                          <a:effectLst/>
                        </a:rPr>
                        <a:t>-</a:t>
                      </a:r>
                      <a:endParaRPr lang="tr-TR"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5000"/>
                        </a:lnSpc>
                        <a:spcAft>
                          <a:spcPts val="0"/>
                        </a:spcAft>
                      </a:pPr>
                      <a:r>
                        <a:rPr lang="tr-TR" sz="1400">
                          <a:effectLst/>
                        </a:rPr>
                        <a:t>-</a:t>
                      </a:r>
                      <a:endParaRPr lang="tr-TR"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5000"/>
                        </a:lnSpc>
                        <a:spcAft>
                          <a:spcPts val="0"/>
                        </a:spcAft>
                      </a:pPr>
                      <a:r>
                        <a:rPr lang="tr-TR" sz="1400" dirty="0">
                          <a:effectLst/>
                        </a:rPr>
                        <a:t>-</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847311359"/>
                  </a:ext>
                </a:extLst>
              </a:tr>
              <a:tr h="584572">
                <a:tc>
                  <a:txBody>
                    <a:bodyPr/>
                    <a:lstStyle/>
                    <a:p>
                      <a:pPr algn="just">
                        <a:lnSpc>
                          <a:spcPct val="105000"/>
                        </a:lnSpc>
                        <a:spcAft>
                          <a:spcPts val="0"/>
                        </a:spcAft>
                      </a:pPr>
                      <a:r>
                        <a:rPr lang="tr-TR" sz="1400">
                          <a:effectLst/>
                        </a:rPr>
                        <a:t>2.Durum</a:t>
                      </a:r>
                      <a:endParaRPr lang="tr-TR"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5000"/>
                        </a:lnSpc>
                        <a:spcAft>
                          <a:spcPts val="0"/>
                        </a:spcAft>
                      </a:pPr>
                      <a:r>
                        <a:rPr lang="tr-TR" sz="1400">
                          <a:effectLst/>
                        </a:rPr>
                        <a:t>100.000</a:t>
                      </a:r>
                      <a:endParaRPr lang="tr-TR"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5000"/>
                        </a:lnSpc>
                        <a:spcAft>
                          <a:spcPts val="0"/>
                        </a:spcAft>
                      </a:pPr>
                      <a:r>
                        <a:rPr lang="tr-TR" sz="1400" dirty="0">
                          <a:effectLst/>
                        </a:rPr>
                        <a:t>50.000</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5000"/>
                        </a:lnSpc>
                        <a:spcAft>
                          <a:spcPts val="0"/>
                        </a:spcAft>
                      </a:pPr>
                      <a:r>
                        <a:rPr lang="tr-TR" sz="1400" dirty="0">
                          <a:effectLst/>
                        </a:rPr>
                        <a:t>  20.000</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5000"/>
                        </a:lnSpc>
                        <a:spcAft>
                          <a:spcPts val="0"/>
                        </a:spcAft>
                      </a:pPr>
                      <a:r>
                        <a:rPr lang="tr-TR" sz="1400" dirty="0">
                          <a:effectLst/>
                        </a:rPr>
                        <a:t>130.000</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5000"/>
                        </a:lnSpc>
                        <a:spcAft>
                          <a:spcPts val="0"/>
                        </a:spcAft>
                      </a:pPr>
                      <a:r>
                        <a:rPr lang="tr-TR" sz="1400" dirty="0">
                          <a:effectLst/>
                        </a:rPr>
                        <a:t>80.000</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5000"/>
                        </a:lnSpc>
                        <a:spcAft>
                          <a:spcPts val="0"/>
                        </a:spcAft>
                      </a:pPr>
                      <a:r>
                        <a:rPr lang="tr-TR" sz="1400" dirty="0">
                          <a:effectLst/>
                        </a:rPr>
                        <a:t>50.000</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718942107"/>
                  </a:ext>
                </a:extLst>
              </a:tr>
              <a:tr h="584572">
                <a:tc>
                  <a:txBody>
                    <a:bodyPr/>
                    <a:lstStyle/>
                    <a:p>
                      <a:pPr algn="just">
                        <a:lnSpc>
                          <a:spcPct val="105000"/>
                        </a:lnSpc>
                        <a:spcAft>
                          <a:spcPts val="0"/>
                        </a:spcAft>
                      </a:pPr>
                      <a:r>
                        <a:rPr lang="tr-TR" sz="1400" dirty="0">
                          <a:effectLst/>
                        </a:rPr>
                        <a:t>3.Durum</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5000"/>
                        </a:lnSpc>
                        <a:spcAft>
                          <a:spcPts val="0"/>
                        </a:spcAft>
                      </a:pPr>
                      <a:r>
                        <a:rPr lang="tr-TR" sz="1400">
                          <a:effectLst/>
                        </a:rPr>
                        <a:t>100.000</a:t>
                      </a:r>
                      <a:endParaRPr lang="tr-TR"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5000"/>
                        </a:lnSpc>
                        <a:spcAft>
                          <a:spcPts val="0"/>
                        </a:spcAft>
                      </a:pPr>
                      <a:r>
                        <a:rPr lang="tr-TR" sz="1400">
                          <a:effectLst/>
                        </a:rPr>
                        <a:t>50.000</a:t>
                      </a:r>
                      <a:endParaRPr lang="tr-TR"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5000"/>
                        </a:lnSpc>
                        <a:spcAft>
                          <a:spcPts val="0"/>
                        </a:spcAft>
                      </a:pPr>
                      <a:r>
                        <a:rPr lang="tr-TR" sz="1400">
                          <a:effectLst/>
                        </a:rPr>
                        <a:t>120.000</a:t>
                      </a:r>
                      <a:endParaRPr lang="tr-TR"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5000"/>
                        </a:lnSpc>
                        <a:spcAft>
                          <a:spcPts val="0"/>
                        </a:spcAft>
                      </a:pPr>
                      <a:r>
                        <a:rPr lang="tr-TR" sz="1400">
                          <a:effectLst/>
                        </a:rPr>
                        <a:t>  30.000</a:t>
                      </a:r>
                      <a:endParaRPr lang="tr-TR"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5000"/>
                        </a:lnSpc>
                        <a:spcAft>
                          <a:spcPts val="0"/>
                        </a:spcAft>
                      </a:pPr>
                      <a:r>
                        <a:rPr lang="tr-TR" sz="1400" dirty="0">
                          <a:effectLst/>
                        </a:rPr>
                        <a:t>-</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5000"/>
                        </a:lnSpc>
                        <a:spcAft>
                          <a:spcPts val="0"/>
                        </a:spcAft>
                      </a:pPr>
                      <a:r>
                        <a:rPr lang="tr-TR" sz="1400" dirty="0">
                          <a:effectLst/>
                        </a:rPr>
                        <a:t>30.000</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3665145"/>
                  </a:ext>
                </a:extLst>
              </a:tr>
            </a:tbl>
          </a:graphicData>
        </a:graphic>
      </p:graphicFrame>
      <p:sp>
        <p:nvSpPr>
          <p:cNvPr id="26" name="Metin kutusu 25"/>
          <p:cNvSpPr txBox="1"/>
          <p:nvPr/>
        </p:nvSpPr>
        <p:spPr>
          <a:xfrm>
            <a:off x="709002" y="4097813"/>
            <a:ext cx="11244943" cy="646331"/>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742950" lvl="1" indent="-285750">
              <a:spcAft>
                <a:spcPts val="600"/>
              </a:spcAft>
              <a:buFont typeface="Wingdings" panose="05000000000000000000" pitchFamily="2" charset="2"/>
              <a:buChar char="ü"/>
            </a:pPr>
            <a:r>
              <a:rPr lang="tr-TR" dirty="0">
                <a:latin typeface="Calibri" panose="020F0502020204030204" pitchFamily="34" charset="0"/>
                <a:ea typeface="Times New Roman" panose="02020603050405020304" pitchFamily="18" charset="0"/>
              </a:rPr>
              <a:t>Ödenmesi gereken katma değer vergisi, </a:t>
            </a:r>
            <a:r>
              <a:rPr lang="tr-TR" b="1" u="sng" dirty="0">
                <a:latin typeface="Calibri" panose="020F0502020204030204" pitchFamily="34" charset="0"/>
                <a:ea typeface="Times New Roman" panose="02020603050405020304" pitchFamily="18" charset="0"/>
              </a:rPr>
              <a:t>ilk taksiti</a:t>
            </a:r>
            <a:r>
              <a:rPr lang="tr-TR" dirty="0">
                <a:latin typeface="Calibri" panose="020F0502020204030204" pitchFamily="34" charset="0"/>
                <a:ea typeface="Times New Roman" panose="02020603050405020304" pitchFamily="18" charset="0"/>
              </a:rPr>
              <a:t> beyanname verme </a:t>
            </a:r>
            <a:r>
              <a:rPr lang="tr-TR" b="1" dirty="0">
                <a:solidFill>
                  <a:srgbClr val="C00000"/>
                </a:solidFill>
                <a:latin typeface="Calibri" panose="020F0502020204030204" pitchFamily="34" charset="0"/>
                <a:ea typeface="Times New Roman" panose="02020603050405020304" pitchFamily="18" charset="0"/>
              </a:rPr>
              <a:t>süresi içinde</a:t>
            </a:r>
            <a:r>
              <a:rPr lang="tr-TR" dirty="0">
                <a:latin typeface="Calibri" panose="020F0502020204030204" pitchFamily="34" charset="0"/>
                <a:ea typeface="Times New Roman" panose="02020603050405020304" pitchFamily="18" charset="0"/>
              </a:rPr>
              <a:t>, </a:t>
            </a:r>
            <a:r>
              <a:rPr lang="tr-TR" b="1" u="sng" dirty="0">
                <a:latin typeface="Calibri" panose="020F0502020204030204" pitchFamily="34" charset="0"/>
                <a:ea typeface="Times New Roman" panose="02020603050405020304" pitchFamily="18" charset="0"/>
              </a:rPr>
              <a:t>izleyen</a:t>
            </a:r>
            <a:r>
              <a:rPr lang="tr-TR" dirty="0">
                <a:latin typeface="Calibri" panose="020F0502020204030204" pitchFamily="34" charset="0"/>
                <a:ea typeface="Times New Roman" panose="02020603050405020304" pitchFamily="18" charset="0"/>
              </a:rPr>
              <a:t> taksitler beyanname verme süresini takip eden </a:t>
            </a:r>
            <a:r>
              <a:rPr lang="tr-TR" b="1" dirty="0">
                <a:solidFill>
                  <a:srgbClr val="C00000"/>
                </a:solidFill>
                <a:latin typeface="Calibri" panose="020F0502020204030204" pitchFamily="34" charset="0"/>
                <a:ea typeface="Times New Roman" panose="02020603050405020304" pitchFamily="18" charset="0"/>
              </a:rPr>
              <a:t>ikinci ve dördüncü</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ayda olmak üzere </a:t>
            </a:r>
            <a:r>
              <a:rPr lang="tr-TR" b="1" u="sng" dirty="0">
                <a:latin typeface="Calibri" panose="020F0502020204030204" pitchFamily="34" charset="0"/>
                <a:ea typeface="Times New Roman" panose="02020603050405020304" pitchFamily="18" charset="0"/>
              </a:rPr>
              <a:t>üç eşit</a:t>
            </a:r>
            <a:r>
              <a:rPr lang="tr-TR" dirty="0">
                <a:latin typeface="Calibri" panose="020F0502020204030204" pitchFamily="34" charset="0"/>
                <a:ea typeface="Times New Roman" panose="02020603050405020304" pitchFamily="18" charset="0"/>
              </a:rPr>
              <a:t> taksitte ödenebilir</a:t>
            </a:r>
          </a:p>
        </p:txBody>
      </p:sp>
      <p:sp>
        <p:nvSpPr>
          <p:cNvPr id="10" name="İçerik Yer Tutucusu 2"/>
          <p:cNvSpPr txBox="1">
            <a:spLocks/>
          </p:cNvSpPr>
          <p:nvPr/>
        </p:nvSpPr>
        <p:spPr>
          <a:xfrm>
            <a:off x="2143476" y="464729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graphicFrame>
        <p:nvGraphicFramePr>
          <p:cNvPr id="5" name="Nesne 4"/>
          <p:cNvGraphicFramePr>
            <a:graphicFrameLocks noChangeAspect="1"/>
          </p:cNvGraphicFramePr>
          <p:nvPr>
            <p:extLst>
              <p:ext uri="{D42A27DB-BD31-4B8C-83A1-F6EECF244321}">
                <p14:modId xmlns:p14="http://schemas.microsoft.com/office/powerpoint/2010/main" val="609579017"/>
              </p:ext>
            </p:extLst>
          </p:nvPr>
        </p:nvGraphicFramePr>
        <p:xfrm>
          <a:off x="951125" y="4892277"/>
          <a:ext cx="10901014" cy="1693718"/>
        </p:xfrm>
        <a:graphic>
          <a:graphicData uri="http://schemas.openxmlformats.org/presentationml/2006/ole">
            <mc:AlternateContent xmlns:mc="http://schemas.openxmlformats.org/markup-compatibility/2006">
              <mc:Choice xmlns:v="urn:schemas-microsoft-com:vml" Requires="v">
                <p:oleObj name="Çalışma Sayfası" r:id="rId4" imgW="8480897" imgH="1318155" progId="Excel.Sheet.12">
                  <p:embed/>
                </p:oleObj>
              </mc:Choice>
              <mc:Fallback>
                <p:oleObj name="Çalışma Sayfası" r:id="rId4" imgW="8480897" imgH="1318155" progId="Excel.Sheet.12">
                  <p:embed/>
                  <p:pic>
                    <p:nvPicPr>
                      <p:cNvPr id="0" name=""/>
                      <p:cNvPicPr/>
                      <p:nvPr/>
                    </p:nvPicPr>
                    <p:blipFill>
                      <a:blip r:embed="rId5"/>
                      <a:stretch>
                        <a:fillRect/>
                      </a:stretch>
                    </p:blipFill>
                    <p:spPr>
                      <a:xfrm>
                        <a:off x="951125" y="4892277"/>
                        <a:ext cx="10901014" cy="1693718"/>
                      </a:xfrm>
                      <a:prstGeom prst="rect">
                        <a:avLst/>
                      </a:prstGeom>
                    </p:spPr>
                  </p:pic>
                </p:oleObj>
              </mc:Fallback>
            </mc:AlternateContent>
          </a:graphicData>
        </a:graphic>
      </p:graphicFrame>
      <p:sp>
        <p:nvSpPr>
          <p:cNvPr id="3" name="TextShape 2">
            <a:extLst>
              <a:ext uri="{FF2B5EF4-FFF2-40B4-BE49-F238E27FC236}">
                <a16:creationId xmlns:a16="http://schemas.microsoft.com/office/drawing/2014/main" id="{5189DC88-CF00-BAE8-2C96-0080A8D66B75}"/>
              </a:ext>
            </a:extLst>
          </p:cNvPr>
          <p:cNvSpPr txBox="1"/>
          <p:nvPr/>
        </p:nvSpPr>
        <p:spPr>
          <a:xfrm>
            <a:off x="902667" y="129375"/>
            <a:ext cx="10920495" cy="791640"/>
          </a:xfrm>
          <a:prstGeom prst="rect">
            <a:avLst/>
          </a:prstGeom>
          <a:noFill/>
          <a:ln>
            <a:noFill/>
          </a:ln>
        </p:spPr>
        <p:txBody>
          <a:bodyPr anchor="ctr"/>
          <a:lstStyle/>
          <a:p>
            <a:pPr algn="ctr">
              <a:lnSpc>
                <a:spcPct val="100000"/>
              </a:lnSpc>
            </a:pPr>
            <a:r>
              <a:rPr lang="tr-TR" sz="3600" b="1" spc="-1" dirty="0">
                <a:solidFill>
                  <a:srgbClr val="C00000"/>
                </a:solidFill>
                <a:uFill>
                  <a:solidFill>
                    <a:srgbClr val="FFFFFF"/>
                  </a:solidFill>
                </a:uFill>
                <a:latin typeface="Calibri"/>
              </a:rPr>
              <a:t>İŞLETME KAYITLARININ DÜZELTİLMESİ</a:t>
            </a:r>
          </a:p>
          <a:p>
            <a:pPr algn="ctr">
              <a:lnSpc>
                <a:spcPct val="100000"/>
              </a:lnSpc>
            </a:pPr>
            <a:r>
              <a:rPr lang="tr-TR" sz="2400" b="1" spc="-1" dirty="0">
                <a:solidFill>
                  <a:srgbClr val="C00000"/>
                </a:solidFill>
                <a:uFill>
                  <a:solidFill>
                    <a:srgbClr val="FFFFFF"/>
                  </a:solidFill>
                </a:uFill>
              </a:rPr>
              <a:t>-Kayıtlarda Yer Aldığı Hâlde İşletmede Mevcut Olmayan Kıymetler</a:t>
            </a:r>
            <a:r>
              <a:rPr lang="tr-TR" sz="2400" b="1" strike="noStrike" spc="-1" dirty="0">
                <a:solidFill>
                  <a:srgbClr val="C00000"/>
                </a:solidFill>
                <a:uFill>
                  <a:solidFill>
                    <a:srgbClr val="FFFFFF"/>
                  </a:solidFill>
                </a:uFill>
                <a:latin typeface="Calibri"/>
              </a:rPr>
              <a:t>-</a:t>
            </a:r>
            <a:endParaRPr lang="tr-TR" sz="2400" b="0" strike="noStrike" spc="-1" dirty="0">
              <a:solidFill>
                <a:srgbClr val="C00000"/>
              </a:solidFill>
              <a:uFill>
                <a:solidFill>
                  <a:srgbClr val="FFFFFF"/>
                </a:solidFill>
              </a:uFill>
              <a:latin typeface="Calibri"/>
            </a:endParaRPr>
          </a:p>
        </p:txBody>
      </p:sp>
    </p:spTree>
    <p:extLst>
      <p:ext uri="{BB962C8B-B14F-4D97-AF65-F5344CB8AC3E}">
        <p14:creationId xmlns:p14="http://schemas.microsoft.com/office/powerpoint/2010/main" val="5394162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grpId="1" nodeType="clickEffect">
                                  <p:stCondLst>
                                    <p:cond delay="0"/>
                                  </p:stCondLst>
                                  <p:childTnLst>
                                    <p:anim calcmode="lin" valueType="num">
                                      <p:cBhvr additive="base">
                                        <p:cTn id="25" dur="500"/>
                                        <p:tgtEl>
                                          <p:spTgt spid="21"/>
                                        </p:tgtEl>
                                        <p:attrNameLst>
                                          <p:attrName>ppt_x</p:attrName>
                                        </p:attrNameLst>
                                      </p:cBhvr>
                                      <p:tavLst>
                                        <p:tav tm="0">
                                          <p:val>
                                            <p:strVal val="ppt_x"/>
                                          </p:val>
                                        </p:tav>
                                        <p:tav tm="100000">
                                          <p:val>
                                            <p:strVal val="ppt_x"/>
                                          </p:val>
                                        </p:tav>
                                      </p:tavLst>
                                    </p:anim>
                                    <p:anim calcmode="lin" valueType="num">
                                      <p:cBhvr additive="base">
                                        <p:cTn id="26" dur="500"/>
                                        <p:tgtEl>
                                          <p:spTgt spid="21"/>
                                        </p:tgtEl>
                                        <p:attrNameLst>
                                          <p:attrName>ppt_y</p:attrName>
                                        </p:attrNameLst>
                                      </p:cBhvr>
                                      <p:tavLst>
                                        <p:tav tm="0">
                                          <p:val>
                                            <p:strVal val="ppt_y"/>
                                          </p:val>
                                        </p:tav>
                                        <p:tav tm="100000">
                                          <p:val>
                                            <p:strVal val="1+ppt_h/2"/>
                                          </p:val>
                                        </p:tav>
                                      </p:tavLst>
                                    </p:anim>
                                    <p:set>
                                      <p:cBhvr>
                                        <p:cTn id="27" dur="1" fill="hold">
                                          <p:stCondLst>
                                            <p:cond delay="499"/>
                                          </p:stCondLst>
                                        </p:cTn>
                                        <p:tgtEl>
                                          <p:spTgt spid="21"/>
                                        </p:tgtEl>
                                        <p:attrNameLst>
                                          <p:attrName>style.visibility</p:attrName>
                                        </p:attrNameLst>
                                      </p:cBhvr>
                                      <p:to>
                                        <p:strVal val="hidden"/>
                                      </p:to>
                                    </p:set>
                                  </p:childTnLst>
                                </p:cTn>
                              </p:par>
                              <p:par>
                                <p:cTn id="28" presetID="2" presetClass="exit" presetSubtype="4" fill="hold" grpId="1" nodeType="withEffect">
                                  <p:stCondLst>
                                    <p:cond delay="0"/>
                                  </p:stCondLst>
                                  <p:childTnLst>
                                    <p:anim calcmode="lin" valueType="num">
                                      <p:cBhvr additive="base">
                                        <p:cTn id="29" dur="500"/>
                                        <p:tgtEl>
                                          <p:spTgt spid="20"/>
                                        </p:tgtEl>
                                        <p:attrNameLst>
                                          <p:attrName>ppt_x</p:attrName>
                                        </p:attrNameLst>
                                      </p:cBhvr>
                                      <p:tavLst>
                                        <p:tav tm="0">
                                          <p:val>
                                            <p:strVal val="ppt_x"/>
                                          </p:val>
                                        </p:tav>
                                        <p:tav tm="100000">
                                          <p:val>
                                            <p:strVal val="ppt_x"/>
                                          </p:val>
                                        </p:tav>
                                      </p:tavLst>
                                    </p:anim>
                                    <p:anim calcmode="lin" valueType="num">
                                      <p:cBhvr additive="base">
                                        <p:cTn id="30" dur="500"/>
                                        <p:tgtEl>
                                          <p:spTgt spid="20"/>
                                        </p:tgtEl>
                                        <p:attrNameLst>
                                          <p:attrName>ppt_y</p:attrName>
                                        </p:attrNameLst>
                                      </p:cBhvr>
                                      <p:tavLst>
                                        <p:tav tm="0">
                                          <p:val>
                                            <p:strVal val="ppt_y"/>
                                          </p:val>
                                        </p:tav>
                                        <p:tav tm="100000">
                                          <p:val>
                                            <p:strVal val="1+ppt_h/2"/>
                                          </p:val>
                                        </p:tav>
                                      </p:tavLst>
                                    </p:anim>
                                    <p:set>
                                      <p:cBhvr>
                                        <p:cTn id="31" dur="1" fill="hold">
                                          <p:stCondLst>
                                            <p:cond delay="499"/>
                                          </p:stCondLst>
                                        </p:cTn>
                                        <p:tgtEl>
                                          <p:spTgt spid="20"/>
                                        </p:tgtEl>
                                        <p:attrNameLst>
                                          <p:attrName>style.visibility</p:attrName>
                                        </p:attrNameLst>
                                      </p:cBhvr>
                                      <p:to>
                                        <p:strVal val="hidden"/>
                                      </p:to>
                                    </p:se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 name="Metin kutusu 25"/>
          <p:cNvSpPr txBox="1"/>
          <p:nvPr/>
        </p:nvSpPr>
        <p:spPr>
          <a:xfrm>
            <a:off x="889490" y="3666284"/>
            <a:ext cx="11244943" cy="2139047"/>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742950" lvl="1" indent="-285750">
              <a:spcAft>
                <a:spcPts val="600"/>
              </a:spcAft>
              <a:buFont typeface="Wingdings" panose="05000000000000000000" pitchFamily="2" charset="2"/>
              <a:buChar char="ü"/>
            </a:pPr>
            <a:endParaRPr lang="tr-TR" sz="1400" dirty="0">
              <a:latin typeface="Calibri" panose="020F0502020204030204" pitchFamily="34" charset="0"/>
              <a:ea typeface="Times New Roman" panose="02020603050405020304" pitchFamily="18" charset="0"/>
            </a:endParaRPr>
          </a:p>
          <a:p>
            <a:pPr marL="742950" lvl="1" indent="-285750">
              <a:spcAft>
                <a:spcPts val="600"/>
              </a:spcAft>
              <a:buFont typeface="Wingdings" panose="05000000000000000000" pitchFamily="2" charset="2"/>
              <a:buChar char="ü"/>
            </a:pPr>
            <a:r>
              <a:rPr lang="tr-TR" dirty="0">
                <a:latin typeface="Calibri" panose="020F0502020204030204" pitchFamily="34" charset="0"/>
                <a:ea typeface="Times New Roman" panose="02020603050405020304" pitchFamily="18" charset="0"/>
              </a:rPr>
              <a:t>Dolayısıyla, </a:t>
            </a:r>
            <a:r>
              <a:rPr lang="tr-TR" b="1" dirty="0">
                <a:solidFill>
                  <a:srgbClr val="C00000"/>
                </a:solidFill>
                <a:latin typeface="Calibri" panose="020F0502020204030204" pitchFamily="34" charset="0"/>
                <a:ea typeface="Times New Roman" panose="02020603050405020304" pitchFamily="18" charset="0"/>
              </a:rPr>
              <a:t>ilgili kıymet çıkışı karşılığında</a:t>
            </a:r>
            <a:r>
              <a:rPr lang="tr-TR" dirty="0">
                <a:solidFill>
                  <a:srgbClr val="C00000"/>
                </a:solidFill>
                <a:latin typeface="Calibri" panose="020F0502020204030204" pitchFamily="34" charset="0"/>
                <a:ea typeface="Times New Roman" panose="02020603050405020304" pitchFamily="18" charset="0"/>
              </a:rPr>
              <a:t> </a:t>
            </a:r>
            <a:r>
              <a:rPr lang="tr-TR" b="1" u="sng" dirty="0">
                <a:latin typeface="Calibri" panose="020F0502020204030204" pitchFamily="34" charset="0"/>
                <a:ea typeface="Times New Roman" panose="02020603050405020304" pitchFamily="18" charset="0"/>
              </a:rPr>
              <a:t>aktif değer olarak</a:t>
            </a:r>
            <a:r>
              <a:rPr lang="tr-TR" dirty="0">
                <a:latin typeface="Calibri" panose="020F0502020204030204" pitchFamily="34" charset="0"/>
                <a:ea typeface="Times New Roman" panose="02020603050405020304" pitchFamily="18" charset="0"/>
              </a:rPr>
              <a:t> </a:t>
            </a:r>
            <a:r>
              <a:rPr lang="tr-TR" b="1" dirty="0">
                <a:solidFill>
                  <a:srgbClr val="C00000"/>
                </a:solidFill>
                <a:latin typeface="Calibri" panose="020F0502020204030204" pitchFamily="34" charset="0"/>
                <a:ea typeface="Times New Roman" panose="02020603050405020304" pitchFamily="18" charset="0"/>
              </a:rPr>
              <a:t>işletmede ne varsa</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veya işletmede </a:t>
            </a:r>
            <a:r>
              <a:rPr lang="tr-TR" b="1" u="sng" dirty="0">
                <a:latin typeface="Calibri" panose="020F0502020204030204" pitchFamily="34" charset="0"/>
                <a:ea typeface="Times New Roman" panose="02020603050405020304" pitchFamily="18" charset="0"/>
              </a:rPr>
              <a:t>beyan tarihinde</a:t>
            </a:r>
            <a:r>
              <a:rPr lang="tr-TR" dirty="0">
                <a:latin typeface="Calibri" panose="020F0502020204030204" pitchFamily="34" charset="0"/>
                <a:ea typeface="Times New Roman" panose="02020603050405020304" pitchFamily="18" charset="0"/>
              </a:rPr>
              <a:t> </a:t>
            </a:r>
            <a:r>
              <a:rPr lang="tr-TR" b="1" u="sng" dirty="0">
                <a:latin typeface="Calibri" panose="020F0502020204030204" pitchFamily="34" charset="0"/>
                <a:ea typeface="Times New Roman" panose="02020603050405020304" pitchFamily="18" charset="0"/>
              </a:rPr>
              <a:t>bu artış ne olarak görülüyorsa</a:t>
            </a:r>
            <a:r>
              <a:rPr lang="tr-TR" dirty="0">
                <a:latin typeface="Calibri" panose="020F0502020204030204" pitchFamily="34" charset="0"/>
                <a:ea typeface="Times New Roman" panose="02020603050405020304" pitchFamily="18" charset="0"/>
              </a:rPr>
              <a:t>, buna ilişkin hesaplara </a:t>
            </a:r>
            <a:r>
              <a:rPr lang="tr-TR" b="1" u="sng" dirty="0">
                <a:latin typeface="Calibri" panose="020F0502020204030204" pitchFamily="34" charset="0"/>
                <a:ea typeface="Times New Roman" panose="02020603050405020304" pitchFamily="18" charset="0"/>
              </a:rPr>
              <a:t>kayıt yapılması</a:t>
            </a:r>
            <a:r>
              <a:rPr lang="tr-TR" dirty="0">
                <a:latin typeface="Calibri" panose="020F0502020204030204" pitchFamily="34" charset="0"/>
                <a:ea typeface="Times New Roman" panose="02020603050405020304" pitchFamily="18" charset="0"/>
              </a:rPr>
              <a:t> gerekmektedir.</a:t>
            </a:r>
          </a:p>
          <a:p>
            <a:pPr marL="742950" lvl="1" indent="-285750">
              <a:spcAft>
                <a:spcPts val="600"/>
              </a:spcAft>
              <a:buFont typeface="Wingdings" panose="05000000000000000000" pitchFamily="2" charset="2"/>
              <a:buChar char="ü"/>
            </a:pPr>
            <a:r>
              <a:rPr lang="tr-TR" dirty="0">
                <a:latin typeface="Calibri" panose="020F0502020204030204" pitchFamily="34" charset="0"/>
                <a:ea typeface="Times New Roman" panose="02020603050405020304" pitchFamily="18" charset="0"/>
              </a:rPr>
              <a:t>Aktif hesaplarda meydana gelen artışın </a:t>
            </a:r>
            <a:r>
              <a:rPr lang="tr-TR" b="1" u="sng" dirty="0">
                <a:latin typeface="Calibri" panose="020F0502020204030204" pitchFamily="34" charset="0"/>
                <a:ea typeface="Times New Roman" panose="02020603050405020304" pitchFamily="18" charset="0"/>
              </a:rPr>
              <a:t>herhangi bir şekilde tespit edilememesi</a:t>
            </a:r>
            <a:r>
              <a:rPr lang="tr-TR" dirty="0">
                <a:latin typeface="Calibri" panose="020F0502020204030204" pitchFamily="34" charset="0"/>
                <a:ea typeface="Times New Roman" panose="02020603050405020304" pitchFamily="18" charset="0"/>
              </a:rPr>
              <a:t> hâlinde “</a:t>
            </a:r>
            <a:r>
              <a:rPr lang="tr-TR" b="1" dirty="0">
                <a:solidFill>
                  <a:srgbClr val="C00000"/>
                </a:solidFill>
                <a:latin typeface="Calibri" panose="020F0502020204030204" pitchFamily="34" charset="0"/>
                <a:ea typeface="Times New Roman" panose="02020603050405020304" pitchFamily="18" charset="0"/>
              </a:rPr>
              <a:t>689 Diğer Olağan Dışı Gider ve Zararlar</a:t>
            </a:r>
            <a:r>
              <a:rPr lang="tr-TR" dirty="0">
                <a:latin typeface="Calibri" panose="020F0502020204030204" pitchFamily="34" charset="0"/>
                <a:ea typeface="Times New Roman" panose="02020603050405020304" pitchFamily="18" charset="0"/>
              </a:rPr>
              <a:t>” (Gelir veya kurumlar vergisi beyannamesinin düzenlenmesi sırasında </a:t>
            </a:r>
            <a:r>
              <a:rPr lang="tr-TR" b="1" u="sng" dirty="0">
                <a:latin typeface="Calibri" panose="020F0502020204030204" pitchFamily="34" charset="0"/>
                <a:ea typeface="Times New Roman" panose="02020603050405020304" pitchFamily="18" charset="0"/>
              </a:rPr>
              <a:t>kanunen kabul edilmeyen</a:t>
            </a:r>
            <a:r>
              <a:rPr lang="tr-TR" dirty="0">
                <a:latin typeface="Calibri" panose="020F0502020204030204" pitchFamily="34" charset="0"/>
                <a:ea typeface="Times New Roman" panose="02020603050405020304" pitchFamily="18" charset="0"/>
              </a:rPr>
              <a:t> gider olarak dikkate alınacaktır.) hesabına </a:t>
            </a:r>
            <a:r>
              <a:rPr lang="tr-TR" b="1" u="sng" dirty="0">
                <a:latin typeface="Calibri" panose="020F0502020204030204" pitchFamily="34" charset="0"/>
                <a:ea typeface="Times New Roman" panose="02020603050405020304" pitchFamily="18" charset="0"/>
              </a:rPr>
              <a:t>borç kaydı yapılacaktır</a:t>
            </a:r>
            <a:r>
              <a:rPr lang="tr-TR" dirty="0">
                <a:latin typeface="Calibri" panose="020F0502020204030204" pitchFamily="34" charset="0"/>
                <a:ea typeface="Times New Roman" panose="02020603050405020304" pitchFamily="18" charset="0"/>
              </a:rPr>
              <a:t>.</a:t>
            </a:r>
          </a:p>
          <a:p>
            <a:pPr marL="742950" lvl="1" indent="-285750">
              <a:spcAft>
                <a:spcPts val="600"/>
              </a:spcAft>
              <a:buFont typeface="Wingdings" panose="05000000000000000000" pitchFamily="2" charset="2"/>
              <a:buChar char="ü"/>
            </a:pPr>
            <a:endParaRPr lang="tr-TR" sz="1400" dirty="0">
              <a:latin typeface="Calibri" panose="020F0502020204030204" pitchFamily="34" charset="0"/>
              <a:ea typeface="Times New Roman" panose="02020603050405020304" pitchFamily="18" charset="0"/>
            </a:endParaRPr>
          </a:p>
        </p:txBody>
      </p:sp>
      <p:sp>
        <p:nvSpPr>
          <p:cNvPr id="16" name="Metin kutusu 15"/>
          <p:cNvSpPr txBox="1"/>
          <p:nvPr/>
        </p:nvSpPr>
        <p:spPr>
          <a:xfrm>
            <a:off x="889490" y="3673281"/>
            <a:ext cx="11244943" cy="3139321"/>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1">
              <a:spcAft>
                <a:spcPts val="600"/>
              </a:spcAft>
            </a:pPr>
            <a:r>
              <a:rPr lang="tr-TR" sz="1600" dirty="0">
                <a:latin typeface="Calibri" panose="020F0502020204030204" pitchFamily="34" charset="0"/>
                <a:ea typeface="Times New Roman" panose="02020603050405020304" pitchFamily="18" charset="0"/>
              </a:rPr>
              <a:t>Örnek: Genel oranda KDV’ye tabi olan (A) malının kayıtlarda bulunan ancak stoklarda yer almayan miktarı 20 ton olup kendi kayıtlarına göre bu malın birim maliyeti 15 TL/Kg ve gayrisafi karlılık oranı ise %10’dur.</a:t>
            </a:r>
          </a:p>
          <a:p>
            <a:pPr lvl="1">
              <a:spcAft>
                <a:spcPts val="600"/>
              </a:spcAft>
            </a:pPr>
            <a:r>
              <a:rPr lang="tr-TR" sz="1600" dirty="0">
                <a:latin typeface="Calibri" panose="020F0502020204030204" pitchFamily="34" charset="0"/>
                <a:ea typeface="Times New Roman" panose="02020603050405020304" pitchFamily="18" charset="0"/>
              </a:rPr>
              <a:t>(Y) Limited Şirketi bu mala ilişkin düzenleyeceği faturada 330.000 TL satış bedeli ve 59.400 TL KDV gösterecektir.</a:t>
            </a:r>
          </a:p>
          <a:p>
            <a:pPr lvl="1">
              <a:spcAft>
                <a:spcPts val="600"/>
              </a:spcAft>
            </a:pPr>
            <a:r>
              <a:rPr lang="tr-TR" sz="1600" dirty="0">
                <a:latin typeface="Calibri" panose="020F0502020204030204" pitchFamily="34" charset="0"/>
                <a:ea typeface="Times New Roman" panose="02020603050405020304" pitchFamily="18" charset="0"/>
              </a:rPr>
              <a:t>________________________________   /   ____________________________</a:t>
            </a:r>
          </a:p>
          <a:p>
            <a:pPr lvl="1"/>
            <a:r>
              <a:rPr lang="tr-TR" sz="1600" dirty="0">
                <a:latin typeface="Calibri" panose="020F0502020204030204" pitchFamily="34" charset="0"/>
                <a:ea typeface="Times New Roman" panose="02020603050405020304" pitchFamily="18" charset="0"/>
              </a:rPr>
              <a:t>689 DİĞER OLAĞANDIŞI GİD. VE ZAR.</a:t>
            </a:r>
            <a:r>
              <a:rPr lang="tr-TR" b="1" dirty="0">
                <a:solidFill>
                  <a:srgbClr val="C00000"/>
                </a:solidFill>
                <a:latin typeface="Calibri" panose="020F0502020204030204" pitchFamily="34" charset="0"/>
                <a:ea typeface="Times New Roman" panose="02020603050405020304" pitchFamily="18" charset="0"/>
              </a:rPr>
              <a:t>*</a:t>
            </a:r>
            <a:r>
              <a:rPr lang="tr-TR" sz="1600" dirty="0">
                <a:latin typeface="Calibri" panose="020F0502020204030204" pitchFamily="34" charset="0"/>
                <a:ea typeface="Times New Roman" panose="02020603050405020304" pitchFamily="18" charset="0"/>
              </a:rPr>
              <a:t>                       389.400 TL</a:t>
            </a:r>
          </a:p>
          <a:p>
            <a:pPr lvl="1"/>
            <a:r>
              <a:rPr lang="tr-TR" sz="1600" dirty="0">
                <a:latin typeface="Calibri" panose="020F0502020204030204" pitchFamily="34" charset="0"/>
                <a:ea typeface="Times New Roman" panose="02020603050405020304" pitchFamily="18" charset="0"/>
              </a:rPr>
              <a:t>       (</a:t>
            </a:r>
            <a:r>
              <a:rPr lang="tr-TR" sz="1600" dirty="0">
                <a:solidFill>
                  <a:srgbClr val="C00000"/>
                </a:solidFill>
                <a:latin typeface="Calibri" panose="020F0502020204030204" pitchFamily="34" charset="0"/>
                <a:ea typeface="Times New Roman" panose="02020603050405020304" pitchFamily="18" charset="0"/>
              </a:rPr>
              <a:t>Kanunen Kabul Edilmeyen Gider</a:t>
            </a:r>
            <a:r>
              <a:rPr lang="tr-TR" sz="1600" dirty="0">
                <a:latin typeface="Calibri" panose="020F0502020204030204" pitchFamily="34" charset="0"/>
                <a:ea typeface="Times New Roman" panose="02020603050405020304" pitchFamily="18" charset="0"/>
              </a:rPr>
              <a:t>)</a:t>
            </a:r>
          </a:p>
          <a:p>
            <a:pPr lvl="1"/>
            <a:r>
              <a:rPr lang="tr-TR" sz="1600" dirty="0">
                <a:latin typeface="Calibri" panose="020F0502020204030204" pitchFamily="34" charset="0"/>
                <a:ea typeface="Times New Roman" panose="02020603050405020304" pitchFamily="18" charset="0"/>
              </a:rPr>
              <a:t>                               600 YURTİÇİ SATIŞLAR                                  330.000 TL</a:t>
            </a:r>
          </a:p>
          <a:p>
            <a:pPr lvl="1"/>
            <a:r>
              <a:rPr lang="tr-TR" sz="1600" dirty="0">
                <a:latin typeface="Calibri" panose="020F0502020204030204" pitchFamily="34" charset="0"/>
                <a:ea typeface="Times New Roman" panose="02020603050405020304" pitchFamily="18" charset="0"/>
              </a:rPr>
              <a:t>                                      (7440 sayılı Kanunun 6/2 maddesi)</a:t>
            </a:r>
          </a:p>
          <a:p>
            <a:pPr lvl="1"/>
            <a:r>
              <a:rPr lang="tr-TR" sz="1600" dirty="0">
                <a:latin typeface="Calibri" panose="020F0502020204030204" pitchFamily="34" charset="0"/>
                <a:ea typeface="Times New Roman" panose="02020603050405020304" pitchFamily="18" charset="0"/>
              </a:rPr>
              <a:t>                               391 HESAPLANAN KDV                                    59.400 TL</a:t>
            </a:r>
          </a:p>
          <a:p>
            <a:pPr lvl="1">
              <a:spcAft>
                <a:spcPts val="600"/>
              </a:spcAft>
            </a:pPr>
            <a:r>
              <a:rPr lang="tr-TR" sz="1600" dirty="0">
                <a:latin typeface="Calibri" panose="020F0502020204030204" pitchFamily="34" charset="0"/>
                <a:ea typeface="Times New Roman" panose="02020603050405020304" pitchFamily="18" charset="0"/>
              </a:rPr>
              <a:t>________________________________  /   _____________________________ </a:t>
            </a:r>
          </a:p>
          <a:p>
            <a:pPr lvl="1">
              <a:spcAft>
                <a:spcPts val="600"/>
              </a:spcAft>
            </a:pPr>
            <a:r>
              <a:rPr lang="tr-TR" sz="1600" dirty="0">
                <a:latin typeface="Calibri" panose="020F0502020204030204" pitchFamily="34" charset="0"/>
                <a:ea typeface="Times New Roman" panose="02020603050405020304" pitchFamily="18" charset="0"/>
              </a:rPr>
              <a:t> Giderlerin nazım hesaplara (kanunen kabul edilmeyen gider olarak) kaydedilecektir.</a:t>
            </a:r>
          </a:p>
        </p:txBody>
      </p:sp>
      <p:sp>
        <p:nvSpPr>
          <p:cNvPr id="23" name="Metin kutusu 22"/>
          <p:cNvSpPr txBox="1"/>
          <p:nvPr/>
        </p:nvSpPr>
        <p:spPr>
          <a:xfrm>
            <a:off x="876184" y="3673281"/>
            <a:ext cx="11244943" cy="3046988"/>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1">
              <a:spcAft>
                <a:spcPts val="600"/>
              </a:spcAft>
            </a:pPr>
            <a:endParaRPr lang="tr-TR" sz="100" dirty="0">
              <a:latin typeface="Calibri" panose="020F0502020204030204" pitchFamily="34" charset="0"/>
              <a:ea typeface="Times New Roman" panose="02020603050405020304" pitchFamily="18" charset="0"/>
            </a:endParaRPr>
          </a:p>
          <a:p>
            <a:pPr lvl="1">
              <a:spcAft>
                <a:spcPts val="600"/>
              </a:spcAft>
            </a:pPr>
            <a:r>
              <a:rPr lang="tr-TR" sz="1600" dirty="0">
                <a:latin typeface="Calibri" panose="020F0502020204030204" pitchFamily="34" charset="0"/>
                <a:ea typeface="Times New Roman" panose="02020603050405020304" pitchFamily="18" charset="0"/>
              </a:rPr>
              <a:t>Örnek: Genel oranda KDV’ye tabi olan </a:t>
            </a:r>
            <a:r>
              <a:rPr lang="tr-TR" sz="1600" b="1" dirty="0">
                <a:solidFill>
                  <a:srgbClr val="C00000"/>
                </a:solidFill>
                <a:latin typeface="Calibri" panose="020F0502020204030204" pitchFamily="34" charset="0"/>
                <a:ea typeface="Times New Roman" panose="02020603050405020304" pitchFamily="18" charset="0"/>
              </a:rPr>
              <a:t>demirbaşın</a:t>
            </a:r>
            <a:r>
              <a:rPr lang="tr-TR" sz="1600" dirty="0">
                <a:latin typeface="Calibri" panose="020F0502020204030204" pitchFamily="34" charset="0"/>
                <a:ea typeface="Times New Roman" panose="02020603050405020304" pitchFamily="18" charset="0"/>
              </a:rPr>
              <a:t> rayiç bedeli 10.000 TL’dir. Kayıtlarda 50.000 TL bedeli ile yer almaktadır ve bu tutarın tamamı için amortisman ayrılmıştır. Ayrıca bu kıymet satışı nedeniyle alacak senedi alınmış olduğu tespit edilmiştir.</a:t>
            </a:r>
          </a:p>
          <a:p>
            <a:pPr lvl="3">
              <a:spcAft>
                <a:spcPts val="600"/>
              </a:spcAft>
            </a:pPr>
            <a:r>
              <a:rPr lang="tr-TR" sz="1600" dirty="0">
                <a:latin typeface="Calibri" panose="020F0502020204030204" pitchFamily="34" charset="0"/>
                <a:ea typeface="Times New Roman" panose="02020603050405020304" pitchFamily="18" charset="0"/>
              </a:rPr>
              <a:t>______________________________   /   ____________________________</a:t>
            </a:r>
          </a:p>
          <a:p>
            <a:pPr lvl="3"/>
            <a:r>
              <a:rPr lang="tr-TR" sz="1600" dirty="0">
                <a:latin typeface="Calibri" panose="020F0502020204030204" pitchFamily="34" charset="0"/>
                <a:ea typeface="Times New Roman" panose="02020603050405020304" pitchFamily="18" charset="0"/>
              </a:rPr>
              <a:t>257 BİRİKMİŞ AMORTİSMANLAR                       50.000 TL</a:t>
            </a:r>
          </a:p>
          <a:p>
            <a:pPr lvl="3"/>
            <a:r>
              <a:rPr lang="tr-TR" sz="1600" dirty="0">
                <a:latin typeface="Calibri" panose="020F0502020204030204" pitchFamily="34" charset="0"/>
                <a:ea typeface="Times New Roman" panose="02020603050405020304" pitchFamily="18" charset="0"/>
              </a:rPr>
              <a:t>121 ALACAK SENETLERİ                                       11.800 TL</a:t>
            </a:r>
          </a:p>
          <a:p>
            <a:pPr lvl="3"/>
            <a:r>
              <a:rPr lang="tr-TR" sz="1600" dirty="0">
                <a:latin typeface="Calibri" panose="020F0502020204030204" pitchFamily="34" charset="0"/>
                <a:ea typeface="Times New Roman" panose="02020603050405020304" pitchFamily="18" charset="0"/>
              </a:rPr>
              <a:t>                                         255 DEMİRBAŞLAR                                             50.000 TL</a:t>
            </a:r>
          </a:p>
          <a:p>
            <a:pPr lvl="3"/>
            <a:r>
              <a:rPr lang="tr-TR" sz="1600" dirty="0">
                <a:latin typeface="Calibri" panose="020F0502020204030204" pitchFamily="34" charset="0"/>
                <a:ea typeface="Times New Roman" panose="02020603050405020304" pitchFamily="18" charset="0"/>
              </a:rPr>
              <a:t>                                                  (7326 sayılı Kanunun 6/2 maddesi)</a:t>
            </a:r>
          </a:p>
          <a:p>
            <a:pPr lvl="3"/>
            <a:r>
              <a:rPr lang="tr-TR" sz="1600" dirty="0">
                <a:latin typeface="Calibri" panose="020F0502020204030204" pitchFamily="34" charset="0"/>
                <a:ea typeface="Times New Roman" panose="02020603050405020304" pitchFamily="18" charset="0"/>
              </a:rPr>
              <a:t>                                         391 HESAPLANAN KDV                                       1.800 TL</a:t>
            </a:r>
          </a:p>
          <a:p>
            <a:pPr lvl="3"/>
            <a:r>
              <a:rPr lang="tr-TR" sz="1600" dirty="0">
                <a:latin typeface="Calibri" panose="020F0502020204030204" pitchFamily="34" charset="0"/>
                <a:ea typeface="Times New Roman" panose="02020603050405020304" pitchFamily="18" charset="0"/>
              </a:rPr>
              <a:t>                                         679 DİĞER OLAĞANDIŞI                                    10.000 TL</a:t>
            </a:r>
          </a:p>
          <a:p>
            <a:pPr lvl="3"/>
            <a:r>
              <a:rPr lang="tr-TR" sz="1600" dirty="0">
                <a:latin typeface="Calibri" panose="020F0502020204030204" pitchFamily="34" charset="0"/>
                <a:ea typeface="Times New Roman" panose="02020603050405020304" pitchFamily="18" charset="0"/>
              </a:rPr>
              <a:t>                                                 VE KARLAR       </a:t>
            </a:r>
          </a:p>
          <a:p>
            <a:pPr lvl="3">
              <a:spcAft>
                <a:spcPts val="600"/>
              </a:spcAft>
            </a:pPr>
            <a:r>
              <a:rPr lang="tr-TR" sz="1600" dirty="0">
                <a:latin typeface="Calibri" panose="020F0502020204030204" pitchFamily="34" charset="0"/>
                <a:ea typeface="Times New Roman" panose="02020603050405020304" pitchFamily="18" charset="0"/>
              </a:rPr>
              <a:t>___________________________   /   ________________________________</a:t>
            </a:r>
          </a:p>
        </p:txBody>
      </p:sp>
      <p:sp>
        <p:nvSpPr>
          <p:cNvPr id="18" name="Metin kutusu 17"/>
          <p:cNvSpPr txBox="1"/>
          <p:nvPr/>
        </p:nvSpPr>
        <p:spPr>
          <a:xfrm>
            <a:off x="882837" y="3673281"/>
            <a:ext cx="11244943" cy="2816156"/>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1">
              <a:spcAft>
                <a:spcPts val="600"/>
              </a:spcAft>
            </a:pPr>
            <a:endParaRPr lang="tr-TR" dirty="0">
              <a:latin typeface="Calibri" panose="020F0502020204030204" pitchFamily="34" charset="0"/>
              <a:ea typeface="Times New Roman" panose="02020603050405020304" pitchFamily="18" charset="0"/>
            </a:endParaRPr>
          </a:p>
          <a:p>
            <a:pPr lvl="1">
              <a:spcAft>
                <a:spcPts val="600"/>
              </a:spcAft>
            </a:pPr>
            <a:r>
              <a:rPr lang="tr-TR" dirty="0">
                <a:latin typeface="Calibri" panose="020F0502020204030204" pitchFamily="34" charset="0"/>
                <a:ea typeface="Times New Roman" panose="02020603050405020304" pitchFamily="18" charset="0"/>
              </a:rPr>
              <a:t>Örneğin, kayıtsız yapılan satış karşılığında alacak senedi alınmış olması hâlinde kayıt aşağıdaki şekilde olacaktır:</a:t>
            </a:r>
          </a:p>
          <a:p>
            <a:pPr lvl="1">
              <a:spcAft>
                <a:spcPts val="600"/>
              </a:spcAft>
            </a:pPr>
            <a:r>
              <a:rPr lang="tr-TR" dirty="0">
                <a:latin typeface="Calibri" panose="020F0502020204030204" pitchFamily="34" charset="0"/>
                <a:ea typeface="Times New Roman" panose="02020603050405020304" pitchFamily="18" charset="0"/>
              </a:rPr>
              <a:t>________________________________   /   ____________________________</a:t>
            </a:r>
          </a:p>
          <a:p>
            <a:pPr lvl="1"/>
            <a:r>
              <a:rPr lang="tr-TR" dirty="0">
                <a:latin typeface="Calibri" panose="020F0502020204030204" pitchFamily="34" charset="0"/>
                <a:ea typeface="Times New Roman" panose="02020603050405020304" pitchFamily="18" charset="0"/>
              </a:rPr>
              <a:t>121 ALACAK SENETLERİ                                                389.400 TL</a:t>
            </a:r>
          </a:p>
          <a:p>
            <a:pPr lvl="1"/>
            <a:r>
              <a:rPr lang="tr-TR" dirty="0">
                <a:latin typeface="Calibri" panose="020F0502020204030204" pitchFamily="34" charset="0"/>
                <a:ea typeface="Times New Roman" panose="02020603050405020304" pitchFamily="18" charset="0"/>
              </a:rPr>
              <a:t>                             </a:t>
            </a:r>
          </a:p>
          <a:p>
            <a:pPr lvl="1"/>
            <a:r>
              <a:rPr lang="tr-TR" dirty="0">
                <a:latin typeface="Calibri" panose="020F0502020204030204" pitchFamily="34" charset="0"/>
                <a:ea typeface="Times New Roman" panose="02020603050405020304" pitchFamily="18" charset="0"/>
              </a:rPr>
              <a:t>                      600 YURTİÇİ SATIŞLAR                                  330.000 TL</a:t>
            </a:r>
          </a:p>
          <a:p>
            <a:pPr lvl="1"/>
            <a:r>
              <a:rPr lang="tr-TR" dirty="0">
                <a:latin typeface="Calibri" panose="020F0502020204030204" pitchFamily="34" charset="0"/>
                <a:ea typeface="Times New Roman" panose="02020603050405020304" pitchFamily="18" charset="0"/>
              </a:rPr>
              <a:t>                               (7440 sayılı Kanunun 6/2 maddesi)</a:t>
            </a:r>
          </a:p>
          <a:p>
            <a:pPr lvl="1"/>
            <a:r>
              <a:rPr lang="tr-TR" dirty="0">
                <a:latin typeface="Calibri" panose="020F0502020204030204" pitchFamily="34" charset="0"/>
                <a:ea typeface="Times New Roman" panose="02020603050405020304" pitchFamily="18" charset="0"/>
              </a:rPr>
              <a:t>                             391 HESAPLANAN KDV                                    59.400 TL</a:t>
            </a:r>
          </a:p>
          <a:p>
            <a:pPr lvl="1">
              <a:spcAft>
                <a:spcPts val="600"/>
              </a:spcAft>
            </a:pPr>
            <a:r>
              <a:rPr lang="tr-TR" dirty="0">
                <a:latin typeface="Calibri" panose="020F0502020204030204" pitchFamily="34" charset="0"/>
                <a:ea typeface="Times New Roman" panose="02020603050405020304" pitchFamily="18" charset="0"/>
              </a:rPr>
              <a:t>________________________________  /   _____________________________</a:t>
            </a:r>
          </a:p>
        </p:txBody>
      </p:sp>
      <p:sp>
        <p:nvSpPr>
          <p:cNvPr id="17" name="Metin kutusu 16"/>
          <p:cNvSpPr txBox="1"/>
          <p:nvPr/>
        </p:nvSpPr>
        <p:spPr>
          <a:xfrm>
            <a:off x="8021255" y="4643474"/>
            <a:ext cx="4099871" cy="1323439"/>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108000" lvl="1" algn="just">
              <a:spcAft>
                <a:spcPts val="600"/>
              </a:spcAft>
            </a:pPr>
            <a:r>
              <a:rPr lang="tr-TR" sz="1600" b="1" dirty="0">
                <a:solidFill>
                  <a:srgbClr val="C00000"/>
                </a:solidFill>
                <a:latin typeface="Calibri" panose="020F0502020204030204" pitchFamily="34" charset="0"/>
                <a:ea typeface="Times New Roman" panose="02020603050405020304" pitchFamily="18" charset="0"/>
              </a:rPr>
              <a:t>*</a:t>
            </a:r>
            <a:r>
              <a:rPr lang="tr-TR" sz="1600" dirty="0">
                <a:latin typeface="Calibri" panose="020F0502020204030204" pitchFamily="34" charset="0"/>
                <a:ea typeface="Times New Roman" panose="02020603050405020304" pitchFamily="18" charset="0"/>
              </a:rPr>
              <a:t>Bu kayıtta yer alan 689 numaralı hesap yerine gerçek duruma uygun olması hâlinde diğer hesaplardan; </a:t>
            </a:r>
            <a:r>
              <a:rPr lang="tr-TR" sz="1600" b="1" u="sng" dirty="0">
                <a:latin typeface="Calibri" panose="020F0502020204030204" pitchFamily="34" charset="0"/>
                <a:ea typeface="Times New Roman" panose="02020603050405020304" pitchFamily="18" charset="0"/>
              </a:rPr>
              <a:t>kasa, bankalar, alınan çekler, alıcılar veya alacak senetleri</a:t>
            </a:r>
            <a:r>
              <a:rPr lang="tr-TR" sz="1600" dirty="0">
                <a:latin typeface="Calibri" panose="020F0502020204030204" pitchFamily="34" charset="0"/>
                <a:ea typeface="Times New Roman" panose="02020603050405020304" pitchFamily="18" charset="0"/>
              </a:rPr>
              <a:t> hesaplarından biri kullanılabilecektir.</a:t>
            </a:r>
          </a:p>
        </p:txBody>
      </p:sp>
      <p:sp>
        <p:nvSpPr>
          <p:cNvPr id="10" name="İçerik Yer Tutucusu 2"/>
          <p:cNvSpPr txBox="1">
            <a:spLocks/>
          </p:cNvSpPr>
          <p:nvPr/>
        </p:nvSpPr>
        <p:spPr>
          <a:xfrm>
            <a:off x="2143476" y="464729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0" name="Metin kutusu 19"/>
          <p:cNvSpPr txBox="1"/>
          <p:nvPr/>
        </p:nvSpPr>
        <p:spPr>
          <a:xfrm>
            <a:off x="1967696" y="1396532"/>
            <a:ext cx="8727312" cy="2349874"/>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endParaRPr lang="tr-TR" sz="1100" dirty="0">
              <a:latin typeface="Segoe UI" panose="020B0502040204020203" pitchFamily="34" charset="0"/>
              <a:ea typeface="Segoe UI" panose="020B0502040204020203" pitchFamily="34" charset="0"/>
              <a:cs typeface="Segoe UI" panose="020B0502040204020203" pitchFamily="34" charset="0"/>
            </a:endParaRPr>
          </a:p>
          <a:p>
            <a:endParaRPr lang="tr-TR" sz="1100" dirty="0">
              <a:latin typeface="Segoe UI" panose="020B0502040204020203" pitchFamily="34" charset="0"/>
              <a:ea typeface="Segoe UI" panose="020B0502040204020203" pitchFamily="34" charset="0"/>
              <a:cs typeface="Segoe UI" panose="020B0502040204020203" pitchFamily="34"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dirty="0">
                <a:latin typeface="Calibri" panose="020F0502020204030204" pitchFamily="34" charset="0"/>
                <a:ea typeface="Times New Roman" panose="02020603050405020304" pitchFamily="18" charset="0"/>
              </a:rPr>
              <a:t>Düzenlenecek </a:t>
            </a:r>
            <a:r>
              <a:rPr lang="tr-TR" b="1" u="sng" dirty="0">
                <a:latin typeface="Calibri" panose="020F0502020204030204" pitchFamily="34" charset="0"/>
                <a:ea typeface="Times New Roman" panose="02020603050405020304" pitchFamily="18" charset="0"/>
              </a:rPr>
              <a:t>fatura nedeniyle kullanılacak borçlu hesap</a:t>
            </a:r>
            <a:r>
              <a:rPr lang="tr-TR" dirty="0">
                <a:latin typeface="Calibri" panose="020F0502020204030204" pitchFamily="34" charset="0"/>
                <a:ea typeface="Times New Roman" panose="02020603050405020304" pitchFamily="18" charset="0"/>
              </a:rPr>
              <a:t> </a:t>
            </a:r>
            <a:r>
              <a:rPr lang="tr-TR" b="1" dirty="0">
                <a:solidFill>
                  <a:srgbClr val="C00000"/>
                </a:solidFill>
                <a:latin typeface="Calibri" panose="020F0502020204030204" pitchFamily="34" charset="0"/>
                <a:ea typeface="Times New Roman" panose="02020603050405020304" pitchFamily="18" charset="0"/>
              </a:rPr>
              <a:t>uygulamayı yapan mükellefçe</a:t>
            </a:r>
            <a:r>
              <a:rPr lang="tr-TR" dirty="0">
                <a:solidFill>
                  <a:srgbClr val="C00000"/>
                </a:solidFill>
                <a:latin typeface="Calibri" panose="020F0502020204030204" pitchFamily="34" charset="0"/>
                <a:ea typeface="Times New Roman" panose="02020603050405020304" pitchFamily="18" charset="0"/>
              </a:rPr>
              <a:t> </a:t>
            </a:r>
            <a:r>
              <a:rPr lang="tr-TR" b="1" u="sng" dirty="0">
                <a:latin typeface="Calibri" panose="020F0502020204030204" pitchFamily="34" charset="0"/>
                <a:ea typeface="Times New Roman" panose="02020603050405020304" pitchFamily="18" charset="0"/>
              </a:rPr>
              <a:t>gerçeğe uygun olarak</a:t>
            </a:r>
            <a:r>
              <a:rPr lang="tr-TR" dirty="0">
                <a:latin typeface="Calibri" panose="020F0502020204030204" pitchFamily="34" charset="0"/>
                <a:ea typeface="Times New Roman" panose="02020603050405020304" pitchFamily="18" charset="0"/>
              </a:rPr>
              <a:t> </a:t>
            </a:r>
            <a:r>
              <a:rPr lang="tr-TR" b="1" dirty="0">
                <a:solidFill>
                  <a:srgbClr val="C00000"/>
                </a:solidFill>
                <a:latin typeface="Calibri" panose="020F0502020204030204" pitchFamily="34" charset="0"/>
                <a:ea typeface="Times New Roman" panose="02020603050405020304" pitchFamily="18" charset="0"/>
              </a:rPr>
              <a:t>tespit edilecektir</a:t>
            </a:r>
            <a:r>
              <a:rPr lang="tr-TR" dirty="0">
                <a:latin typeface="Calibri" panose="020F0502020204030204" pitchFamily="34" charset="0"/>
                <a:ea typeface="Times New Roman" panose="02020603050405020304" pitchFamily="18" charset="0"/>
              </a:rPr>
              <a:t>. </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dirty="0">
                <a:latin typeface="Calibri" panose="020F0502020204030204" pitchFamily="34" charset="0"/>
                <a:ea typeface="Times New Roman" panose="02020603050405020304" pitchFamily="18" charset="0"/>
              </a:rPr>
              <a:t>Gerçek durum ile kayıtlar arasındaki farklılık, faturasız satışlardan kaynaklanmakta olup </a:t>
            </a:r>
            <a:r>
              <a:rPr lang="tr-TR" b="1" u="sng" dirty="0">
                <a:latin typeface="Calibri" panose="020F0502020204030204" pitchFamily="34" charset="0"/>
                <a:ea typeface="Times New Roman" panose="02020603050405020304" pitchFamily="18" charset="0"/>
              </a:rPr>
              <a:t>faturasız satılan kıymetlerin karşılığında</a:t>
            </a:r>
            <a:r>
              <a:rPr lang="tr-TR" dirty="0">
                <a:latin typeface="Calibri" panose="020F0502020204030204" pitchFamily="34" charset="0"/>
                <a:ea typeface="Times New Roman" panose="02020603050405020304" pitchFamily="18" charset="0"/>
              </a:rPr>
              <a:t> </a:t>
            </a:r>
            <a:r>
              <a:rPr lang="tr-TR" b="1" dirty="0">
                <a:solidFill>
                  <a:srgbClr val="C00000"/>
                </a:solidFill>
                <a:latin typeface="Calibri" panose="020F0502020204030204" pitchFamily="34" charset="0"/>
                <a:ea typeface="Times New Roman" panose="02020603050405020304" pitchFamily="18" charset="0"/>
              </a:rPr>
              <a:t>işletme kalemlerinden birinde</a:t>
            </a:r>
            <a:r>
              <a:rPr lang="tr-TR" dirty="0">
                <a:solidFill>
                  <a:srgbClr val="C00000"/>
                </a:solidFill>
                <a:latin typeface="Calibri" panose="020F0502020204030204" pitchFamily="34" charset="0"/>
                <a:ea typeface="Times New Roman" panose="02020603050405020304" pitchFamily="18" charset="0"/>
              </a:rPr>
              <a:t> </a:t>
            </a:r>
            <a:r>
              <a:rPr lang="tr-TR" b="1" u="sng" dirty="0">
                <a:latin typeface="Calibri" panose="020F0502020204030204" pitchFamily="34" charset="0"/>
                <a:ea typeface="Times New Roman" panose="02020603050405020304" pitchFamily="18" charset="0"/>
              </a:rPr>
              <a:t>artış olması</a:t>
            </a:r>
            <a:r>
              <a:rPr lang="tr-TR" dirty="0">
                <a:latin typeface="Calibri" panose="020F0502020204030204" pitchFamily="34" charset="0"/>
                <a:ea typeface="Times New Roman" panose="02020603050405020304" pitchFamily="18" charset="0"/>
              </a:rPr>
              <a:t> gerekmektedir.</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dirty="0">
                <a:latin typeface="Calibri" panose="020F0502020204030204" pitchFamily="34" charset="0"/>
                <a:ea typeface="Times New Roman" panose="02020603050405020304" pitchFamily="18" charset="0"/>
              </a:rPr>
              <a:t>Bu artış </a:t>
            </a:r>
            <a:r>
              <a:rPr lang="tr-TR" b="1" u="sng" dirty="0">
                <a:latin typeface="Calibri" panose="020F0502020204030204" pitchFamily="34" charset="0"/>
                <a:ea typeface="Times New Roman" panose="02020603050405020304" pitchFamily="18" charset="0"/>
              </a:rPr>
              <a:t>nakit para, banka, alacak senedi, çek ve benzeri</a:t>
            </a:r>
            <a:r>
              <a:rPr lang="tr-TR" dirty="0">
                <a:latin typeface="Calibri" panose="020F0502020204030204" pitchFamily="34" charset="0"/>
                <a:ea typeface="Times New Roman" panose="02020603050405020304" pitchFamily="18" charset="0"/>
              </a:rPr>
              <a:t> değerler </a:t>
            </a:r>
            <a:r>
              <a:rPr lang="tr-TR" b="1" dirty="0">
                <a:solidFill>
                  <a:srgbClr val="C00000"/>
                </a:solidFill>
                <a:latin typeface="Calibri" panose="020F0502020204030204" pitchFamily="34" charset="0"/>
                <a:ea typeface="Times New Roman" panose="02020603050405020304" pitchFamily="18" charset="0"/>
              </a:rPr>
              <a:t>şeklinde olabilir</a:t>
            </a:r>
            <a:r>
              <a:rPr lang="tr-TR" dirty="0">
                <a:latin typeface="Calibri" panose="020F0502020204030204" pitchFamily="34" charset="0"/>
                <a:ea typeface="Times New Roman" panose="02020603050405020304" pitchFamily="18" charset="0"/>
              </a:rPr>
              <a:t>.</a:t>
            </a:r>
          </a:p>
        </p:txBody>
      </p:sp>
      <p:sp>
        <p:nvSpPr>
          <p:cNvPr id="21" name="Yuvarlatılmış Dikdörtgen 20"/>
          <p:cNvSpPr/>
          <p:nvPr/>
        </p:nvSpPr>
        <p:spPr>
          <a:xfrm>
            <a:off x="1985583" y="1225669"/>
            <a:ext cx="8708561"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a:t>Muhasebe Kayıtları</a:t>
            </a:r>
            <a:endParaRPr lang="tr-TR" sz="2800" dirty="0">
              <a:latin typeface="Arial" panose="020B0604020202020204" pitchFamily="34" charset="0"/>
              <a:cs typeface="Arial" panose="020B0604020202020204" pitchFamily="34" charset="0"/>
            </a:endParaRPr>
          </a:p>
        </p:txBody>
      </p:sp>
      <p:sp>
        <p:nvSpPr>
          <p:cNvPr id="2" name="TextShape 2">
            <a:extLst>
              <a:ext uri="{FF2B5EF4-FFF2-40B4-BE49-F238E27FC236}">
                <a16:creationId xmlns:a16="http://schemas.microsoft.com/office/drawing/2014/main" id="{81027C36-911D-690D-AFCE-7DB8F208C28E}"/>
              </a:ext>
            </a:extLst>
          </p:cNvPr>
          <p:cNvSpPr txBox="1"/>
          <p:nvPr/>
        </p:nvSpPr>
        <p:spPr>
          <a:xfrm>
            <a:off x="902667" y="129375"/>
            <a:ext cx="10920495" cy="791640"/>
          </a:xfrm>
          <a:prstGeom prst="rect">
            <a:avLst/>
          </a:prstGeom>
          <a:noFill/>
          <a:ln>
            <a:noFill/>
          </a:ln>
        </p:spPr>
        <p:txBody>
          <a:bodyPr anchor="ctr"/>
          <a:lstStyle/>
          <a:p>
            <a:pPr algn="ctr">
              <a:lnSpc>
                <a:spcPct val="100000"/>
              </a:lnSpc>
            </a:pPr>
            <a:r>
              <a:rPr lang="tr-TR" sz="3600" b="1" spc="-1" dirty="0">
                <a:solidFill>
                  <a:srgbClr val="C00000"/>
                </a:solidFill>
                <a:uFill>
                  <a:solidFill>
                    <a:srgbClr val="FFFFFF"/>
                  </a:solidFill>
                </a:uFill>
                <a:latin typeface="Calibri"/>
              </a:rPr>
              <a:t>İŞLETME KAYITLARININ DÜZELTİLMESİ</a:t>
            </a:r>
          </a:p>
          <a:p>
            <a:pPr algn="ctr">
              <a:lnSpc>
                <a:spcPct val="100000"/>
              </a:lnSpc>
            </a:pPr>
            <a:r>
              <a:rPr lang="tr-TR" sz="2400" b="1" spc="-1" dirty="0">
                <a:solidFill>
                  <a:srgbClr val="C00000"/>
                </a:solidFill>
                <a:uFill>
                  <a:solidFill>
                    <a:srgbClr val="FFFFFF"/>
                  </a:solidFill>
                </a:uFill>
              </a:rPr>
              <a:t>-Kayıtlarda Yer Aldığı Hâlde İşletmede Mevcut Olmayan Kıymetler</a:t>
            </a:r>
            <a:r>
              <a:rPr lang="tr-TR" sz="2400" b="1" strike="noStrike" spc="-1" dirty="0">
                <a:solidFill>
                  <a:srgbClr val="C00000"/>
                </a:solidFill>
                <a:uFill>
                  <a:solidFill>
                    <a:srgbClr val="FFFFFF"/>
                  </a:solidFill>
                </a:uFill>
                <a:latin typeface="Calibri"/>
              </a:rPr>
              <a:t>-</a:t>
            </a:r>
            <a:endParaRPr lang="tr-TR" sz="2400" b="0" strike="noStrike" spc="-1" dirty="0">
              <a:solidFill>
                <a:srgbClr val="C00000"/>
              </a:solidFill>
              <a:uFill>
                <a:solidFill>
                  <a:srgbClr val="FFFFFF"/>
                </a:solidFill>
              </a:uFill>
              <a:latin typeface="Calibri"/>
            </a:endParaRPr>
          </a:p>
        </p:txBody>
      </p:sp>
    </p:spTree>
    <p:extLst>
      <p:ext uri="{BB962C8B-B14F-4D97-AF65-F5344CB8AC3E}">
        <p14:creationId xmlns:p14="http://schemas.microsoft.com/office/powerpoint/2010/main" val="15901672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xit" presetSubtype="0" fill="hold" grpId="1" nodeType="clickEffect">
                                  <p:stCondLst>
                                    <p:cond delay="0"/>
                                  </p:stCondLst>
                                  <p:childTnLst>
                                    <p:animEffect transition="out" filter="fade">
                                      <p:cBhvr>
                                        <p:cTn id="20" dur="1000"/>
                                        <p:tgtEl>
                                          <p:spTgt spid="26"/>
                                        </p:tgtEl>
                                      </p:cBhvr>
                                    </p:animEffect>
                                    <p:anim calcmode="lin" valueType="num">
                                      <p:cBhvr>
                                        <p:cTn id="21" dur="1000"/>
                                        <p:tgtEl>
                                          <p:spTgt spid="26"/>
                                        </p:tgtEl>
                                        <p:attrNameLst>
                                          <p:attrName>ppt_x</p:attrName>
                                        </p:attrNameLst>
                                      </p:cBhvr>
                                      <p:tavLst>
                                        <p:tav tm="0">
                                          <p:val>
                                            <p:strVal val="ppt_x"/>
                                          </p:val>
                                        </p:tav>
                                        <p:tav tm="100000">
                                          <p:val>
                                            <p:strVal val="ppt_x"/>
                                          </p:val>
                                        </p:tav>
                                      </p:tavLst>
                                    </p:anim>
                                    <p:anim calcmode="lin" valueType="num">
                                      <p:cBhvr>
                                        <p:cTn id="22" dur="100" decel="100000"/>
                                        <p:tgtEl>
                                          <p:spTgt spid="26"/>
                                        </p:tgtEl>
                                        <p:attrNameLst>
                                          <p:attrName>ppt_y</p:attrName>
                                        </p:attrNameLst>
                                      </p:cBhvr>
                                      <p:tavLst>
                                        <p:tav tm="0">
                                          <p:val>
                                            <p:strVal val="ppt_y"/>
                                          </p:val>
                                        </p:tav>
                                        <p:tav tm="100000">
                                          <p:val>
                                            <p:strVal val="ppt_y-.03"/>
                                          </p:val>
                                        </p:tav>
                                      </p:tavLst>
                                    </p:anim>
                                    <p:anim calcmode="lin" valueType="num">
                                      <p:cBhvr>
                                        <p:cTn id="23" dur="900" accel="100000">
                                          <p:stCondLst>
                                            <p:cond delay="100"/>
                                          </p:stCondLst>
                                        </p:cTn>
                                        <p:tgtEl>
                                          <p:spTgt spid="26"/>
                                        </p:tgtEl>
                                        <p:attrNameLst>
                                          <p:attrName>ppt_y</p:attrName>
                                        </p:attrNameLst>
                                      </p:cBhvr>
                                      <p:tavLst>
                                        <p:tav tm="0">
                                          <p:val>
                                            <p:strVal val="ppt_y"/>
                                          </p:val>
                                        </p:tav>
                                        <p:tav tm="100000">
                                          <p:val>
                                            <p:strVal val="ppt_y+1"/>
                                          </p:val>
                                        </p:tav>
                                      </p:tavLst>
                                    </p:anim>
                                    <p:set>
                                      <p:cBhvr>
                                        <p:cTn id="24" dur="1" fill="hold">
                                          <p:stCondLst>
                                            <p:cond delay="999"/>
                                          </p:stCondLst>
                                        </p:cTn>
                                        <p:tgtEl>
                                          <p:spTgt spid="26"/>
                                        </p:tgtEl>
                                        <p:attrNameLst>
                                          <p:attrName>style.visibility</p:attrName>
                                        </p:attrNameLst>
                                      </p:cBhvr>
                                      <p:to>
                                        <p:strVal val="hidden"/>
                                      </p:to>
                                    </p:se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xit" presetSubtype="0" fill="hold" grpId="1" nodeType="clickEffect">
                                  <p:stCondLst>
                                    <p:cond delay="0"/>
                                  </p:stCondLst>
                                  <p:childTnLst>
                                    <p:animEffect transition="out" filter="fade">
                                      <p:cBhvr>
                                        <p:cTn id="37" dur="1000"/>
                                        <p:tgtEl>
                                          <p:spTgt spid="16"/>
                                        </p:tgtEl>
                                      </p:cBhvr>
                                    </p:animEffect>
                                    <p:anim calcmode="lin" valueType="num">
                                      <p:cBhvr>
                                        <p:cTn id="38" dur="1000"/>
                                        <p:tgtEl>
                                          <p:spTgt spid="16"/>
                                        </p:tgtEl>
                                        <p:attrNameLst>
                                          <p:attrName>ppt_x</p:attrName>
                                        </p:attrNameLst>
                                      </p:cBhvr>
                                      <p:tavLst>
                                        <p:tav tm="0">
                                          <p:val>
                                            <p:strVal val="ppt_x"/>
                                          </p:val>
                                        </p:tav>
                                        <p:tav tm="100000">
                                          <p:val>
                                            <p:strVal val="ppt_x"/>
                                          </p:val>
                                        </p:tav>
                                      </p:tavLst>
                                    </p:anim>
                                    <p:anim calcmode="lin" valueType="num">
                                      <p:cBhvr>
                                        <p:cTn id="39" dur="100" decel="100000"/>
                                        <p:tgtEl>
                                          <p:spTgt spid="16"/>
                                        </p:tgtEl>
                                        <p:attrNameLst>
                                          <p:attrName>ppt_y</p:attrName>
                                        </p:attrNameLst>
                                      </p:cBhvr>
                                      <p:tavLst>
                                        <p:tav tm="0">
                                          <p:val>
                                            <p:strVal val="ppt_y"/>
                                          </p:val>
                                        </p:tav>
                                        <p:tav tm="100000">
                                          <p:val>
                                            <p:strVal val="ppt_y-.03"/>
                                          </p:val>
                                        </p:tav>
                                      </p:tavLst>
                                    </p:anim>
                                    <p:anim calcmode="lin" valueType="num">
                                      <p:cBhvr>
                                        <p:cTn id="40" dur="900" accel="100000">
                                          <p:stCondLst>
                                            <p:cond delay="100"/>
                                          </p:stCondLst>
                                        </p:cTn>
                                        <p:tgtEl>
                                          <p:spTgt spid="16"/>
                                        </p:tgtEl>
                                        <p:attrNameLst>
                                          <p:attrName>ppt_y</p:attrName>
                                        </p:attrNameLst>
                                      </p:cBhvr>
                                      <p:tavLst>
                                        <p:tav tm="0">
                                          <p:val>
                                            <p:strVal val="ppt_y"/>
                                          </p:val>
                                        </p:tav>
                                        <p:tav tm="100000">
                                          <p:val>
                                            <p:strVal val="ppt_y+1"/>
                                          </p:val>
                                        </p:tav>
                                      </p:tavLst>
                                    </p:anim>
                                    <p:set>
                                      <p:cBhvr>
                                        <p:cTn id="41" dur="1" fill="hold">
                                          <p:stCondLst>
                                            <p:cond delay="999"/>
                                          </p:stCondLst>
                                        </p:cTn>
                                        <p:tgtEl>
                                          <p:spTgt spid="16"/>
                                        </p:tgtEl>
                                        <p:attrNameLst>
                                          <p:attrName>style.visibility</p:attrName>
                                        </p:attrNameLst>
                                      </p:cBhvr>
                                      <p:to>
                                        <p:strVal val="hidden"/>
                                      </p:to>
                                    </p:set>
                                  </p:childTnLst>
                                </p:cTn>
                              </p:par>
                            </p:childTnLst>
                          </p:cTn>
                        </p:par>
                        <p:par>
                          <p:cTn id="42" fill="hold">
                            <p:stCondLst>
                              <p:cond delay="1000"/>
                            </p:stCondLst>
                            <p:childTnLst>
                              <p:par>
                                <p:cTn id="43" presetID="2" presetClass="entr" presetSubtype="4"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7" presetClass="exit" presetSubtype="0" fill="hold" grpId="1" nodeType="clickEffect">
                                  <p:stCondLst>
                                    <p:cond delay="0"/>
                                  </p:stCondLst>
                                  <p:childTnLst>
                                    <p:animEffect transition="out" filter="fade">
                                      <p:cBhvr>
                                        <p:cTn id="50" dur="1000"/>
                                        <p:tgtEl>
                                          <p:spTgt spid="18"/>
                                        </p:tgtEl>
                                      </p:cBhvr>
                                    </p:animEffect>
                                    <p:anim calcmode="lin" valueType="num">
                                      <p:cBhvr>
                                        <p:cTn id="51" dur="1000"/>
                                        <p:tgtEl>
                                          <p:spTgt spid="18"/>
                                        </p:tgtEl>
                                        <p:attrNameLst>
                                          <p:attrName>ppt_x</p:attrName>
                                        </p:attrNameLst>
                                      </p:cBhvr>
                                      <p:tavLst>
                                        <p:tav tm="0">
                                          <p:val>
                                            <p:strVal val="ppt_x"/>
                                          </p:val>
                                        </p:tav>
                                        <p:tav tm="100000">
                                          <p:val>
                                            <p:strVal val="ppt_x"/>
                                          </p:val>
                                        </p:tav>
                                      </p:tavLst>
                                    </p:anim>
                                    <p:anim calcmode="lin" valueType="num">
                                      <p:cBhvr>
                                        <p:cTn id="52" dur="100" decel="100000"/>
                                        <p:tgtEl>
                                          <p:spTgt spid="18"/>
                                        </p:tgtEl>
                                        <p:attrNameLst>
                                          <p:attrName>ppt_y</p:attrName>
                                        </p:attrNameLst>
                                      </p:cBhvr>
                                      <p:tavLst>
                                        <p:tav tm="0">
                                          <p:val>
                                            <p:strVal val="ppt_y"/>
                                          </p:val>
                                        </p:tav>
                                        <p:tav tm="100000">
                                          <p:val>
                                            <p:strVal val="ppt_y-.03"/>
                                          </p:val>
                                        </p:tav>
                                      </p:tavLst>
                                    </p:anim>
                                    <p:anim calcmode="lin" valueType="num">
                                      <p:cBhvr>
                                        <p:cTn id="53" dur="900" accel="100000">
                                          <p:stCondLst>
                                            <p:cond delay="100"/>
                                          </p:stCondLst>
                                        </p:cTn>
                                        <p:tgtEl>
                                          <p:spTgt spid="18"/>
                                        </p:tgtEl>
                                        <p:attrNameLst>
                                          <p:attrName>ppt_y</p:attrName>
                                        </p:attrNameLst>
                                      </p:cBhvr>
                                      <p:tavLst>
                                        <p:tav tm="0">
                                          <p:val>
                                            <p:strVal val="ppt_y"/>
                                          </p:val>
                                        </p:tav>
                                        <p:tav tm="100000">
                                          <p:val>
                                            <p:strVal val="ppt_y+1"/>
                                          </p:val>
                                        </p:tav>
                                      </p:tavLst>
                                    </p:anim>
                                    <p:set>
                                      <p:cBhvr>
                                        <p:cTn id="54" dur="1" fill="hold">
                                          <p:stCondLst>
                                            <p:cond delay="999"/>
                                          </p:stCondLst>
                                        </p:cTn>
                                        <p:tgtEl>
                                          <p:spTgt spid="18"/>
                                        </p:tgtEl>
                                        <p:attrNameLst>
                                          <p:attrName>style.visibility</p:attrName>
                                        </p:attrNameLst>
                                      </p:cBhvr>
                                      <p:to>
                                        <p:strVal val="hidden"/>
                                      </p:to>
                                    </p:set>
                                  </p:childTnLst>
                                </p:cTn>
                              </p:par>
                              <p:par>
                                <p:cTn id="55" presetID="37" presetClass="exit" presetSubtype="0" fill="hold" grpId="1" nodeType="withEffect">
                                  <p:stCondLst>
                                    <p:cond delay="0"/>
                                  </p:stCondLst>
                                  <p:childTnLst>
                                    <p:animEffect transition="out" filter="fade">
                                      <p:cBhvr>
                                        <p:cTn id="56" dur="1000"/>
                                        <p:tgtEl>
                                          <p:spTgt spid="17"/>
                                        </p:tgtEl>
                                      </p:cBhvr>
                                    </p:animEffect>
                                    <p:anim calcmode="lin" valueType="num">
                                      <p:cBhvr>
                                        <p:cTn id="57" dur="1000"/>
                                        <p:tgtEl>
                                          <p:spTgt spid="17"/>
                                        </p:tgtEl>
                                        <p:attrNameLst>
                                          <p:attrName>ppt_x</p:attrName>
                                        </p:attrNameLst>
                                      </p:cBhvr>
                                      <p:tavLst>
                                        <p:tav tm="0">
                                          <p:val>
                                            <p:strVal val="ppt_x"/>
                                          </p:val>
                                        </p:tav>
                                        <p:tav tm="100000">
                                          <p:val>
                                            <p:strVal val="ppt_x"/>
                                          </p:val>
                                        </p:tav>
                                      </p:tavLst>
                                    </p:anim>
                                    <p:anim calcmode="lin" valueType="num">
                                      <p:cBhvr>
                                        <p:cTn id="58" dur="100" decel="100000"/>
                                        <p:tgtEl>
                                          <p:spTgt spid="17"/>
                                        </p:tgtEl>
                                        <p:attrNameLst>
                                          <p:attrName>ppt_y</p:attrName>
                                        </p:attrNameLst>
                                      </p:cBhvr>
                                      <p:tavLst>
                                        <p:tav tm="0">
                                          <p:val>
                                            <p:strVal val="ppt_y"/>
                                          </p:val>
                                        </p:tav>
                                        <p:tav tm="100000">
                                          <p:val>
                                            <p:strVal val="ppt_y-.03"/>
                                          </p:val>
                                        </p:tav>
                                      </p:tavLst>
                                    </p:anim>
                                    <p:anim calcmode="lin" valueType="num">
                                      <p:cBhvr>
                                        <p:cTn id="59" dur="900" accel="100000">
                                          <p:stCondLst>
                                            <p:cond delay="100"/>
                                          </p:stCondLst>
                                        </p:cTn>
                                        <p:tgtEl>
                                          <p:spTgt spid="17"/>
                                        </p:tgtEl>
                                        <p:attrNameLst>
                                          <p:attrName>ppt_y</p:attrName>
                                        </p:attrNameLst>
                                      </p:cBhvr>
                                      <p:tavLst>
                                        <p:tav tm="0">
                                          <p:val>
                                            <p:strVal val="ppt_y"/>
                                          </p:val>
                                        </p:tav>
                                        <p:tav tm="100000">
                                          <p:val>
                                            <p:strVal val="ppt_y+1"/>
                                          </p:val>
                                        </p:tav>
                                      </p:tavLst>
                                    </p:anim>
                                    <p:set>
                                      <p:cBhvr>
                                        <p:cTn id="60" dur="1" fill="hold">
                                          <p:stCondLst>
                                            <p:cond delay="999"/>
                                          </p:stCondLst>
                                        </p:cTn>
                                        <p:tgtEl>
                                          <p:spTgt spid="1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left)">
                                      <p:cBhvr>
                                        <p:cTn id="6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16" grpId="0" animBg="1"/>
      <p:bldP spid="16" grpId="1" animBg="1"/>
      <p:bldP spid="23" grpId="0" animBg="1"/>
      <p:bldP spid="18" grpId="0" animBg="1"/>
      <p:bldP spid="18" grpId="1" animBg="1"/>
      <p:bldP spid="17" grpId="0" animBg="1"/>
      <p:bldP spid="17" grpId="1" animBg="1"/>
      <p:bldP spid="20" grpId="0" animBg="1"/>
      <p:bldP spid="2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Metin kutusu 25"/>
          <p:cNvSpPr txBox="1"/>
          <p:nvPr/>
        </p:nvSpPr>
        <p:spPr>
          <a:xfrm>
            <a:off x="889490" y="3923906"/>
            <a:ext cx="11244943" cy="2733056"/>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742950" lvl="1" indent="-285750">
              <a:spcAft>
                <a:spcPts val="600"/>
              </a:spcAft>
              <a:buFont typeface="Wingdings" panose="05000000000000000000" pitchFamily="2" charset="2"/>
              <a:buChar char="ü"/>
            </a:pPr>
            <a:r>
              <a:rPr lang="tr-TR" b="1" dirty="0">
                <a:solidFill>
                  <a:srgbClr val="C00000"/>
                </a:solidFill>
                <a:latin typeface="Calibri" panose="020F0502020204030204" pitchFamily="34" charset="0"/>
                <a:ea typeface="Times New Roman" panose="02020603050405020304" pitchFamily="18" charset="0"/>
              </a:rPr>
              <a:t>31/12/2022 tarihi itibarıyla</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düzenledikleri </a:t>
            </a:r>
            <a:r>
              <a:rPr lang="tr-TR" b="1" u="sng" dirty="0">
                <a:latin typeface="Calibri" panose="020F0502020204030204" pitchFamily="34" charset="0"/>
                <a:ea typeface="Times New Roman" panose="02020603050405020304" pitchFamily="18" charset="0"/>
              </a:rPr>
              <a:t>bilançolarında görülmekle birlikte;</a:t>
            </a:r>
          </a:p>
          <a:p>
            <a:pPr marL="1120140" lvl="2">
              <a:spcAft>
                <a:spcPts val="600"/>
              </a:spcAft>
              <a:buFont typeface="Wingdings" panose="05000000000000000000" pitchFamily="2" charset="2"/>
              <a:buChar char="ü"/>
            </a:pPr>
            <a:r>
              <a:rPr lang="tr-TR" sz="1600" b="1" dirty="0">
                <a:solidFill>
                  <a:srgbClr val="C00000"/>
                </a:solidFill>
                <a:latin typeface="Calibri" panose="020F0502020204030204" pitchFamily="34" charset="0"/>
                <a:ea typeface="Times New Roman" panose="02020603050405020304" pitchFamily="18" charset="0"/>
              </a:rPr>
              <a:t>İşletmelerinde bulunmayan</a:t>
            </a:r>
            <a:r>
              <a:rPr lang="tr-TR" sz="1600" dirty="0">
                <a:solidFill>
                  <a:srgbClr val="C00000"/>
                </a:solidFill>
                <a:latin typeface="Calibri" panose="020F0502020204030204" pitchFamily="34" charset="0"/>
                <a:ea typeface="Times New Roman" panose="02020603050405020304" pitchFamily="18" charset="0"/>
              </a:rPr>
              <a:t> </a:t>
            </a:r>
            <a:r>
              <a:rPr lang="tr-TR" sz="1600" b="1" u="sng" dirty="0">
                <a:latin typeface="Calibri" panose="020F0502020204030204" pitchFamily="34" charset="0"/>
                <a:ea typeface="Times New Roman" panose="02020603050405020304" pitchFamily="18" charset="0"/>
              </a:rPr>
              <a:t>kasa mevcutları</a:t>
            </a:r>
            <a:r>
              <a:rPr lang="tr-TR" sz="1600" dirty="0">
                <a:latin typeface="Calibri" panose="020F0502020204030204" pitchFamily="34" charset="0"/>
                <a:ea typeface="Times New Roman" panose="02020603050405020304" pitchFamily="18" charset="0"/>
              </a:rPr>
              <a:t> </a:t>
            </a:r>
          </a:p>
          <a:p>
            <a:pPr marL="1120140" lvl="2">
              <a:spcAft>
                <a:spcPts val="600"/>
              </a:spcAft>
              <a:buFont typeface="Wingdings" panose="05000000000000000000" pitchFamily="2" charset="2"/>
              <a:buChar char="ü"/>
            </a:pPr>
            <a:r>
              <a:rPr lang="tr-TR" sz="1600" dirty="0">
                <a:latin typeface="Calibri" panose="020F0502020204030204" pitchFamily="34" charset="0"/>
                <a:ea typeface="Times New Roman" panose="02020603050405020304" pitchFamily="18" charset="0"/>
              </a:rPr>
              <a:t>İşletmenin </a:t>
            </a:r>
            <a:r>
              <a:rPr lang="tr-TR" sz="1600" b="1" dirty="0">
                <a:solidFill>
                  <a:srgbClr val="C00000"/>
                </a:solidFill>
                <a:latin typeface="Calibri" panose="020F0502020204030204" pitchFamily="34" charset="0"/>
                <a:ea typeface="Times New Roman" panose="02020603050405020304" pitchFamily="18" charset="0"/>
              </a:rPr>
              <a:t>esas faaliyet konusu dışındaki</a:t>
            </a:r>
            <a:r>
              <a:rPr lang="tr-TR" sz="1600" dirty="0">
                <a:solidFill>
                  <a:srgbClr val="C00000"/>
                </a:solidFill>
                <a:latin typeface="Calibri" panose="020F0502020204030204" pitchFamily="34" charset="0"/>
                <a:ea typeface="Times New Roman" panose="02020603050405020304" pitchFamily="18" charset="0"/>
              </a:rPr>
              <a:t> </a:t>
            </a:r>
            <a:r>
              <a:rPr lang="tr-TR" sz="1600" b="1" u="sng" dirty="0">
                <a:latin typeface="Calibri" panose="020F0502020204030204" pitchFamily="34" charset="0"/>
                <a:ea typeface="Times New Roman" panose="02020603050405020304" pitchFamily="18" charset="0"/>
              </a:rPr>
              <a:t>işlemleri dolayısıyla</a:t>
            </a:r>
            <a:r>
              <a:rPr lang="tr-TR" sz="1600" dirty="0">
                <a:latin typeface="Calibri" panose="020F0502020204030204" pitchFamily="34" charset="0"/>
                <a:ea typeface="Times New Roman" panose="02020603050405020304" pitchFamily="18" charset="0"/>
              </a:rPr>
              <a:t> (ödünç verme ve benzer nedenlerle ortaya çıkan) </a:t>
            </a:r>
            <a:r>
              <a:rPr lang="tr-TR" sz="1600" b="1" u="sng" dirty="0">
                <a:latin typeface="Calibri" panose="020F0502020204030204" pitchFamily="34" charset="0"/>
                <a:ea typeface="Times New Roman" panose="02020603050405020304" pitchFamily="18" charset="0"/>
              </a:rPr>
              <a:t>ortaklarından alacaklı</a:t>
            </a:r>
            <a:r>
              <a:rPr lang="tr-TR" sz="1600" dirty="0">
                <a:latin typeface="Calibri" panose="020F0502020204030204" pitchFamily="34" charset="0"/>
                <a:ea typeface="Times New Roman" panose="02020603050405020304" pitchFamily="18" charset="0"/>
              </a:rPr>
              <a:t> bulunduğu tutarlar ile </a:t>
            </a:r>
            <a:r>
              <a:rPr lang="tr-TR" sz="1600" b="1" u="sng" dirty="0">
                <a:latin typeface="Calibri" panose="020F0502020204030204" pitchFamily="34" charset="0"/>
                <a:ea typeface="Times New Roman" panose="02020603050405020304" pitchFamily="18" charset="0"/>
              </a:rPr>
              <a:t>ortaklara borçlu</a:t>
            </a:r>
            <a:r>
              <a:rPr lang="tr-TR" sz="1600" dirty="0">
                <a:latin typeface="Calibri" panose="020F0502020204030204" pitchFamily="34" charset="0"/>
                <a:ea typeface="Times New Roman" panose="02020603050405020304" pitchFamily="18" charset="0"/>
              </a:rPr>
              <a:t> bulunduğu tutarlar arasındaki </a:t>
            </a:r>
            <a:r>
              <a:rPr lang="tr-TR" sz="1600" b="1" dirty="0">
                <a:solidFill>
                  <a:srgbClr val="C00000"/>
                </a:solidFill>
                <a:latin typeface="Calibri" panose="020F0502020204030204" pitchFamily="34" charset="0"/>
                <a:ea typeface="Times New Roman" panose="02020603050405020304" pitchFamily="18" charset="0"/>
              </a:rPr>
              <a:t>net alacak tutarları</a:t>
            </a:r>
          </a:p>
          <a:p>
            <a:pPr marL="1120140" lvl="2">
              <a:spcAft>
                <a:spcPts val="600"/>
              </a:spcAft>
              <a:buFont typeface="Wingdings" panose="05000000000000000000" pitchFamily="2" charset="2"/>
              <a:buChar char="ü"/>
            </a:pPr>
            <a:r>
              <a:rPr lang="tr-TR" sz="1600" b="1" u="sng" dirty="0">
                <a:solidFill>
                  <a:schemeClr val="tx1"/>
                </a:solidFill>
                <a:latin typeface="Calibri" panose="020F0502020204030204" pitchFamily="34" charset="0"/>
                <a:ea typeface="Times New Roman" panose="02020603050405020304" pitchFamily="18" charset="0"/>
              </a:rPr>
              <a:t>Bunlarla ilgili </a:t>
            </a:r>
            <a:r>
              <a:rPr lang="tr-TR" sz="1600" b="1" dirty="0">
                <a:solidFill>
                  <a:srgbClr val="C00000"/>
                </a:solidFill>
                <a:latin typeface="Calibri" panose="020F0502020204030204" pitchFamily="34" charset="0"/>
                <a:ea typeface="Times New Roman" panose="02020603050405020304" pitchFamily="18" charset="0"/>
              </a:rPr>
              <a:t>diğer hesaplarda </a:t>
            </a:r>
            <a:r>
              <a:rPr lang="tr-TR" sz="1600" dirty="0">
                <a:latin typeface="Calibri" panose="020F0502020204030204" pitchFamily="34" charset="0"/>
                <a:ea typeface="Times New Roman" panose="02020603050405020304" pitchFamily="18" charset="0"/>
              </a:rPr>
              <a:t>yer alan işlemler</a:t>
            </a:r>
            <a:endParaRPr lang="tr-TR" sz="1800" b="1" u="sng" dirty="0">
              <a:latin typeface="Calibri" panose="020F0502020204030204" pitchFamily="34" charset="0"/>
              <a:ea typeface="Times New Roman" panose="02020603050405020304" pitchFamily="18" charset="0"/>
            </a:endParaRPr>
          </a:p>
          <a:p>
            <a:pPr marL="1120140" lvl="2">
              <a:spcAft>
                <a:spcPts val="600"/>
              </a:spcAft>
              <a:buFont typeface="Wingdings" panose="05000000000000000000" pitchFamily="2" charset="2"/>
              <a:buChar char="ü"/>
            </a:pPr>
            <a:endParaRPr lang="tr-TR" sz="800" dirty="0">
              <a:latin typeface="Calibri" panose="020F0502020204030204" pitchFamily="34" charset="0"/>
              <a:ea typeface="Times New Roman" panose="02020603050405020304" pitchFamily="18" charset="0"/>
            </a:endParaRPr>
          </a:p>
          <a:p>
            <a:pPr marL="1120140" lvl="2">
              <a:spcAft>
                <a:spcPts val="600"/>
              </a:spcAft>
              <a:buFont typeface="Wingdings" panose="05000000000000000000" pitchFamily="2" charset="2"/>
              <a:buChar char="ü"/>
            </a:pPr>
            <a:endParaRPr lang="tr-TR" sz="800" dirty="0">
              <a:latin typeface="Calibri" panose="020F0502020204030204" pitchFamily="34" charset="0"/>
              <a:ea typeface="Times New Roman" panose="02020603050405020304" pitchFamily="18" charset="0"/>
            </a:endParaRPr>
          </a:p>
          <a:p>
            <a:pPr marL="1120140" lvl="2">
              <a:spcAft>
                <a:spcPts val="600"/>
              </a:spcAft>
              <a:buFont typeface="Wingdings" panose="05000000000000000000" pitchFamily="2" charset="2"/>
              <a:buChar char="ü"/>
            </a:pPr>
            <a:endParaRPr lang="tr-TR" sz="800" dirty="0">
              <a:latin typeface="Calibri" panose="020F0502020204030204" pitchFamily="34" charset="0"/>
              <a:ea typeface="Times New Roman" panose="02020603050405020304" pitchFamily="18" charset="0"/>
            </a:endParaRPr>
          </a:p>
          <a:p>
            <a:pPr marL="1120140" lvl="2">
              <a:spcAft>
                <a:spcPts val="600"/>
              </a:spcAft>
              <a:buFont typeface="Wingdings" panose="05000000000000000000" pitchFamily="2" charset="2"/>
              <a:buChar char="ü"/>
            </a:pPr>
            <a:endParaRPr lang="tr-TR" sz="800" dirty="0">
              <a:latin typeface="Calibri" panose="020F0502020204030204" pitchFamily="34" charset="0"/>
              <a:ea typeface="Times New Roman" panose="02020603050405020304" pitchFamily="18" charset="0"/>
            </a:endParaRPr>
          </a:p>
          <a:p>
            <a:pPr marL="1120140" lvl="2">
              <a:spcAft>
                <a:spcPts val="600"/>
              </a:spcAft>
              <a:buFont typeface="Wingdings" panose="05000000000000000000" pitchFamily="2" charset="2"/>
              <a:buChar char="ü"/>
            </a:pPr>
            <a:endParaRPr lang="tr-TR" sz="800" dirty="0">
              <a:latin typeface="Calibri" panose="020F0502020204030204" pitchFamily="34" charset="0"/>
              <a:ea typeface="Times New Roman" panose="02020603050405020304" pitchFamily="18" charset="0"/>
            </a:endParaRPr>
          </a:p>
        </p:txBody>
      </p:sp>
      <p:sp>
        <p:nvSpPr>
          <p:cNvPr id="10" name="İçerik Yer Tutucusu 2"/>
          <p:cNvSpPr txBox="1">
            <a:spLocks/>
          </p:cNvSpPr>
          <p:nvPr/>
        </p:nvSpPr>
        <p:spPr>
          <a:xfrm>
            <a:off x="2143476" y="464729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0" name="Metin kutusu 19"/>
          <p:cNvSpPr txBox="1"/>
          <p:nvPr/>
        </p:nvSpPr>
        <p:spPr>
          <a:xfrm>
            <a:off x="1886673" y="1396532"/>
            <a:ext cx="8866207" cy="2349874"/>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endParaRPr lang="tr-TR" sz="1100" dirty="0">
              <a:latin typeface="Segoe UI" panose="020B0502040204020203" pitchFamily="34" charset="0"/>
              <a:ea typeface="Segoe UI" panose="020B0502040204020203" pitchFamily="34" charset="0"/>
              <a:cs typeface="Segoe UI" panose="020B0502040204020203" pitchFamily="34" charset="0"/>
            </a:endParaRPr>
          </a:p>
          <a:p>
            <a:endParaRPr lang="tr-TR" sz="1100" dirty="0">
              <a:latin typeface="Segoe UI" panose="020B0502040204020203" pitchFamily="34" charset="0"/>
              <a:ea typeface="Segoe UI" panose="020B0502040204020203" pitchFamily="34" charset="0"/>
              <a:cs typeface="Segoe UI" panose="020B0502040204020203" pitchFamily="34"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b="1" dirty="0">
                <a:solidFill>
                  <a:srgbClr val="C00000"/>
                </a:solidFill>
                <a:latin typeface="Calibri" panose="020F0502020204030204" pitchFamily="34" charset="0"/>
                <a:ea typeface="Times New Roman" panose="02020603050405020304" pitchFamily="18" charset="0"/>
              </a:rPr>
              <a:t>Bilanço</a:t>
            </a:r>
            <a:r>
              <a:rPr lang="tr-TR" dirty="0">
                <a:latin typeface="Calibri" panose="020F0502020204030204" pitchFamily="34" charset="0"/>
                <a:ea typeface="Times New Roman" panose="02020603050405020304" pitchFamily="18" charset="0"/>
              </a:rPr>
              <a:t> esasına göre defter tutan </a:t>
            </a:r>
            <a:r>
              <a:rPr lang="tr-TR" b="1" dirty="0">
                <a:solidFill>
                  <a:srgbClr val="C00000"/>
                </a:solidFill>
                <a:latin typeface="Calibri" panose="020F0502020204030204" pitchFamily="34" charset="0"/>
                <a:ea typeface="Times New Roman" panose="02020603050405020304" pitchFamily="18" charset="0"/>
              </a:rPr>
              <a:t>kurumlar</a:t>
            </a:r>
            <a:r>
              <a:rPr lang="tr-TR" dirty="0">
                <a:latin typeface="Calibri" panose="020F0502020204030204" pitchFamily="34" charset="0"/>
                <a:ea typeface="Times New Roman" panose="02020603050405020304" pitchFamily="18" charset="0"/>
              </a:rPr>
              <a:t> vergisi mükelleflerini kapsamakta olup</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b="1" dirty="0">
                <a:latin typeface="Calibri" panose="020F0502020204030204" pitchFamily="34" charset="0"/>
                <a:ea typeface="Times New Roman" panose="02020603050405020304" pitchFamily="18" charset="0"/>
              </a:rPr>
              <a:t>31 Mayıs 2023 </a:t>
            </a:r>
            <a:r>
              <a:rPr lang="tr-TR" dirty="0">
                <a:latin typeface="Calibri" panose="020F0502020204030204" pitchFamily="34" charset="0"/>
                <a:ea typeface="Times New Roman" panose="02020603050405020304" pitchFamily="18" charset="0"/>
              </a:rPr>
              <a:t>tarihine (bu tarih dâhil) kadar vergi dairelerine beyan etmek suretiyle kayıtların düzeltilmesi,</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dirty="0">
                <a:latin typeface="Calibri" panose="020F0502020204030204" pitchFamily="34" charset="0"/>
                <a:ea typeface="Times New Roman" panose="02020603050405020304" pitchFamily="18" charset="0"/>
              </a:rPr>
              <a:t>Düzeltme uygulamasında, </a:t>
            </a:r>
            <a:r>
              <a:rPr lang="tr-TR" b="1" dirty="0">
                <a:solidFill>
                  <a:srgbClr val="C00000"/>
                </a:solidFill>
                <a:latin typeface="Calibri" panose="020F0502020204030204" pitchFamily="34" charset="0"/>
                <a:ea typeface="Times New Roman" panose="02020603050405020304" pitchFamily="18" charset="0"/>
              </a:rPr>
              <a:t>kasa mevcutları(1)</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ile </a:t>
            </a:r>
            <a:r>
              <a:rPr lang="tr-TR" b="1" u="sng" dirty="0">
                <a:latin typeface="Calibri" panose="020F0502020204030204" pitchFamily="34" charset="0"/>
                <a:ea typeface="Times New Roman" panose="02020603050405020304" pitchFamily="18" charset="0"/>
              </a:rPr>
              <a:t>ortaklardan net alacak</a:t>
            </a:r>
            <a:r>
              <a:rPr lang="tr-TR" b="1" dirty="0">
                <a:solidFill>
                  <a:srgbClr val="C00000"/>
                </a:solidFill>
                <a:latin typeface="Calibri" panose="020F0502020204030204" pitchFamily="34" charset="0"/>
                <a:ea typeface="Times New Roman" panose="02020603050405020304" pitchFamily="18" charset="0"/>
              </a:rPr>
              <a:t>(2)</a:t>
            </a:r>
            <a:r>
              <a:rPr lang="tr-TR" dirty="0">
                <a:latin typeface="Calibri" panose="020F0502020204030204" pitchFamily="34" charset="0"/>
                <a:ea typeface="Times New Roman" panose="02020603050405020304" pitchFamily="18" charset="0"/>
              </a:rPr>
              <a:t> tutarlarıyla ilgili olmakla beraber </a:t>
            </a:r>
            <a:r>
              <a:rPr lang="tr-TR" b="1" u="sng" dirty="0">
                <a:latin typeface="Calibri" panose="020F0502020204030204" pitchFamily="34" charset="0"/>
                <a:ea typeface="Times New Roman" panose="02020603050405020304" pitchFamily="18" charset="0"/>
              </a:rPr>
              <a:t>başka hesaplarda takip edilen</a:t>
            </a:r>
            <a:r>
              <a:rPr lang="tr-TR" dirty="0">
                <a:latin typeface="Calibri" panose="020F0502020204030204" pitchFamily="34" charset="0"/>
                <a:ea typeface="Times New Roman" panose="02020603050405020304" pitchFamily="18" charset="0"/>
              </a:rPr>
              <a:t> </a:t>
            </a:r>
            <a:r>
              <a:rPr lang="tr-TR" b="1" dirty="0">
                <a:solidFill>
                  <a:srgbClr val="C00000"/>
                </a:solidFill>
                <a:latin typeface="Calibri" panose="020F0502020204030204" pitchFamily="34" charset="0"/>
                <a:ea typeface="Times New Roman" panose="02020603050405020304" pitchFamily="18" charset="0"/>
              </a:rPr>
              <a:t>tutarların(3) da dikkate alınması</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mümkün</a:t>
            </a:r>
            <a:endParaRPr lang="tr-TR" sz="1400" dirty="0">
              <a:latin typeface="Calibri" panose="020F0502020204030204" pitchFamily="34" charset="0"/>
              <a:ea typeface="Times New Roman" panose="02020603050405020304" pitchFamily="18" charset="0"/>
            </a:endParaRPr>
          </a:p>
        </p:txBody>
      </p:sp>
      <p:sp>
        <p:nvSpPr>
          <p:cNvPr id="21" name="Yuvarlatılmış Dikdörtgen 20"/>
          <p:cNvSpPr/>
          <p:nvPr/>
        </p:nvSpPr>
        <p:spPr>
          <a:xfrm>
            <a:off x="1904733" y="1225669"/>
            <a:ext cx="8847157"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600" dirty="0">
                <a:latin typeface="Arial" panose="020B0604020202020204" pitchFamily="34" charset="0"/>
                <a:cs typeface="Arial" panose="020B0604020202020204" pitchFamily="34" charset="0"/>
              </a:rPr>
              <a:t>Bilanço Düzenleme ve Beyan</a:t>
            </a:r>
          </a:p>
        </p:txBody>
      </p:sp>
      <p:graphicFrame>
        <p:nvGraphicFramePr>
          <p:cNvPr id="7" name="Tablo 6"/>
          <p:cNvGraphicFramePr>
            <a:graphicFrameLocks noGrp="1"/>
          </p:cNvGraphicFramePr>
          <p:nvPr>
            <p:extLst>
              <p:ext uri="{D42A27DB-BD31-4B8C-83A1-F6EECF244321}">
                <p14:modId xmlns:p14="http://schemas.microsoft.com/office/powerpoint/2010/main" val="488418059"/>
              </p:ext>
            </p:extLst>
          </p:nvPr>
        </p:nvGraphicFramePr>
        <p:xfrm>
          <a:off x="6156177" y="5192184"/>
          <a:ext cx="5476379" cy="1359087"/>
        </p:xfrm>
        <a:graphic>
          <a:graphicData uri="http://schemas.openxmlformats.org/drawingml/2006/table">
            <a:tbl>
              <a:tblPr/>
              <a:tblGrid>
                <a:gridCol w="2748601">
                  <a:extLst>
                    <a:ext uri="{9D8B030D-6E8A-4147-A177-3AD203B41FA5}">
                      <a16:colId xmlns:a16="http://schemas.microsoft.com/office/drawing/2014/main" val="4129824187"/>
                    </a:ext>
                  </a:extLst>
                </a:gridCol>
                <a:gridCol w="395632">
                  <a:extLst>
                    <a:ext uri="{9D8B030D-6E8A-4147-A177-3AD203B41FA5}">
                      <a16:colId xmlns:a16="http://schemas.microsoft.com/office/drawing/2014/main" val="3129333247"/>
                    </a:ext>
                  </a:extLst>
                </a:gridCol>
                <a:gridCol w="2332146">
                  <a:extLst>
                    <a:ext uri="{9D8B030D-6E8A-4147-A177-3AD203B41FA5}">
                      <a16:colId xmlns:a16="http://schemas.microsoft.com/office/drawing/2014/main" val="1454407787"/>
                    </a:ext>
                  </a:extLst>
                </a:gridCol>
              </a:tblGrid>
              <a:tr h="453029">
                <a:tc>
                  <a:txBody>
                    <a:bodyPr/>
                    <a:lstStyle/>
                    <a:p>
                      <a:pPr algn="ctr" fontAlgn="ctr"/>
                      <a:r>
                        <a:rPr lang="tr-TR" sz="1600" b="1" i="0" u="none" strike="noStrike" dirty="0">
                          <a:solidFill>
                            <a:srgbClr val="000000"/>
                          </a:solidFill>
                          <a:effectLst/>
                          <a:latin typeface="Calibri" panose="020F0502020204030204" pitchFamily="34" charset="0"/>
                        </a:rPr>
                        <a:t>"131. Ortaklardan Alacaklar"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3">
                  <a:txBody>
                    <a:bodyPr/>
                    <a:lstStyle/>
                    <a:p>
                      <a:pPr algn="ctr" fontAlgn="ctr"/>
                      <a:r>
                        <a:rPr lang="tr-TR" sz="2400" b="1" i="0" u="none" strike="noStrike" dirty="0">
                          <a:solidFill>
                            <a:srgbClr val="C00000"/>
                          </a:solidFill>
                          <a:effectLst/>
                          <a:latin typeface="Calibri" panose="020F0502020204030204" pitchFamily="34" charset="0"/>
                        </a:rPr>
                        <a:t>-</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1600" b="1" i="0" u="none" strike="noStrike" dirty="0">
                          <a:solidFill>
                            <a:srgbClr val="000000"/>
                          </a:solidFill>
                          <a:effectLst/>
                          <a:latin typeface="Calibri" panose="020F0502020204030204" pitchFamily="34" charset="0"/>
                        </a:rPr>
                        <a:t>"331. Ortaklara Borçlar"</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617952727"/>
                  </a:ext>
                </a:extLst>
              </a:tr>
              <a:tr h="453029">
                <a:tc>
                  <a:txBody>
                    <a:bodyPr/>
                    <a:lstStyle/>
                    <a:p>
                      <a:pPr algn="ctr" fontAlgn="ctr"/>
                      <a:r>
                        <a:rPr lang="tr-TR" sz="1600" b="1"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lang="tr-TR"/>
                    </a:p>
                  </a:txBody>
                  <a:tcPr/>
                </a:tc>
                <a:tc>
                  <a:txBody>
                    <a:bodyPr/>
                    <a:lstStyle/>
                    <a:p>
                      <a:pPr algn="ctr" fontAlgn="ctr"/>
                      <a:r>
                        <a:rPr lang="tr-TR" sz="1600" b="1"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985594479"/>
                  </a:ext>
                </a:extLst>
              </a:tr>
              <a:tr h="453029">
                <a:tc>
                  <a:txBody>
                    <a:bodyPr/>
                    <a:lstStyle/>
                    <a:p>
                      <a:pPr algn="ctr" fontAlgn="ctr"/>
                      <a:r>
                        <a:rPr lang="tr-TR" sz="1600" b="1" i="0" u="none" strike="noStrike">
                          <a:solidFill>
                            <a:srgbClr val="000000"/>
                          </a:solidFill>
                          <a:effectLst/>
                          <a:latin typeface="Calibri" panose="020F0502020204030204" pitchFamily="34" charset="0"/>
                        </a:rPr>
                        <a:t>"231. Ortaklardan Alacaklar"</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lang="tr-TR"/>
                    </a:p>
                  </a:txBody>
                  <a:tcPr/>
                </a:tc>
                <a:tc>
                  <a:txBody>
                    <a:bodyPr/>
                    <a:lstStyle/>
                    <a:p>
                      <a:pPr algn="ctr" fontAlgn="ctr"/>
                      <a:r>
                        <a:rPr lang="tr-TR" sz="1600" b="1" i="0" u="none" strike="noStrike" dirty="0">
                          <a:solidFill>
                            <a:srgbClr val="000000"/>
                          </a:solidFill>
                          <a:effectLst/>
                          <a:latin typeface="Calibri" panose="020F0502020204030204" pitchFamily="34" charset="0"/>
                        </a:rPr>
                        <a:t>"431. Ortaklara Borçlar"</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476497148"/>
                  </a:ext>
                </a:extLst>
              </a:tr>
            </a:tbl>
          </a:graphicData>
        </a:graphic>
      </p:graphicFrame>
      <p:sp>
        <p:nvSpPr>
          <p:cNvPr id="3" name="TextShape 2">
            <a:extLst>
              <a:ext uri="{FF2B5EF4-FFF2-40B4-BE49-F238E27FC236}">
                <a16:creationId xmlns:a16="http://schemas.microsoft.com/office/drawing/2014/main" id="{82D1A9C9-333B-BC4E-9917-1575ACBB16FD}"/>
              </a:ext>
            </a:extLst>
          </p:cNvPr>
          <p:cNvSpPr txBox="1"/>
          <p:nvPr/>
        </p:nvSpPr>
        <p:spPr>
          <a:xfrm>
            <a:off x="902667" y="129375"/>
            <a:ext cx="10920495" cy="791640"/>
          </a:xfrm>
          <a:prstGeom prst="rect">
            <a:avLst/>
          </a:prstGeom>
          <a:noFill/>
          <a:ln>
            <a:noFill/>
          </a:ln>
        </p:spPr>
        <p:txBody>
          <a:bodyPr anchor="ctr"/>
          <a:lstStyle/>
          <a:p>
            <a:pPr algn="ctr">
              <a:lnSpc>
                <a:spcPct val="100000"/>
              </a:lnSpc>
            </a:pPr>
            <a:r>
              <a:rPr lang="tr-TR" sz="3600" b="1" spc="-1" dirty="0">
                <a:solidFill>
                  <a:srgbClr val="C00000"/>
                </a:solidFill>
                <a:uFill>
                  <a:solidFill>
                    <a:srgbClr val="FFFFFF"/>
                  </a:solidFill>
                </a:uFill>
                <a:latin typeface="Calibri"/>
              </a:rPr>
              <a:t>İŞLETME KAYITLARININ DÜZELTİLMESİ</a:t>
            </a:r>
          </a:p>
          <a:p>
            <a:pPr algn="ctr">
              <a:lnSpc>
                <a:spcPct val="100000"/>
              </a:lnSpc>
            </a:pPr>
            <a:r>
              <a:rPr lang="tr-TR" sz="2000" b="1" spc="-1" dirty="0">
                <a:solidFill>
                  <a:srgbClr val="C00000"/>
                </a:solidFill>
                <a:uFill>
                  <a:solidFill>
                    <a:srgbClr val="FFFFFF"/>
                  </a:solidFill>
                </a:uFill>
              </a:rPr>
              <a:t>-Kayıtlarda Yer Aldığı Hâlde İşletmede Mevcut Olmayan Kasa Mevcudu ve Ortaklardan Alacaklar</a:t>
            </a:r>
            <a:r>
              <a:rPr lang="tr-TR" sz="2000" b="1" strike="noStrike" spc="-1" dirty="0">
                <a:solidFill>
                  <a:srgbClr val="C00000"/>
                </a:solidFill>
                <a:uFill>
                  <a:solidFill>
                    <a:srgbClr val="FFFFFF"/>
                  </a:solidFill>
                </a:uFill>
                <a:latin typeface="Calibri"/>
              </a:rPr>
              <a:t>-</a:t>
            </a:r>
            <a:endParaRPr lang="tr-TR" sz="2400" b="0" strike="noStrike" spc="-1" dirty="0">
              <a:solidFill>
                <a:srgbClr val="C00000"/>
              </a:solidFill>
              <a:uFill>
                <a:solidFill>
                  <a:srgbClr val="FFFFFF"/>
                </a:solidFill>
              </a:uFill>
              <a:latin typeface="Calibri"/>
            </a:endParaRPr>
          </a:p>
        </p:txBody>
      </p:sp>
    </p:spTree>
    <p:extLst>
      <p:ext uri="{BB962C8B-B14F-4D97-AF65-F5344CB8AC3E}">
        <p14:creationId xmlns:p14="http://schemas.microsoft.com/office/powerpoint/2010/main" val="11505380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0" grpId="0" animBg="1"/>
      <p:bldP spid="2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 name="Metin kutusu 25"/>
          <p:cNvSpPr txBox="1"/>
          <p:nvPr/>
        </p:nvSpPr>
        <p:spPr>
          <a:xfrm>
            <a:off x="882837" y="3536108"/>
            <a:ext cx="11244943" cy="3170099"/>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1">
              <a:spcAft>
                <a:spcPts val="600"/>
              </a:spcAft>
            </a:pPr>
            <a:r>
              <a:rPr lang="tr-TR" dirty="0">
                <a:latin typeface="Calibri" panose="020F0502020204030204" pitchFamily="34" charset="0"/>
                <a:ea typeface="Times New Roman" panose="02020603050405020304" pitchFamily="18" charset="0"/>
              </a:rPr>
              <a:t>Örnek: (A) A.Ş.’</a:t>
            </a:r>
            <a:r>
              <a:rPr lang="tr-TR" dirty="0" err="1">
                <a:latin typeface="Calibri" panose="020F0502020204030204" pitchFamily="34" charset="0"/>
                <a:ea typeface="Times New Roman" panose="02020603050405020304" pitchFamily="18" charset="0"/>
              </a:rPr>
              <a:t>nin</a:t>
            </a:r>
            <a:r>
              <a:rPr lang="tr-TR" dirty="0">
                <a:latin typeface="Calibri" panose="020F0502020204030204" pitchFamily="34" charset="0"/>
                <a:ea typeface="Times New Roman" panose="02020603050405020304" pitchFamily="18" charset="0"/>
              </a:rPr>
              <a:t> </a:t>
            </a:r>
            <a:r>
              <a:rPr lang="tr-TR" b="1" u="sng" dirty="0">
                <a:latin typeface="Calibri" panose="020F0502020204030204" pitchFamily="34" charset="0"/>
                <a:ea typeface="Times New Roman" panose="02020603050405020304" pitchFamily="18" charset="0"/>
              </a:rPr>
              <a:t>31/12/2022</a:t>
            </a:r>
            <a:r>
              <a:rPr lang="tr-TR" dirty="0">
                <a:latin typeface="Calibri" panose="020F0502020204030204" pitchFamily="34" charset="0"/>
                <a:ea typeface="Times New Roman" panose="02020603050405020304" pitchFamily="18" charset="0"/>
              </a:rPr>
              <a:t> tarihi itibarıyla düzenlediği bilançosunda kasa hesabında </a:t>
            </a:r>
            <a:r>
              <a:rPr lang="tr-TR" b="1" dirty="0">
                <a:solidFill>
                  <a:srgbClr val="C00000"/>
                </a:solidFill>
                <a:latin typeface="Calibri" panose="020F0502020204030204" pitchFamily="34" charset="0"/>
                <a:ea typeface="Times New Roman" panose="02020603050405020304" pitchFamily="18" charset="0"/>
              </a:rPr>
              <a:t>600.000 TL </a:t>
            </a:r>
            <a:r>
              <a:rPr lang="tr-TR" dirty="0">
                <a:latin typeface="Calibri" panose="020F0502020204030204" pitchFamily="34" charset="0"/>
                <a:ea typeface="Times New Roman" panose="02020603050405020304" pitchFamily="18" charset="0"/>
              </a:rPr>
              <a:t>görülmekle birlikte fiilen kasada bulunmayan tutar</a:t>
            </a:r>
            <a:r>
              <a:rPr lang="tr-TR" b="1" dirty="0">
                <a:latin typeface="Calibri" panose="020F0502020204030204" pitchFamily="34" charset="0"/>
                <a:ea typeface="Times New Roman" panose="02020603050405020304" pitchFamily="18" charset="0"/>
              </a:rPr>
              <a:t> </a:t>
            </a:r>
            <a:r>
              <a:rPr lang="tr-TR" b="1" dirty="0">
                <a:solidFill>
                  <a:srgbClr val="C00000"/>
                </a:solidFill>
                <a:latin typeface="Calibri" panose="020F0502020204030204" pitchFamily="34" charset="0"/>
                <a:ea typeface="Times New Roman" panose="02020603050405020304" pitchFamily="18" charset="0"/>
              </a:rPr>
              <a:t>580.000 TL</a:t>
            </a:r>
            <a:r>
              <a:rPr lang="tr-TR" dirty="0">
                <a:latin typeface="Calibri" panose="020F0502020204030204" pitchFamily="34" charset="0"/>
                <a:ea typeface="Times New Roman" panose="02020603050405020304" pitchFamily="18" charset="0"/>
              </a:rPr>
              <a:t>’dir. Şirketin dönem içindeki faaliyetleri sonucunda, beyan tarihi olan </a:t>
            </a:r>
            <a:r>
              <a:rPr lang="tr-TR" b="1" u="sng" dirty="0">
                <a:latin typeface="Calibri" panose="020F0502020204030204" pitchFamily="34" charset="0"/>
                <a:ea typeface="Times New Roman" panose="02020603050405020304" pitchFamily="18" charset="0"/>
              </a:rPr>
              <a:t>27/5/2023 </a:t>
            </a:r>
            <a:r>
              <a:rPr lang="tr-TR" dirty="0">
                <a:latin typeface="Calibri" panose="020F0502020204030204" pitchFamily="34" charset="0"/>
                <a:ea typeface="Times New Roman" panose="02020603050405020304" pitchFamily="18" charset="0"/>
              </a:rPr>
              <a:t>tarihi itibarıyla kasa hesabının mevcudu </a:t>
            </a:r>
            <a:r>
              <a:rPr lang="tr-TR" b="1" u="sng" dirty="0">
                <a:latin typeface="Calibri" panose="020F0502020204030204" pitchFamily="34" charset="0"/>
                <a:ea typeface="Times New Roman" panose="02020603050405020304" pitchFamily="18" charset="0"/>
              </a:rPr>
              <a:t>800.000 TL</a:t>
            </a:r>
            <a:r>
              <a:rPr lang="tr-TR" dirty="0">
                <a:latin typeface="Calibri" panose="020F0502020204030204" pitchFamily="34" charset="0"/>
                <a:ea typeface="Times New Roman" panose="02020603050405020304" pitchFamily="18" charset="0"/>
              </a:rPr>
              <a:t> olarak görülmektedir.</a:t>
            </a:r>
            <a:endParaRPr lang="tr-TR" b="1" u="sng" dirty="0">
              <a:latin typeface="Calibri" panose="020F0502020204030204" pitchFamily="34" charset="0"/>
              <a:ea typeface="Times New Roman" panose="02020603050405020304" pitchFamily="18" charset="0"/>
            </a:endParaRPr>
          </a:p>
          <a:p>
            <a:pPr lvl="1">
              <a:spcAft>
                <a:spcPts val="600"/>
              </a:spcAft>
            </a:pPr>
            <a:r>
              <a:rPr lang="tr-TR" dirty="0">
                <a:latin typeface="Calibri" panose="020F0502020204030204" pitchFamily="34" charset="0"/>
                <a:ea typeface="Times New Roman" panose="02020603050405020304" pitchFamily="18" charset="0"/>
              </a:rPr>
              <a:t>Anılan mükellef, </a:t>
            </a:r>
            <a:r>
              <a:rPr lang="tr-TR" b="1" dirty="0">
                <a:solidFill>
                  <a:srgbClr val="C00000"/>
                </a:solidFill>
                <a:latin typeface="Calibri" panose="020F0502020204030204" pitchFamily="34" charset="0"/>
                <a:ea typeface="Times New Roman" panose="02020603050405020304" pitchFamily="18" charset="0"/>
              </a:rPr>
              <a:t>her ne kadar</a:t>
            </a:r>
            <a:r>
              <a:rPr lang="tr-TR" dirty="0">
                <a:latin typeface="Calibri" panose="020F0502020204030204" pitchFamily="34" charset="0"/>
                <a:ea typeface="Times New Roman" panose="02020603050405020304" pitchFamily="18" charset="0"/>
              </a:rPr>
              <a:t> </a:t>
            </a:r>
            <a:r>
              <a:rPr lang="tr-TR" b="1" u="sng" dirty="0">
                <a:latin typeface="Calibri" panose="020F0502020204030204" pitchFamily="34" charset="0"/>
                <a:ea typeface="Times New Roman" panose="02020603050405020304" pitchFamily="18" charset="0"/>
              </a:rPr>
              <a:t>beyan</a:t>
            </a:r>
            <a:r>
              <a:rPr lang="tr-TR" dirty="0">
                <a:latin typeface="Calibri" panose="020F0502020204030204" pitchFamily="34" charset="0"/>
                <a:ea typeface="Times New Roman" panose="02020603050405020304" pitchFamily="18" charset="0"/>
              </a:rPr>
              <a:t> tarihi itibarıyla kasa mevcudu </a:t>
            </a:r>
            <a:r>
              <a:rPr lang="tr-TR" b="1" dirty="0">
                <a:solidFill>
                  <a:srgbClr val="C00000"/>
                </a:solidFill>
                <a:latin typeface="Calibri" panose="020F0502020204030204" pitchFamily="34" charset="0"/>
                <a:ea typeface="Times New Roman" panose="02020603050405020304" pitchFamily="18" charset="0"/>
              </a:rPr>
              <a:t>800.000 TL</a:t>
            </a:r>
            <a:r>
              <a:rPr lang="tr-TR" dirty="0">
                <a:latin typeface="Calibri" panose="020F0502020204030204" pitchFamily="34" charset="0"/>
                <a:ea typeface="Times New Roman" panose="02020603050405020304" pitchFamily="18" charset="0"/>
              </a:rPr>
              <a:t> olsa da, </a:t>
            </a:r>
            <a:r>
              <a:rPr lang="tr-TR" b="1" u="sng" dirty="0">
                <a:latin typeface="Calibri" panose="020F0502020204030204" pitchFamily="34" charset="0"/>
                <a:ea typeface="Times New Roman" panose="02020603050405020304" pitchFamily="18" charset="0"/>
              </a:rPr>
              <a:t>31/12/2022 tarihli bilançosunu</a:t>
            </a:r>
            <a:r>
              <a:rPr lang="tr-TR" dirty="0">
                <a:latin typeface="Calibri" panose="020F0502020204030204" pitchFamily="34" charset="0"/>
                <a:ea typeface="Times New Roman" panose="02020603050405020304" pitchFamily="18" charset="0"/>
              </a:rPr>
              <a:t> baz almak suretiyle bu tarih itibarıyla var olan kasa mevcudu içinde fiilen kasada bulunmayan tutarları esas alacak, bu tutarın 580.000 TL olması nedeniyle, bu tutarı beyan edecek ve beyan edilen tutar üzerinden hesaplanan vergiyi beyanname verme süresi sonuna (31/5/2023 tarihine) kadar ödeyecektir.</a:t>
            </a:r>
            <a:endParaRPr lang="tr-TR" b="1" u="sng" dirty="0">
              <a:latin typeface="Calibri" panose="020F0502020204030204" pitchFamily="34" charset="0"/>
              <a:ea typeface="Times New Roman" panose="02020603050405020304" pitchFamily="18" charset="0"/>
            </a:endParaRPr>
          </a:p>
          <a:p>
            <a:pPr lvl="1">
              <a:spcAft>
                <a:spcPts val="600"/>
              </a:spcAft>
            </a:pPr>
            <a:r>
              <a:rPr lang="tr-TR" dirty="0">
                <a:latin typeface="Calibri" panose="020F0502020204030204" pitchFamily="34" charset="0"/>
                <a:ea typeface="Times New Roman" panose="02020603050405020304" pitchFamily="18" charset="0"/>
              </a:rPr>
              <a:t>Bu çerçevede; </a:t>
            </a:r>
          </a:p>
          <a:p>
            <a:pPr lvl="1">
              <a:spcAft>
                <a:spcPts val="600"/>
              </a:spcAft>
            </a:pPr>
            <a:r>
              <a:rPr lang="tr-TR" dirty="0">
                <a:latin typeface="Calibri" panose="020F0502020204030204" pitchFamily="34" charset="0"/>
                <a:ea typeface="Times New Roman" panose="02020603050405020304" pitchFamily="18" charset="0"/>
              </a:rPr>
              <a:t>Beyan tutarı         : ...................................................... 580.000 TL</a:t>
            </a:r>
          </a:p>
          <a:p>
            <a:pPr lvl="1">
              <a:spcAft>
                <a:spcPts val="600"/>
              </a:spcAft>
            </a:pPr>
            <a:r>
              <a:rPr lang="tr-TR" dirty="0">
                <a:latin typeface="Calibri" panose="020F0502020204030204" pitchFamily="34" charset="0"/>
                <a:ea typeface="Times New Roman" panose="02020603050405020304" pitchFamily="18" charset="0"/>
              </a:rPr>
              <a:t>Hesaplanan vergi: ..............................(580.000 x %3=) 17.400 TL</a:t>
            </a:r>
            <a:endParaRPr lang="tr-TR" b="1" u="sng" dirty="0">
              <a:latin typeface="Calibri" panose="020F0502020204030204" pitchFamily="34" charset="0"/>
              <a:ea typeface="Times New Roman" panose="02020603050405020304" pitchFamily="18" charset="0"/>
            </a:endParaRPr>
          </a:p>
        </p:txBody>
      </p:sp>
      <p:sp>
        <p:nvSpPr>
          <p:cNvPr id="16" name="Metin kutusu 15"/>
          <p:cNvSpPr txBox="1"/>
          <p:nvPr/>
        </p:nvSpPr>
        <p:spPr>
          <a:xfrm>
            <a:off x="889490" y="3536108"/>
            <a:ext cx="11244943" cy="3200876"/>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4">
              <a:spcAft>
                <a:spcPts val="600"/>
              </a:spcAft>
            </a:pPr>
            <a:r>
              <a:rPr lang="tr-TR" sz="1400" dirty="0">
                <a:latin typeface="Calibri" panose="020F0502020204030204" pitchFamily="34" charset="0"/>
                <a:ea typeface="Times New Roman" panose="02020603050405020304" pitchFamily="18" charset="0"/>
              </a:rPr>
              <a:t>___________________________ ../../….. __________________________</a:t>
            </a:r>
          </a:p>
          <a:p>
            <a:pPr lvl="4"/>
            <a:r>
              <a:rPr lang="tr-TR" sz="1400" dirty="0">
                <a:latin typeface="Calibri" panose="020F0502020204030204" pitchFamily="34" charset="0"/>
                <a:ea typeface="Times New Roman" panose="02020603050405020304" pitchFamily="18" charset="0"/>
              </a:rPr>
              <a:t> 689 DİĞER OLAĞANDIŞI GİD. VE  ZAR.            580.000 TL</a:t>
            </a:r>
          </a:p>
          <a:p>
            <a:pPr lvl="4"/>
            <a:r>
              <a:rPr lang="tr-TR" sz="1400" dirty="0">
                <a:latin typeface="Calibri" panose="020F0502020204030204" pitchFamily="34" charset="0"/>
                <a:ea typeface="Times New Roman" panose="02020603050405020304" pitchFamily="18" charset="0"/>
              </a:rPr>
              <a:t>       (7440 sayılı Kanun 6/3 </a:t>
            </a:r>
            <a:r>
              <a:rPr lang="tr-TR" sz="1400" dirty="0" err="1">
                <a:latin typeface="Calibri" panose="020F0502020204030204" pitchFamily="34" charset="0"/>
                <a:ea typeface="Times New Roman" panose="02020603050405020304" pitchFamily="18" charset="0"/>
              </a:rPr>
              <a:t>md.</a:t>
            </a:r>
            <a:r>
              <a:rPr lang="tr-TR" sz="1400" dirty="0">
                <a:latin typeface="Calibri" panose="020F0502020204030204" pitchFamily="34" charset="0"/>
                <a:ea typeface="Times New Roman" panose="02020603050405020304" pitchFamily="18" charset="0"/>
              </a:rPr>
              <a:t>)</a:t>
            </a:r>
          </a:p>
          <a:p>
            <a:pPr lvl="4"/>
            <a:r>
              <a:rPr lang="tr-TR" sz="1400" dirty="0">
                <a:latin typeface="Calibri" panose="020F0502020204030204" pitchFamily="34" charset="0"/>
                <a:ea typeface="Times New Roman" panose="02020603050405020304" pitchFamily="18" charset="0"/>
              </a:rPr>
              <a:t>       (Kanunen Kabul Edilmeyen Gider)</a:t>
            </a:r>
          </a:p>
          <a:p>
            <a:pPr lvl="4"/>
            <a:r>
              <a:rPr lang="tr-TR" sz="1400" dirty="0">
                <a:latin typeface="Calibri" panose="020F0502020204030204" pitchFamily="34" charset="0"/>
                <a:ea typeface="Times New Roman" panose="02020603050405020304" pitchFamily="18" charset="0"/>
              </a:rPr>
              <a:t>                                100 KASA                                                       580.000 TL</a:t>
            </a:r>
          </a:p>
          <a:p>
            <a:pPr lvl="4">
              <a:spcAft>
                <a:spcPts val="600"/>
              </a:spcAft>
            </a:pPr>
            <a:r>
              <a:rPr lang="tr-TR" sz="1400" dirty="0">
                <a:latin typeface="Calibri" panose="020F0502020204030204" pitchFamily="34" charset="0"/>
                <a:ea typeface="Times New Roman" panose="02020603050405020304" pitchFamily="18" charset="0"/>
              </a:rPr>
              <a:t>______________________________ / _______________________________</a:t>
            </a:r>
          </a:p>
          <a:p>
            <a:pPr lvl="4">
              <a:spcAft>
                <a:spcPts val="600"/>
              </a:spcAft>
            </a:pPr>
            <a:r>
              <a:rPr lang="tr-TR" sz="1400" dirty="0">
                <a:latin typeface="Calibri" panose="020F0502020204030204" pitchFamily="34" charset="0"/>
                <a:ea typeface="Times New Roman" panose="02020603050405020304" pitchFamily="18" charset="0"/>
              </a:rPr>
              <a:t>- Verginin hesaplanması:</a:t>
            </a:r>
          </a:p>
          <a:p>
            <a:pPr lvl="4">
              <a:spcAft>
                <a:spcPts val="600"/>
              </a:spcAft>
            </a:pPr>
            <a:r>
              <a:rPr lang="tr-TR" sz="1400" dirty="0">
                <a:latin typeface="Calibri" panose="020F0502020204030204" pitchFamily="34" charset="0"/>
                <a:ea typeface="Times New Roman" panose="02020603050405020304" pitchFamily="18" charset="0"/>
              </a:rPr>
              <a:t> __________________________ 27/7/2021 __________________________</a:t>
            </a:r>
          </a:p>
          <a:p>
            <a:pPr lvl="4"/>
            <a:r>
              <a:rPr lang="tr-TR" sz="1400" dirty="0">
                <a:latin typeface="Calibri" panose="020F0502020204030204" pitchFamily="34" charset="0"/>
                <a:ea typeface="Times New Roman" panose="02020603050405020304" pitchFamily="18" charset="0"/>
              </a:rPr>
              <a:t> 689 DİĞER OLAĞANDIŞI GİD. VE  ZAR.                 17.400 TL</a:t>
            </a:r>
          </a:p>
          <a:p>
            <a:pPr lvl="4"/>
            <a:r>
              <a:rPr lang="tr-TR" sz="1400" dirty="0">
                <a:latin typeface="Calibri" panose="020F0502020204030204" pitchFamily="34" charset="0"/>
                <a:ea typeface="Times New Roman" panose="02020603050405020304" pitchFamily="18" charset="0"/>
              </a:rPr>
              <a:t>        (7440 sayılı Kanun 6/3 </a:t>
            </a:r>
            <a:r>
              <a:rPr lang="tr-TR" sz="1400" dirty="0" err="1">
                <a:latin typeface="Calibri" panose="020F0502020204030204" pitchFamily="34" charset="0"/>
                <a:ea typeface="Times New Roman" panose="02020603050405020304" pitchFamily="18" charset="0"/>
              </a:rPr>
              <a:t>md.</a:t>
            </a:r>
            <a:r>
              <a:rPr lang="tr-TR" sz="1400" dirty="0">
                <a:latin typeface="Calibri" panose="020F0502020204030204" pitchFamily="34" charset="0"/>
                <a:ea typeface="Times New Roman" panose="02020603050405020304" pitchFamily="18" charset="0"/>
              </a:rPr>
              <a:t>)     </a:t>
            </a:r>
          </a:p>
          <a:p>
            <a:pPr lvl="4"/>
            <a:r>
              <a:rPr lang="tr-TR" sz="1400" dirty="0">
                <a:latin typeface="Calibri" panose="020F0502020204030204" pitchFamily="34" charset="0"/>
                <a:ea typeface="Times New Roman" panose="02020603050405020304" pitchFamily="18" charset="0"/>
              </a:rPr>
              <a:t>        (Kanunen Kabul Edilmeyen Gider)</a:t>
            </a:r>
          </a:p>
          <a:p>
            <a:pPr lvl="4"/>
            <a:r>
              <a:rPr lang="tr-TR" sz="1400" dirty="0">
                <a:latin typeface="Calibri" panose="020F0502020204030204" pitchFamily="34" charset="0"/>
                <a:ea typeface="Times New Roman" panose="02020603050405020304" pitchFamily="18" charset="0"/>
              </a:rPr>
              <a:t>                                360 ÖDENECEK VERGİ VE FONLAR       17.400 TL</a:t>
            </a:r>
          </a:p>
          <a:p>
            <a:pPr lvl="4">
              <a:spcAft>
                <a:spcPts val="600"/>
              </a:spcAft>
            </a:pPr>
            <a:r>
              <a:rPr lang="tr-TR" sz="1400" dirty="0">
                <a:latin typeface="Calibri" panose="020F0502020204030204" pitchFamily="34" charset="0"/>
                <a:ea typeface="Times New Roman" panose="02020603050405020304" pitchFamily="18" charset="0"/>
              </a:rPr>
              <a:t>_____________________________ / ________________________________</a:t>
            </a:r>
          </a:p>
        </p:txBody>
      </p:sp>
      <p:sp>
        <p:nvSpPr>
          <p:cNvPr id="17" name="Metin kutusu 16"/>
          <p:cNvSpPr txBox="1"/>
          <p:nvPr/>
        </p:nvSpPr>
        <p:spPr>
          <a:xfrm>
            <a:off x="889490" y="3511221"/>
            <a:ext cx="11244943" cy="2785378"/>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1">
              <a:spcAft>
                <a:spcPts val="600"/>
              </a:spcAft>
            </a:pPr>
            <a:r>
              <a:rPr lang="tr-TR" sz="1400" dirty="0">
                <a:latin typeface="Calibri" panose="020F0502020204030204" pitchFamily="34" charset="0"/>
                <a:ea typeface="Times New Roman" panose="02020603050405020304" pitchFamily="18" charset="0"/>
              </a:rPr>
              <a:t>Örnek: (C) A.Ş.’</a:t>
            </a:r>
            <a:r>
              <a:rPr lang="tr-TR" sz="1400" dirty="0" err="1">
                <a:latin typeface="Calibri" panose="020F0502020204030204" pitchFamily="34" charset="0"/>
                <a:ea typeface="Times New Roman" panose="02020603050405020304" pitchFamily="18" charset="0"/>
              </a:rPr>
              <a:t>nin</a:t>
            </a:r>
            <a:r>
              <a:rPr lang="tr-TR" sz="1400" dirty="0">
                <a:latin typeface="Calibri" panose="020F0502020204030204" pitchFamily="34" charset="0"/>
                <a:ea typeface="Times New Roman" panose="02020603050405020304" pitchFamily="18" charset="0"/>
              </a:rPr>
              <a:t>, 31/12/2022 tarihli bilançosunda ortaklardan alacak ve ortaklara borç tutarları, bilanço hesapları itibarıyla aşağıdaki gibi olup, beyan tarihi olan 20/5/2023 tarihi itibarıyla bu tutarların değişmediği varsayılmıştır. Ayrıca, mükellef kurumun </a:t>
            </a:r>
            <a:r>
              <a:rPr lang="tr-TR" sz="1400" b="1" dirty="0">
                <a:solidFill>
                  <a:srgbClr val="C00000"/>
                </a:solidFill>
                <a:latin typeface="Calibri" panose="020F0502020204030204" pitchFamily="34" charset="0"/>
                <a:ea typeface="Times New Roman" panose="02020603050405020304" pitchFamily="18" charset="0"/>
              </a:rPr>
              <a:t>ortaklardan alacaklar hesabında izlenmesi gerekirken</a:t>
            </a:r>
            <a:r>
              <a:rPr lang="tr-TR" sz="1400" dirty="0">
                <a:latin typeface="Calibri" panose="020F0502020204030204" pitchFamily="34" charset="0"/>
                <a:ea typeface="Times New Roman" panose="02020603050405020304" pitchFamily="18" charset="0"/>
              </a:rPr>
              <a:t> “</a:t>
            </a:r>
            <a:r>
              <a:rPr lang="tr-TR" sz="1400" b="1" u="sng" dirty="0">
                <a:latin typeface="Calibri" panose="020F0502020204030204" pitchFamily="34" charset="0"/>
                <a:ea typeface="Times New Roman" panose="02020603050405020304" pitchFamily="18" charset="0"/>
              </a:rPr>
              <a:t>136. Diğer Çeşitli Alacaklar</a:t>
            </a:r>
            <a:r>
              <a:rPr lang="tr-TR" sz="1400" dirty="0">
                <a:latin typeface="Calibri" panose="020F0502020204030204" pitchFamily="34" charset="0"/>
                <a:ea typeface="Times New Roman" panose="02020603050405020304" pitchFamily="18" charset="0"/>
              </a:rPr>
              <a:t>” hesabında izlediği 200.000 TL bulunmaktadır.</a:t>
            </a:r>
          </a:p>
          <a:p>
            <a:pPr lvl="1">
              <a:spcAft>
                <a:spcPts val="600"/>
              </a:spcAft>
            </a:pPr>
            <a:endParaRPr lang="tr-TR" sz="1400" dirty="0">
              <a:latin typeface="Calibri" panose="020F0502020204030204" pitchFamily="34" charset="0"/>
              <a:ea typeface="Times New Roman" panose="02020603050405020304" pitchFamily="18" charset="0"/>
            </a:endParaRPr>
          </a:p>
          <a:p>
            <a:pPr lvl="1">
              <a:spcAft>
                <a:spcPts val="600"/>
              </a:spcAft>
            </a:pPr>
            <a:r>
              <a:rPr lang="tr-TR" sz="1400" dirty="0">
                <a:latin typeface="Calibri" panose="020F0502020204030204" pitchFamily="34" charset="0"/>
                <a:ea typeface="Times New Roman" panose="02020603050405020304" pitchFamily="18" charset="0"/>
              </a:rPr>
              <a:t>- 136. Diğer Çeşitli Alacaklar hesabı.........................   </a:t>
            </a:r>
            <a:r>
              <a:rPr lang="tr-TR" sz="1400" b="1" dirty="0">
                <a:solidFill>
                  <a:schemeClr val="accent1">
                    <a:lumMod val="75000"/>
                  </a:schemeClr>
                </a:solidFill>
                <a:latin typeface="Calibri" panose="020F0502020204030204" pitchFamily="34" charset="0"/>
                <a:ea typeface="Times New Roman" panose="02020603050405020304" pitchFamily="18" charset="0"/>
              </a:rPr>
              <a:t>200.000 TL</a:t>
            </a:r>
          </a:p>
          <a:p>
            <a:pPr lvl="1">
              <a:spcAft>
                <a:spcPts val="600"/>
              </a:spcAft>
            </a:pPr>
            <a:r>
              <a:rPr lang="tr-TR" sz="1400" dirty="0">
                <a:latin typeface="Calibri" panose="020F0502020204030204" pitchFamily="34" charset="0"/>
                <a:ea typeface="Times New Roman" panose="02020603050405020304" pitchFamily="18" charset="0"/>
              </a:rPr>
              <a:t>- 131. Ortaklardan Alacaklar hesabı........................... </a:t>
            </a:r>
            <a:r>
              <a:rPr lang="tr-TR" sz="1400" b="1" dirty="0">
                <a:solidFill>
                  <a:schemeClr val="accent1">
                    <a:lumMod val="75000"/>
                  </a:schemeClr>
                </a:solidFill>
                <a:latin typeface="Calibri" panose="020F0502020204030204" pitchFamily="34" charset="0"/>
                <a:ea typeface="Times New Roman" panose="02020603050405020304" pitchFamily="18" charset="0"/>
              </a:rPr>
              <a:t>400.000 TL</a:t>
            </a:r>
          </a:p>
          <a:p>
            <a:pPr lvl="1">
              <a:spcAft>
                <a:spcPts val="600"/>
              </a:spcAft>
            </a:pPr>
            <a:r>
              <a:rPr lang="tr-TR" sz="1400" dirty="0">
                <a:latin typeface="Calibri" panose="020F0502020204030204" pitchFamily="34" charset="0"/>
                <a:ea typeface="Times New Roman" panose="02020603050405020304" pitchFamily="18" charset="0"/>
              </a:rPr>
              <a:t>- 231. Ortaklardan Alacaklar hesabı........................... </a:t>
            </a:r>
            <a:r>
              <a:rPr lang="tr-TR" sz="1400" b="1" dirty="0">
                <a:solidFill>
                  <a:schemeClr val="accent1">
                    <a:lumMod val="75000"/>
                  </a:schemeClr>
                </a:solidFill>
                <a:latin typeface="Calibri" panose="020F0502020204030204" pitchFamily="34" charset="0"/>
                <a:ea typeface="Times New Roman" panose="02020603050405020304" pitchFamily="18" charset="0"/>
              </a:rPr>
              <a:t>300.000 TL</a:t>
            </a:r>
          </a:p>
          <a:p>
            <a:pPr lvl="1">
              <a:spcAft>
                <a:spcPts val="600"/>
              </a:spcAft>
            </a:pPr>
            <a:r>
              <a:rPr lang="tr-TR" sz="1400" dirty="0">
                <a:latin typeface="Calibri" panose="020F0502020204030204" pitchFamily="34" charset="0"/>
                <a:ea typeface="Times New Roman" panose="02020603050405020304" pitchFamily="18" charset="0"/>
              </a:rPr>
              <a:t>- 331. Ortaklara Borçlar hesabı.................................  </a:t>
            </a:r>
            <a:r>
              <a:rPr lang="tr-TR" sz="1400" b="1" dirty="0">
                <a:solidFill>
                  <a:srgbClr val="C00000"/>
                </a:solidFill>
                <a:latin typeface="Calibri" panose="020F0502020204030204" pitchFamily="34" charset="0"/>
                <a:ea typeface="Times New Roman" panose="02020603050405020304" pitchFamily="18" charset="0"/>
              </a:rPr>
              <a:t>(340.000)TL</a:t>
            </a:r>
          </a:p>
          <a:p>
            <a:pPr lvl="1">
              <a:spcAft>
                <a:spcPts val="600"/>
              </a:spcAft>
            </a:pPr>
            <a:r>
              <a:rPr lang="tr-TR" sz="1400" dirty="0">
                <a:latin typeface="Calibri" panose="020F0502020204030204" pitchFamily="34" charset="0"/>
                <a:ea typeface="Times New Roman" panose="02020603050405020304" pitchFamily="18" charset="0"/>
              </a:rPr>
              <a:t>- 431. Ortaklara Borçlar hesabı................................    </a:t>
            </a:r>
            <a:r>
              <a:rPr lang="tr-TR" sz="1400" b="1" dirty="0">
                <a:solidFill>
                  <a:srgbClr val="C00000"/>
                </a:solidFill>
                <a:latin typeface="Calibri" panose="020F0502020204030204" pitchFamily="34" charset="0"/>
                <a:ea typeface="Times New Roman" panose="02020603050405020304" pitchFamily="18" charset="0"/>
              </a:rPr>
              <a:t>(240.000)TL</a:t>
            </a:r>
          </a:p>
          <a:p>
            <a:pPr lvl="1">
              <a:spcAft>
                <a:spcPts val="600"/>
              </a:spcAft>
            </a:pPr>
            <a:endParaRPr lang="tr-TR" sz="1400" dirty="0">
              <a:latin typeface="Calibri" panose="020F0502020204030204" pitchFamily="34" charset="0"/>
              <a:ea typeface="Times New Roman" panose="02020603050405020304" pitchFamily="18" charset="0"/>
            </a:endParaRPr>
          </a:p>
        </p:txBody>
      </p:sp>
      <p:sp>
        <p:nvSpPr>
          <p:cNvPr id="19" name="Metin kutusu 18"/>
          <p:cNvSpPr txBox="1"/>
          <p:nvPr/>
        </p:nvSpPr>
        <p:spPr>
          <a:xfrm>
            <a:off x="899089" y="3511221"/>
            <a:ext cx="11244943" cy="3400931"/>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1">
              <a:spcAft>
                <a:spcPts val="600"/>
              </a:spcAft>
            </a:pPr>
            <a:r>
              <a:rPr lang="tr-TR" sz="1400" dirty="0">
                <a:latin typeface="Calibri" panose="020F0502020204030204" pitchFamily="34" charset="0"/>
                <a:ea typeface="Times New Roman" panose="02020603050405020304" pitchFamily="18" charset="0"/>
              </a:rPr>
              <a:t> ___________________________ ../../…. __________________________</a:t>
            </a:r>
          </a:p>
          <a:p>
            <a:pPr lvl="1"/>
            <a:r>
              <a:rPr lang="tr-TR" sz="1400" dirty="0">
                <a:latin typeface="Calibri" panose="020F0502020204030204" pitchFamily="34" charset="0"/>
                <a:ea typeface="Times New Roman" panose="02020603050405020304" pitchFamily="18" charset="0"/>
              </a:rPr>
              <a:t> 689</a:t>
            </a:r>
            <a:r>
              <a:rPr lang="tr-TR" b="1" dirty="0">
                <a:solidFill>
                  <a:srgbClr val="C00000"/>
                </a:solidFill>
                <a:latin typeface="Calibri" panose="020F0502020204030204" pitchFamily="34" charset="0"/>
                <a:ea typeface="Times New Roman" panose="02020603050405020304" pitchFamily="18" charset="0"/>
              </a:rPr>
              <a:t>*</a:t>
            </a:r>
            <a:r>
              <a:rPr lang="tr-TR" sz="1400" dirty="0">
                <a:latin typeface="Calibri" panose="020F0502020204030204" pitchFamily="34" charset="0"/>
                <a:ea typeface="Times New Roman" panose="02020603050405020304" pitchFamily="18" charset="0"/>
              </a:rPr>
              <a:t> DİĞER OLAĞANDIŞI GİD. VE  ZAR.                 320.000 TL</a:t>
            </a:r>
          </a:p>
          <a:p>
            <a:pPr lvl="1"/>
            <a:r>
              <a:rPr lang="tr-TR" sz="1400" dirty="0">
                <a:latin typeface="Calibri" panose="020F0502020204030204" pitchFamily="34" charset="0"/>
                <a:ea typeface="Times New Roman" panose="02020603050405020304" pitchFamily="18" charset="0"/>
              </a:rPr>
              <a:t>      (7440 sayılı Kanun 6/3 </a:t>
            </a:r>
            <a:r>
              <a:rPr lang="tr-TR" sz="1400" dirty="0" err="1">
                <a:latin typeface="Calibri" panose="020F0502020204030204" pitchFamily="34" charset="0"/>
                <a:ea typeface="Times New Roman" panose="02020603050405020304" pitchFamily="18" charset="0"/>
              </a:rPr>
              <a:t>md.</a:t>
            </a:r>
            <a:r>
              <a:rPr lang="tr-TR" sz="1400" dirty="0">
                <a:latin typeface="Calibri" panose="020F0502020204030204" pitchFamily="34" charset="0"/>
                <a:ea typeface="Times New Roman" panose="02020603050405020304" pitchFamily="18" charset="0"/>
              </a:rPr>
              <a:t>)</a:t>
            </a:r>
          </a:p>
          <a:p>
            <a:pPr lvl="1"/>
            <a:r>
              <a:rPr lang="tr-TR" sz="1400"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Kanunen Kabul Edilmeyen Gider</a:t>
            </a:r>
            <a:r>
              <a:rPr lang="tr-TR" sz="1400" dirty="0">
                <a:latin typeface="Calibri" panose="020F0502020204030204" pitchFamily="34" charset="0"/>
                <a:ea typeface="Times New Roman" panose="02020603050405020304" pitchFamily="18" charset="0"/>
              </a:rPr>
              <a:t>)</a:t>
            </a:r>
          </a:p>
          <a:p>
            <a:pPr lvl="1"/>
            <a:r>
              <a:rPr lang="tr-TR" sz="1400" dirty="0">
                <a:latin typeface="Calibri" panose="020F0502020204030204" pitchFamily="34" charset="0"/>
                <a:ea typeface="Times New Roman" panose="02020603050405020304" pitchFamily="18" charset="0"/>
              </a:rPr>
              <a:t>                             136 DİĞER ÇEŞİTLİ ALACAKLAR                 200.000 TL</a:t>
            </a:r>
          </a:p>
          <a:p>
            <a:pPr lvl="1"/>
            <a:r>
              <a:rPr lang="tr-TR" sz="1400" dirty="0">
                <a:latin typeface="Calibri" panose="020F0502020204030204" pitchFamily="34" charset="0"/>
                <a:ea typeface="Times New Roman" panose="02020603050405020304" pitchFamily="18" charset="0"/>
              </a:rPr>
              <a:t>                             131 ORTAKLARDAN ALACAKLAR               60.000 TL</a:t>
            </a:r>
          </a:p>
          <a:p>
            <a:pPr lvl="1"/>
            <a:r>
              <a:rPr lang="tr-TR" sz="1400" dirty="0">
                <a:latin typeface="Calibri" panose="020F0502020204030204" pitchFamily="34" charset="0"/>
                <a:ea typeface="Times New Roman" panose="02020603050405020304" pitchFamily="18" charset="0"/>
              </a:rPr>
              <a:t>                             231 ORTAKLARDAN ALACAKLAR               60.000 TL</a:t>
            </a:r>
          </a:p>
          <a:p>
            <a:pPr lvl="1">
              <a:spcAft>
                <a:spcPts val="600"/>
              </a:spcAft>
            </a:pPr>
            <a:r>
              <a:rPr lang="tr-TR" sz="1400" dirty="0">
                <a:latin typeface="Calibri" panose="020F0502020204030204" pitchFamily="34" charset="0"/>
                <a:ea typeface="Times New Roman" panose="02020603050405020304" pitchFamily="18" charset="0"/>
              </a:rPr>
              <a:t>____________________________ / ________________________________</a:t>
            </a:r>
          </a:p>
          <a:p>
            <a:pPr lvl="1">
              <a:spcAft>
                <a:spcPts val="600"/>
              </a:spcAft>
            </a:pPr>
            <a:r>
              <a:rPr lang="tr-TR" sz="1400" dirty="0">
                <a:latin typeface="Calibri" panose="020F0502020204030204" pitchFamily="34" charset="0"/>
                <a:ea typeface="Times New Roman" panose="02020603050405020304" pitchFamily="18" charset="0"/>
              </a:rPr>
              <a:t>___________________________ ../../…. __________________________</a:t>
            </a:r>
          </a:p>
          <a:p>
            <a:pPr lvl="1"/>
            <a:r>
              <a:rPr lang="tr-TR" sz="1400" dirty="0">
                <a:latin typeface="Calibri" panose="020F0502020204030204" pitchFamily="34" charset="0"/>
                <a:ea typeface="Times New Roman" panose="02020603050405020304" pitchFamily="18" charset="0"/>
              </a:rPr>
              <a:t> 689 DİĞER OLAĞANDIŞI GİD. VE  ZAR.                     9.600 TL</a:t>
            </a:r>
          </a:p>
          <a:p>
            <a:pPr lvl="1"/>
            <a:r>
              <a:rPr lang="tr-TR" sz="1400" dirty="0">
                <a:latin typeface="Calibri" panose="020F0502020204030204" pitchFamily="34" charset="0"/>
                <a:ea typeface="Times New Roman" panose="02020603050405020304" pitchFamily="18" charset="0"/>
              </a:rPr>
              <a:t>        (7440 sayılı Kanun 6/3 </a:t>
            </a:r>
            <a:r>
              <a:rPr lang="tr-TR" sz="1400" dirty="0" err="1">
                <a:latin typeface="Calibri" panose="020F0502020204030204" pitchFamily="34" charset="0"/>
                <a:ea typeface="Times New Roman" panose="02020603050405020304" pitchFamily="18" charset="0"/>
              </a:rPr>
              <a:t>md.</a:t>
            </a:r>
            <a:r>
              <a:rPr lang="tr-TR" sz="1400" dirty="0">
                <a:latin typeface="Calibri" panose="020F0502020204030204" pitchFamily="34" charset="0"/>
                <a:ea typeface="Times New Roman" panose="02020603050405020304" pitchFamily="18" charset="0"/>
              </a:rPr>
              <a:t>)</a:t>
            </a:r>
          </a:p>
          <a:p>
            <a:pPr lvl="1"/>
            <a:r>
              <a:rPr lang="tr-TR" sz="1400"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Kanunen Kabul Edilmeyen Gider</a:t>
            </a:r>
            <a:r>
              <a:rPr lang="tr-TR" sz="1400" dirty="0">
                <a:latin typeface="Calibri" panose="020F0502020204030204" pitchFamily="34" charset="0"/>
                <a:ea typeface="Times New Roman" panose="02020603050405020304" pitchFamily="18" charset="0"/>
              </a:rPr>
              <a:t>)</a:t>
            </a:r>
          </a:p>
          <a:p>
            <a:pPr lvl="1"/>
            <a:r>
              <a:rPr lang="tr-TR" sz="1400" dirty="0">
                <a:latin typeface="Calibri" panose="020F0502020204030204" pitchFamily="34" charset="0"/>
                <a:ea typeface="Times New Roman" panose="02020603050405020304" pitchFamily="18" charset="0"/>
              </a:rPr>
              <a:t>                                    360 ÖDENECEK VERGİ VE FONLAR           9.600 TL</a:t>
            </a:r>
          </a:p>
          <a:p>
            <a:pPr lvl="1">
              <a:spcAft>
                <a:spcPts val="600"/>
              </a:spcAft>
            </a:pPr>
            <a:r>
              <a:rPr lang="tr-TR" sz="1400" dirty="0">
                <a:latin typeface="Calibri" panose="020F0502020204030204" pitchFamily="34" charset="0"/>
                <a:ea typeface="Times New Roman" panose="02020603050405020304" pitchFamily="18" charset="0"/>
              </a:rPr>
              <a:t>_____________________________ / ________________________________</a:t>
            </a:r>
          </a:p>
        </p:txBody>
      </p:sp>
      <p:sp>
        <p:nvSpPr>
          <p:cNvPr id="18" name="Metin kutusu 17"/>
          <p:cNvSpPr txBox="1"/>
          <p:nvPr/>
        </p:nvSpPr>
        <p:spPr>
          <a:xfrm>
            <a:off x="6400800" y="4396943"/>
            <a:ext cx="5434730" cy="1692771"/>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1" algn="just">
              <a:spcAft>
                <a:spcPts val="600"/>
              </a:spcAft>
            </a:pPr>
            <a:r>
              <a:rPr lang="es-ES" sz="1400" dirty="0">
                <a:latin typeface="Calibri" panose="020F0502020204030204" pitchFamily="34" charset="0"/>
                <a:ea typeface="Times New Roman" panose="02020603050405020304" pitchFamily="18" charset="0"/>
              </a:rPr>
              <a:t>Bu çerçevede;</a:t>
            </a:r>
          </a:p>
          <a:p>
            <a:pPr lvl="1" algn="just">
              <a:spcAft>
                <a:spcPts val="600"/>
              </a:spcAft>
            </a:pPr>
            <a:r>
              <a:rPr lang="es-ES" sz="1400" dirty="0">
                <a:latin typeface="Calibri" panose="020F0502020204030204" pitchFamily="34" charset="0"/>
                <a:ea typeface="Times New Roman" panose="02020603050405020304" pitchFamily="18" charset="0"/>
              </a:rPr>
              <a:t> </a:t>
            </a:r>
          </a:p>
          <a:p>
            <a:pPr lvl="1" algn="just">
              <a:spcAft>
                <a:spcPts val="600"/>
              </a:spcAft>
            </a:pPr>
            <a:r>
              <a:rPr lang="es-ES" sz="1400" dirty="0">
                <a:latin typeface="Calibri" panose="020F0502020204030204" pitchFamily="34" charset="0"/>
                <a:ea typeface="Times New Roman" panose="02020603050405020304" pitchFamily="18" charset="0"/>
              </a:rPr>
              <a:t>Beyan tutarı       : [</a:t>
            </a:r>
            <a:r>
              <a:rPr lang="es-ES" sz="1400" b="1" dirty="0">
                <a:solidFill>
                  <a:schemeClr val="accent1">
                    <a:lumMod val="75000"/>
                  </a:schemeClr>
                </a:solidFill>
                <a:latin typeface="Calibri" panose="020F0502020204030204" pitchFamily="34" charset="0"/>
                <a:ea typeface="Times New Roman" panose="02020603050405020304" pitchFamily="18" charset="0"/>
              </a:rPr>
              <a:t>200.000</a:t>
            </a:r>
            <a:r>
              <a:rPr lang="es-ES" sz="1400" dirty="0">
                <a:latin typeface="Calibri" panose="020F0502020204030204" pitchFamily="34" charset="0"/>
                <a:ea typeface="Times New Roman" panose="02020603050405020304" pitchFamily="18" charset="0"/>
              </a:rPr>
              <a:t>+(</a:t>
            </a:r>
            <a:r>
              <a:rPr lang="es-ES" sz="1400" b="1" dirty="0">
                <a:solidFill>
                  <a:schemeClr val="accent1">
                    <a:lumMod val="75000"/>
                  </a:schemeClr>
                </a:solidFill>
                <a:latin typeface="Calibri" panose="020F0502020204030204" pitchFamily="34" charset="0"/>
                <a:ea typeface="Times New Roman" panose="02020603050405020304" pitchFamily="18" charset="0"/>
              </a:rPr>
              <a:t>400.000</a:t>
            </a:r>
            <a:r>
              <a:rPr lang="es-ES" sz="1400" dirty="0">
                <a:latin typeface="Calibri" panose="020F0502020204030204" pitchFamily="34" charset="0"/>
                <a:ea typeface="Times New Roman" panose="02020603050405020304" pitchFamily="18" charset="0"/>
              </a:rPr>
              <a:t>+</a:t>
            </a:r>
            <a:r>
              <a:rPr lang="es-ES" sz="1400" b="1" dirty="0">
                <a:solidFill>
                  <a:schemeClr val="accent1">
                    <a:lumMod val="75000"/>
                  </a:schemeClr>
                </a:solidFill>
                <a:latin typeface="Calibri" panose="020F0502020204030204" pitchFamily="34" charset="0"/>
                <a:ea typeface="Times New Roman" panose="02020603050405020304" pitchFamily="18" charset="0"/>
              </a:rPr>
              <a:t>300.000</a:t>
            </a:r>
            <a:r>
              <a:rPr lang="es-ES" sz="1400" dirty="0">
                <a:latin typeface="Calibri" panose="020F0502020204030204" pitchFamily="34" charset="0"/>
                <a:ea typeface="Times New Roman" panose="02020603050405020304" pitchFamily="18" charset="0"/>
              </a:rPr>
              <a:t>)-(</a:t>
            </a:r>
            <a:r>
              <a:rPr lang="es-ES" sz="1400" b="1" dirty="0">
                <a:solidFill>
                  <a:srgbClr val="C00000"/>
                </a:solidFill>
                <a:latin typeface="Calibri" panose="020F0502020204030204" pitchFamily="34" charset="0"/>
                <a:ea typeface="Times New Roman" panose="02020603050405020304" pitchFamily="18" charset="0"/>
              </a:rPr>
              <a:t>340.000</a:t>
            </a:r>
            <a:r>
              <a:rPr lang="es-ES" sz="1400" dirty="0">
                <a:latin typeface="Calibri" panose="020F0502020204030204" pitchFamily="34" charset="0"/>
                <a:ea typeface="Times New Roman" panose="02020603050405020304" pitchFamily="18" charset="0"/>
              </a:rPr>
              <a:t>+</a:t>
            </a:r>
            <a:r>
              <a:rPr lang="es-ES" sz="1400" b="1" dirty="0">
                <a:solidFill>
                  <a:srgbClr val="C00000"/>
                </a:solidFill>
                <a:latin typeface="Calibri" panose="020F0502020204030204" pitchFamily="34" charset="0"/>
                <a:ea typeface="Times New Roman" panose="02020603050405020304" pitchFamily="18" charset="0"/>
              </a:rPr>
              <a:t>240.000</a:t>
            </a:r>
            <a:r>
              <a:rPr lang="es-ES" sz="1400" dirty="0">
                <a:latin typeface="Calibri" panose="020F0502020204030204" pitchFamily="34" charset="0"/>
                <a:ea typeface="Times New Roman" panose="02020603050405020304" pitchFamily="18" charset="0"/>
              </a:rPr>
              <a:t>) =] 320.000 TL</a:t>
            </a:r>
          </a:p>
          <a:p>
            <a:pPr lvl="1" algn="just">
              <a:spcAft>
                <a:spcPts val="600"/>
              </a:spcAft>
            </a:pPr>
            <a:r>
              <a:rPr lang="es-ES" sz="1400" dirty="0">
                <a:latin typeface="Calibri" panose="020F0502020204030204" pitchFamily="34" charset="0"/>
                <a:ea typeface="Times New Roman" panose="02020603050405020304" pitchFamily="18" charset="0"/>
              </a:rPr>
              <a:t>Hesaplanan vergi: .................................(320.000 x %3=) 9.600 TL</a:t>
            </a:r>
          </a:p>
          <a:p>
            <a:pPr lvl="1" algn="just">
              <a:spcAft>
                <a:spcPts val="600"/>
              </a:spcAft>
            </a:pPr>
            <a:endParaRPr lang="tr-TR" sz="1400" dirty="0">
              <a:latin typeface="Calibri" panose="020F0502020204030204" pitchFamily="34" charset="0"/>
              <a:ea typeface="Times New Roman" panose="02020603050405020304" pitchFamily="18" charset="0"/>
            </a:endParaRPr>
          </a:p>
        </p:txBody>
      </p:sp>
      <p:sp>
        <p:nvSpPr>
          <p:cNvPr id="23" name="Metin kutusu 22"/>
          <p:cNvSpPr txBox="1"/>
          <p:nvPr/>
        </p:nvSpPr>
        <p:spPr>
          <a:xfrm>
            <a:off x="7488462" y="4258026"/>
            <a:ext cx="4405812" cy="2215991"/>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1" algn="just">
              <a:spcAft>
                <a:spcPts val="600"/>
              </a:spcAft>
            </a:pPr>
            <a:r>
              <a:rPr lang="tr-TR" sz="1600" b="1" dirty="0">
                <a:solidFill>
                  <a:srgbClr val="C00000"/>
                </a:solidFill>
                <a:latin typeface="Calibri" panose="020F0502020204030204" pitchFamily="34" charset="0"/>
                <a:ea typeface="Times New Roman" panose="02020603050405020304" pitchFamily="18" charset="0"/>
              </a:rPr>
              <a:t>*</a:t>
            </a:r>
            <a:r>
              <a:rPr lang="tr-TR" sz="1400" b="1" dirty="0">
                <a:latin typeface="Calibri" panose="020F0502020204030204" pitchFamily="34" charset="0"/>
                <a:ea typeface="Times New Roman" panose="02020603050405020304" pitchFamily="18" charset="0"/>
              </a:rPr>
              <a:t>296</a:t>
            </a:r>
            <a:r>
              <a:rPr lang="tr-TR" sz="1400" dirty="0">
                <a:latin typeface="Calibri" panose="020F0502020204030204" pitchFamily="34" charset="0"/>
                <a:ea typeface="Times New Roman" panose="02020603050405020304" pitchFamily="18" charset="0"/>
              </a:rPr>
              <a:t> GEÇİCİ HESAP(7440 sayılı Kanun 6/3 </a:t>
            </a:r>
            <a:r>
              <a:rPr lang="tr-TR" sz="1400" dirty="0" err="1">
                <a:latin typeface="Calibri" panose="020F0502020204030204" pitchFamily="34" charset="0"/>
                <a:ea typeface="Times New Roman" panose="02020603050405020304" pitchFamily="18" charset="0"/>
              </a:rPr>
              <a:t>md.</a:t>
            </a:r>
            <a:r>
              <a:rPr lang="tr-TR" sz="1400" dirty="0">
                <a:latin typeface="Calibri" panose="020F0502020204030204" pitchFamily="34" charset="0"/>
                <a:ea typeface="Times New Roman" panose="02020603050405020304" pitchFamily="18" charset="0"/>
              </a:rPr>
              <a:t> uyarınca düzeltme hesabı) da kullanılabilir.</a:t>
            </a:r>
          </a:p>
          <a:p>
            <a:pPr lvl="1" algn="just">
              <a:spcAft>
                <a:spcPts val="600"/>
              </a:spcAft>
            </a:pPr>
            <a:endParaRPr lang="tr-TR" sz="1400" dirty="0">
              <a:latin typeface="Calibri" panose="020F0502020204030204" pitchFamily="34" charset="0"/>
              <a:ea typeface="Times New Roman" panose="02020603050405020304" pitchFamily="18" charset="0"/>
            </a:endParaRPr>
          </a:p>
          <a:p>
            <a:pPr lvl="1" algn="just">
              <a:spcAft>
                <a:spcPts val="600"/>
              </a:spcAft>
            </a:pPr>
            <a:r>
              <a:rPr lang="tr-TR" sz="1400" dirty="0">
                <a:latin typeface="Calibri" panose="020F0502020204030204" pitchFamily="34" charset="0"/>
                <a:ea typeface="Times New Roman" panose="02020603050405020304" pitchFamily="18" charset="0"/>
              </a:rPr>
              <a:t>Bu madde kapsamında beyan edilen kasa mevcutları ve ortaklardan net alacak tutarları ile bunlarla ilgili diğer hesaplarda yer alan işlemlerin, </a:t>
            </a:r>
            <a:r>
              <a:rPr lang="tr-TR" sz="1400" b="1" dirty="0">
                <a:solidFill>
                  <a:srgbClr val="C00000"/>
                </a:solidFill>
                <a:latin typeface="Calibri" panose="020F0502020204030204" pitchFamily="34" charset="0"/>
                <a:ea typeface="Times New Roman" panose="02020603050405020304" pitchFamily="18" charset="0"/>
              </a:rPr>
              <a:t>dileyen mükelleflerce</a:t>
            </a:r>
            <a:r>
              <a:rPr lang="tr-TR" sz="1400" dirty="0">
                <a:solidFill>
                  <a:srgbClr val="C00000"/>
                </a:solidFill>
                <a:latin typeface="Calibri" panose="020F0502020204030204" pitchFamily="34" charset="0"/>
                <a:ea typeface="Times New Roman" panose="02020603050405020304" pitchFamily="18" charset="0"/>
              </a:rPr>
              <a:t> </a:t>
            </a:r>
            <a:r>
              <a:rPr lang="tr-TR" sz="1400" b="1" u="sng" dirty="0">
                <a:latin typeface="Calibri" panose="020F0502020204030204" pitchFamily="34" charset="0"/>
                <a:ea typeface="Times New Roman" panose="02020603050405020304" pitchFamily="18" charset="0"/>
              </a:rPr>
              <a:t>“689. Diğer Olağandışı Gider ve Zararlar”</a:t>
            </a:r>
            <a:r>
              <a:rPr lang="tr-TR" sz="1400" dirty="0">
                <a:latin typeface="Calibri" panose="020F0502020204030204" pitchFamily="34" charset="0"/>
                <a:ea typeface="Times New Roman" panose="02020603050405020304" pitchFamily="18" charset="0"/>
              </a:rPr>
              <a:t> hesabı </a:t>
            </a:r>
            <a:r>
              <a:rPr lang="tr-TR" sz="1400" b="1" dirty="0">
                <a:solidFill>
                  <a:srgbClr val="C00000"/>
                </a:solidFill>
                <a:latin typeface="Calibri" panose="020F0502020204030204" pitchFamily="34" charset="0"/>
                <a:ea typeface="Times New Roman" panose="02020603050405020304" pitchFamily="18" charset="0"/>
              </a:rPr>
              <a:t>yerine</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bilançonun aktifinde </a:t>
            </a:r>
            <a:r>
              <a:rPr lang="tr-TR" sz="1400" b="1" u="sng" dirty="0">
                <a:latin typeface="Calibri" panose="020F0502020204030204" pitchFamily="34" charset="0"/>
                <a:ea typeface="Times New Roman" panose="02020603050405020304" pitchFamily="18" charset="0"/>
              </a:rPr>
              <a:t>herhangi geçici bir hesapta</a:t>
            </a:r>
            <a:r>
              <a:rPr lang="tr-TR" sz="1400"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izlenmesi mümkündür</a:t>
            </a:r>
            <a:r>
              <a:rPr lang="tr-TR" sz="1400" dirty="0">
                <a:latin typeface="Calibri" panose="020F0502020204030204" pitchFamily="34" charset="0"/>
                <a:ea typeface="Times New Roman" panose="02020603050405020304" pitchFamily="18" charset="0"/>
              </a:rPr>
              <a:t>.</a:t>
            </a:r>
          </a:p>
        </p:txBody>
      </p:sp>
      <p:sp>
        <p:nvSpPr>
          <p:cNvPr id="10" name="İçerik Yer Tutucusu 2"/>
          <p:cNvSpPr txBox="1">
            <a:spLocks/>
          </p:cNvSpPr>
          <p:nvPr/>
        </p:nvSpPr>
        <p:spPr>
          <a:xfrm>
            <a:off x="2143476" y="464729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0" name="Metin kutusu 19"/>
          <p:cNvSpPr txBox="1"/>
          <p:nvPr/>
        </p:nvSpPr>
        <p:spPr>
          <a:xfrm>
            <a:off x="1400537" y="1396532"/>
            <a:ext cx="9896353" cy="1885131"/>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endParaRPr lang="tr-TR" sz="1100" dirty="0">
              <a:latin typeface="Segoe UI" panose="020B0502040204020203" pitchFamily="34" charset="0"/>
              <a:ea typeface="Segoe UI" panose="020B0502040204020203" pitchFamily="34" charset="0"/>
              <a:cs typeface="Segoe UI" panose="020B0502040204020203" pitchFamily="34" charset="0"/>
            </a:endParaRPr>
          </a:p>
          <a:p>
            <a:endParaRPr lang="tr-TR" sz="1100" dirty="0">
              <a:latin typeface="Segoe UI" panose="020B0502040204020203" pitchFamily="34" charset="0"/>
              <a:ea typeface="Segoe UI" panose="020B0502040204020203" pitchFamily="34" charset="0"/>
              <a:cs typeface="Segoe UI" panose="020B0502040204020203" pitchFamily="34"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2000" b="1" u="sng" dirty="0">
                <a:latin typeface="Calibri" panose="020F0502020204030204" pitchFamily="34" charset="0"/>
                <a:ea typeface="Times New Roman" panose="02020603050405020304" pitchFamily="18" charset="0"/>
              </a:rPr>
              <a:t>Beyan edilen tutarlar üzerinden</a:t>
            </a:r>
            <a:r>
              <a:rPr lang="tr-TR" sz="2000" dirty="0">
                <a:latin typeface="Calibri" panose="020F0502020204030204" pitchFamily="34" charset="0"/>
                <a:ea typeface="Times New Roman" panose="02020603050405020304" pitchFamily="18" charset="0"/>
              </a:rPr>
              <a:t> </a:t>
            </a:r>
            <a:r>
              <a:rPr lang="tr-TR" sz="2000" b="1" dirty="0">
                <a:solidFill>
                  <a:srgbClr val="C00000"/>
                </a:solidFill>
                <a:latin typeface="Calibri" panose="020F0502020204030204" pitchFamily="34" charset="0"/>
                <a:ea typeface="Times New Roman" panose="02020603050405020304" pitchFamily="18" charset="0"/>
              </a:rPr>
              <a:t>%3 oranında</a:t>
            </a:r>
            <a:r>
              <a:rPr lang="tr-TR" sz="2000" dirty="0">
                <a:solidFill>
                  <a:srgbClr val="C00000"/>
                </a:solidFill>
                <a:latin typeface="Calibri" panose="020F0502020204030204" pitchFamily="34" charset="0"/>
                <a:ea typeface="Times New Roman" panose="02020603050405020304" pitchFamily="18" charset="0"/>
              </a:rPr>
              <a:t> </a:t>
            </a:r>
            <a:r>
              <a:rPr lang="tr-TR" sz="2000" dirty="0">
                <a:latin typeface="Calibri" panose="020F0502020204030204" pitchFamily="34" charset="0"/>
                <a:ea typeface="Times New Roman" panose="02020603050405020304" pitchFamily="18" charset="0"/>
              </a:rPr>
              <a:t>vergi hesaplayacak ve hesaplanan vergiyi </a:t>
            </a:r>
            <a:r>
              <a:rPr lang="tr-TR" sz="2000" b="1" dirty="0">
                <a:solidFill>
                  <a:srgbClr val="C00000"/>
                </a:solidFill>
                <a:latin typeface="Calibri" panose="020F0502020204030204" pitchFamily="34" charset="0"/>
                <a:ea typeface="Times New Roman" panose="02020603050405020304" pitchFamily="18" charset="0"/>
              </a:rPr>
              <a:t>beyanname verme süresi içinde ödenecektir.</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2000" dirty="0">
                <a:latin typeface="Calibri" panose="020F0502020204030204" pitchFamily="34" charset="0"/>
                <a:ea typeface="Times New Roman" panose="02020603050405020304" pitchFamily="18" charset="0"/>
              </a:rPr>
              <a:t>Bu süre içerisinde ödenmeyen bu vergiler 6183 sayılı Kanun hükümlerine göre gecikme zammıyla birlikte takip edilecektir.</a:t>
            </a:r>
            <a:endParaRPr lang="tr-TR" sz="1400" dirty="0">
              <a:latin typeface="Calibri" panose="020F0502020204030204" pitchFamily="34" charset="0"/>
              <a:ea typeface="Times New Roman" panose="02020603050405020304" pitchFamily="18" charset="0"/>
            </a:endParaRPr>
          </a:p>
        </p:txBody>
      </p:sp>
      <p:sp>
        <p:nvSpPr>
          <p:cNvPr id="21" name="Yuvarlatılmış Dikdörtgen 20"/>
          <p:cNvSpPr/>
          <p:nvPr/>
        </p:nvSpPr>
        <p:spPr>
          <a:xfrm>
            <a:off x="1419641" y="1225669"/>
            <a:ext cx="9875091"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600" dirty="0">
                <a:latin typeface="Arial" panose="020B0604020202020204" pitchFamily="34" charset="0"/>
                <a:cs typeface="Arial" panose="020B0604020202020204" pitchFamily="34" charset="0"/>
              </a:rPr>
              <a:t>Vergisel Yükümlülükler ve Muhasebe Kayıtları</a:t>
            </a:r>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2" name="TextShape 2">
            <a:extLst>
              <a:ext uri="{FF2B5EF4-FFF2-40B4-BE49-F238E27FC236}">
                <a16:creationId xmlns:a16="http://schemas.microsoft.com/office/drawing/2014/main" id="{951F4115-DF57-D2C9-94A7-25CAE17A8AC9}"/>
              </a:ext>
            </a:extLst>
          </p:cNvPr>
          <p:cNvSpPr txBox="1"/>
          <p:nvPr/>
        </p:nvSpPr>
        <p:spPr>
          <a:xfrm>
            <a:off x="902667" y="129375"/>
            <a:ext cx="10920495" cy="791640"/>
          </a:xfrm>
          <a:prstGeom prst="rect">
            <a:avLst/>
          </a:prstGeom>
          <a:noFill/>
          <a:ln>
            <a:noFill/>
          </a:ln>
        </p:spPr>
        <p:txBody>
          <a:bodyPr anchor="ctr"/>
          <a:lstStyle/>
          <a:p>
            <a:pPr algn="ctr">
              <a:lnSpc>
                <a:spcPct val="100000"/>
              </a:lnSpc>
            </a:pPr>
            <a:r>
              <a:rPr lang="tr-TR" sz="3600" b="1" spc="-1" dirty="0">
                <a:solidFill>
                  <a:srgbClr val="C00000"/>
                </a:solidFill>
                <a:uFill>
                  <a:solidFill>
                    <a:srgbClr val="FFFFFF"/>
                  </a:solidFill>
                </a:uFill>
                <a:latin typeface="Calibri"/>
              </a:rPr>
              <a:t>İŞLETME KAYITLARININ DÜZELTİLMESİ</a:t>
            </a:r>
          </a:p>
          <a:p>
            <a:pPr algn="ctr">
              <a:lnSpc>
                <a:spcPct val="100000"/>
              </a:lnSpc>
            </a:pPr>
            <a:r>
              <a:rPr lang="tr-TR" sz="2000" b="1" spc="-1" dirty="0">
                <a:solidFill>
                  <a:srgbClr val="C00000"/>
                </a:solidFill>
                <a:uFill>
                  <a:solidFill>
                    <a:srgbClr val="FFFFFF"/>
                  </a:solidFill>
                </a:uFill>
              </a:rPr>
              <a:t>-Kayıtlarda Yer Aldığı Hâlde İşletmede Mevcut Olmayan Kasa Mevcudu ve Ortaklardan Alacaklar</a:t>
            </a:r>
            <a:r>
              <a:rPr lang="tr-TR" sz="2000" b="1" strike="noStrike" spc="-1" dirty="0">
                <a:solidFill>
                  <a:srgbClr val="C00000"/>
                </a:solidFill>
                <a:uFill>
                  <a:solidFill>
                    <a:srgbClr val="FFFFFF"/>
                  </a:solidFill>
                </a:uFill>
                <a:latin typeface="Calibri"/>
              </a:rPr>
              <a:t>-</a:t>
            </a:r>
            <a:endParaRPr lang="tr-TR" sz="2400" b="0" strike="noStrike" spc="-1" dirty="0">
              <a:solidFill>
                <a:srgbClr val="C00000"/>
              </a:solidFill>
              <a:uFill>
                <a:solidFill>
                  <a:srgbClr val="FFFFFF"/>
                </a:solidFill>
              </a:uFill>
              <a:latin typeface="Calibri"/>
            </a:endParaRPr>
          </a:p>
        </p:txBody>
      </p:sp>
    </p:spTree>
    <p:extLst>
      <p:ext uri="{BB962C8B-B14F-4D97-AF65-F5344CB8AC3E}">
        <p14:creationId xmlns:p14="http://schemas.microsoft.com/office/powerpoint/2010/main" val="42645589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xit" presetSubtype="0" fill="hold" grpId="1" nodeType="clickEffect">
                                  <p:stCondLst>
                                    <p:cond delay="0"/>
                                  </p:stCondLst>
                                  <p:childTnLst>
                                    <p:animEffect transition="out" filter="fade">
                                      <p:cBhvr>
                                        <p:cTn id="23" dur="1000"/>
                                        <p:tgtEl>
                                          <p:spTgt spid="26"/>
                                        </p:tgtEl>
                                      </p:cBhvr>
                                    </p:animEffect>
                                    <p:anim calcmode="lin" valueType="num">
                                      <p:cBhvr>
                                        <p:cTn id="24" dur="1000"/>
                                        <p:tgtEl>
                                          <p:spTgt spid="26"/>
                                        </p:tgtEl>
                                        <p:attrNameLst>
                                          <p:attrName>ppt_x</p:attrName>
                                        </p:attrNameLst>
                                      </p:cBhvr>
                                      <p:tavLst>
                                        <p:tav tm="0">
                                          <p:val>
                                            <p:strVal val="ppt_x"/>
                                          </p:val>
                                        </p:tav>
                                        <p:tav tm="100000">
                                          <p:val>
                                            <p:strVal val="ppt_x"/>
                                          </p:val>
                                        </p:tav>
                                      </p:tavLst>
                                    </p:anim>
                                    <p:anim calcmode="lin" valueType="num">
                                      <p:cBhvr>
                                        <p:cTn id="25" dur="100" decel="100000"/>
                                        <p:tgtEl>
                                          <p:spTgt spid="26"/>
                                        </p:tgtEl>
                                        <p:attrNameLst>
                                          <p:attrName>ppt_y</p:attrName>
                                        </p:attrNameLst>
                                      </p:cBhvr>
                                      <p:tavLst>
                                        <p:tav tm="0">
                                          <p:val>
                                            <p:strVal val="ppt_y"/>
                                          </p:val>
                                        </p:tav>
                                        <p:tav tm="100000">
                                          <p:val>
                                            <p:strVal val="ppt_y-.03"/>
                                          </p:val>
                                        </p:tav>
                                      </p:tavLst>
                                    </p:anim>
                                    <p:anim calcmode="lin" valueType="num">
                                      <p:cBhvr>
                                        <p:cTn id="26" dur="900" accel="100000">
                                          <p:stCondLst>
                                            <p:cond delay="100"/>
                                          </p:stCondLst>
                                        </p:cTn>
                                        <p:tgtEl>
                                          <p:spTgt spid="26"/>
                                        </p:tgtEl>
                                        <p:attrNameLst>
                                          <p:attrName>ppt_y</p:attrName>
                                        </p:attrNameLst>
                                      </p:cBhvr>
                                      <p:tavLst>
                                        <p:tav tm="0">
                                          <p:val>
                                            <p:strVal val="ppt_y"/>
                                          </p:val>
                                        </p:tav>
                                        <p:tav tm="100000">
                                          <p:val>
                                            <p:strVal val="ppt_y+1"/>
                                          </p:val>
                                        </p:tav>
                                      </p:tavLst>
                                    </p:anim>
                                    <p:set>
                                      <p:cBhvr>
                                        <p:cTn id="27" dur="1" fill="hold">
                                          <p:stCondLst>
                                            <p:cond delay="999"/>
                                          </p:stCondLst>
                                        </p:cTn>
                                        <p:tgtEl>
                                          <p:spTgt spid="26"/>
                                        </p:tgtEl>
                                        <p:attrNameLst>
                                          <p:attrName>style.visibility</p:attrName>
                                        </p:attrNameLst>
                                      </p:cBhvr>
                                      <p:to>
                                        <p:strVal val="hidden"/>
                                      </p:to>
                                    </p:se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xit" presetSubtype="0" fill="hold" grpId="1" nodeType="clickEffect">
                                  <p:stCondLst>
                                    <p:cond delay="0"/>
                                  </p:stCondLst>
                                  <p:childTnLst>
                                    <p:animEffect transition="out" filter="fade">
                                      <p:cBhvr>
                                        <p:cTn id="35" dur="1000"/>
                                        <p:tgtEl>
                                          <p:spTgt spid="16"/>
                                        </p:tgtEl>
                                      </p:cBhvr>
                                    </p:animEffect>
                                    <p:anim calcmode="lin" valueType="num">
                                      <p:cBhvr>
                                        <p:cTn id="36" dur="1000"/>
                                        <p:tgtEl>
                                          <p:spTgt spid="16"/>
                                        </p:tgtEl>
                                        <p:attrNameLst>
                                          <p:attrName>ppt_x</p:attrName>
                                        </p:attrNameLst>
                                      </p:cBhvr>
                                      <p:tavLst>
                                        <p:tav tm="0">
                                          <p:val>
                                            <p:strVal val="ppt_x"/>
                                          </p:val>
                                        </p:tav>
                                        <p:tav tm="100000">
                                          <p:val>
                                            <p:strVal val="ppt_x"/>
                                          </p:val>
                                        </p:tav>
                                      </p:tavLst>
                                    </p:anim>
                                    <p:anim calcmode="lin" valueType="num">
                                      <p:cBhvr>
                                        <p:cTn id="37" dur="100" decel="100000"/>
                                        <p:tgtEl>
                                          <p:spTgt spid="16"/>
                                        </p:tgtEl>
                                        <p:attrNameLst>
                                          <p:attrName>ppt_y</p:attrName>
                                        </p:attrNameLst>
                                      </p:cBhvr>
                                      <p:tavLst>
                                        <p:tav tm="0">
                                          <p:val>
                                            <p:strVal val="ppt_y"/>
                                          </p:val>
                                        </p:tav>
                                        <p:tav tm="100000">
                                          <p:val>
                                            <p:strVal val="ppt_y-.03"/>
                                          </p:val>
                                        </p:tav>
                                      </p:tavLst>
                                    </p:anim>
                                    <p:anim calcmode="lin" valueType="num">
                                      <p:cBhvr>
                                        <p:cTn id="38" dur="900" accel="100000">
                                          <p:stCondLst>
                                            <p:cond delay="100"/>
                                          </p:stCondLst>
                                        </p:cTn>
                                        <p:tgtEl>
                                          <p:spTgt spid="16"/>
                                        </p:tgtEl>
                                        <p:attrNameLst>
                                          <p:attrName>ppt_y</p:attrName>
                                        </p:attrNameLst>
                                      </p:cBhvr>
                                      <p:tavLst>
                                        <p:tav tm="0">
                                          <p:val>
                                            <p:strVal val="ppt_y"/>
                                          </p:val>
                                        </p:tav>
                                        <p:tav tm="100000">
                                          <p:val>
                                            <p:strVal val="ppt_y+1"/>
                                          </p:val>
                                        </p:tav>
                                      </p:tavLst>
                                    </p:anim>
                                    <p:set>
                                      <p:cBhvr>
                                        <p:cTn id="39" dur="1" fill="hold">
                                          <p:stCondLst>
                                            <p:cond delay="999"/>
                                          </p:stCondLst>
                                        </p:cTn>
                                        <p:tgtEl>
                                          <p:spTgt spid="16"/>
                                        </p:tgtEl>
                                        <p:attrNameLst>
                                          <p:attrName>style.visibility</p:attrName>
                                        </p:attrNameLst>
                                      </p:cBhvr>
                                      <p:to>
                                        <p:strVal val="hidden"/>
                                      </p:to>
                                    </p:se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37" presetClass="exit" presetSubtype="0" fill="hold" grpId="1" nodeType="clickEffect">
                                  <p:stCondLst>
                                    <p:cond delay="0"/>
                                  </p:stCondLst>
                                  <p:childTnLst>
                                    <p:animEffect transition="out" filter="fade">
                                      <p:cBhvr>
                                        <p:cTn id="52" dur="1000"/>
                                        <p:tgtEl>
                                          <p:spTgt spid="17"/>
                                        </p:tgtEl>
                                      </p:cBhvr>
                                    </p:animEffect>
                                    <p:anim calcmode="lin" valueType="num">
                                      <p:cBhvr>
                                        <p:cTn id="53" dur="1000"/>
                                        <p:tgtEl>
                                          <p:spTgt spid="17"/>
                                        </p:tgtEl>
                                        <p:attrNameLst>
                                          <p:attrName>ppt_x</p:attrName>
                                        </p:attrNameLst>
                                      </p:cBhvr>
                                      <p:tavLst>
                                        <p:tav tm="0">
                                          <p:val>
                                            <p:strVal val="ppt_x"/>
                                          </p:val>
                                        </p:tav>
                                        <p:tav tm="100000">
                                          <p:val>
                                            <p:strVal val="ppt_x"/>
                                          </p:val>
                                        </p:tav>
                                      </p:tavLst>
                                    </p:anim>
                                    <p:anim calcmode="lin" valueType="num">
                                      <p:cBhvr>
                                        <p:cTn id="54" dur="100" decel="100000"/>
                                        <p:tgtEl>
                                          <p:spTgt spid="17"/>
                                        </p:tgtEl>
                                        <p:attrNameLst>
                                          <p:attrName>ppt_y</p:attrName>
                                        </p:attrNameLst>
                                      </p:cBhvr>
                                      <p:tavLst>
                                        <p:tav tm="0">
                                          <p:val>
                                            <p:strVal val="ppt_y"/>
                                          </p:val>
                                        </p:tav>
                                        <p:tav tm="100000">
                                          <p:val>
                                            <p:strVal val="ppt_y-.03"/>
                                          </p:val>
                                        </p:tav>
                                      </p:tavLst>
                                    </p:anim>
                                    <p:anim calcmode="lin" valueType="num">
                                      <p:cBhvr>
                                        <p:cTn id="55" dur="900" accel="100000">
                                          <p:stCondLst>
                                            <p:cond delay="100"/>
                                          </p:stCondLst>
                                        </p:cTn>
                                        <p:tgtEl>
                                          <p:spTgt spid="17"/>
                                        </p:tgtEl>
                                        <p:attrNameLst>
                                          <p:attrName>ppt_y</p:attrName>
                                        </p:attrNameLst>
                                      </p:cBhvr>
                                      <p:tavLst>
                                        <p:tav tm="0">
                                          <p:val>
                                            <p:strVal val="ppt_y"/>
                                          </p:val>
                                        </p:tav>
                                        <p:tav tm="100000">
                                          <p:val>
                                            <p:strVal val="ppt_y+1"/>
                                          </p:val>
                                        </p:tav>
                                      </p:tavLst>
                                    </p:anim>
                                    <p:set>
                                      <p:cBhvr>
                                        <p:cTn id="56" dur="1" fill="hold">
                                          <p:stCondLst>
                                            <p:cond delay="999"/>
                                          </p:stCondLst>
                                        </p:cTn>
                                        <p:tgtEl>
                                          <p:spTgt spid="17"/>
                                        </p:tgtEl>
                                        <p:attrNameLst>
                                          <p:attrName>style.visibility</p:attrName>
                                        </p:attrNameLst>
                                      </p:cBhvr>
                                      <p:to>
                                        <p:strVal val="hidden"/>
                                      </p:to>
                                    </p:set>
                                  </p:childTnLst>
                                </p:cTn>
                              </p:par>
                              <p:par>
                                <p:cTn id="57" presetID="37" presetClass="exit" presetSubtype="0" fill="hold" grpId="1" nodeType="withEffect">
                                  <p:stCondLst>
                                    <p:cond delay="0"/>
                                  </p:stCondLst>
                                  <p:childTnLst>
                                    <p:animEffect transition="out" filter="fade">
                                      <p:cBhvr>
                                        <p:cTn id="58" dur="1000"/>
                                        <p:tgtEl>
                                          <p:spTgt spid="18"/>
                                        </p:tgtEl>
                                      </p:cBhvr>
                                    </p:animEffect>
                                    <p:anim calcmode="lin" valueType="num">
                                      <p:cBhvr>
                                        <p:cTn id="59" dur="1000"/>
                                        <p:tgtEl>
                                          <p:spTgt spid="18"/>
                                        </p:tgtEl>
                                        <p:attrNameLst>
                                          <p:attrName>ppt_x</p:attrName>
                                        </p:attrNameLst>
                                      </p:cBhvr>
                                      <p:tavLst>
                                        <p:tav tm="0">
                                          <p:val>
                                            <p:strVal val="ppt_x"/>
                                          </p:val>
                                        </p:tav>
                                        <p:tav tm="100000">
                                          <p:val>
                                            <p:strVal val="ppt_x"/>
                                          </p:val>
                                        </p:tav>
                                      </p:tavLst>
                                    </p:anim>
                                    <p:anim calcmode="lin" valueType="num">
                                      <p:cBhvr>
                                        <p:cTn id="60" dur="100" decel="100000"/>
                                        <p:tgtEl>
                                          <p:spTgt spid="18"/>
                                        </p:tgtEl>
                                        <p:attrNameLst>
                                          <p:attrName>ppt_y</p:attrName>
                                        </p:attrNameLst>
                                      </p:cBhvr>
                                      <p:tavLst>
                                        <p:tav tm="0">
                                          <p:val>
                                            <p:strVal val="ppt_y"/>
                                          </p:val>
                                        </p:tav>
                                        <p:tav tm="100000">
                                          <p:val>
                                            <p:strVal val="ppt_y-.03"/>
                                          </p:val>
                                        </p:tav>
                                      </p:tavLst>
                                    </p:anim>
                                    <p:anim calcmode="lin" valueType="num">
                                      <p:cBhvr>
                                        <p:cTn id="61" dur="900" accel="100000">
                                          <p:stCondLst>
                                            <p:cond delay="100"/>
                                          </p:stCondLst>
                                        </p:cTn>
                                        <p:tgtEl>
                                          <p:spTgt spid="18"/>
                                        </p:tgtEl>
                                        <p:attrNameLst>
                                          <p:attrName>ppt_y</p:attrName>
                                        </p:attrNameLst>
                                      </p:cBhvr>
                                      <p:tavLst>
                                        <p:tav tm="0">
                                          <p:val>
                                            <p:strVal val="ppt_y"/>
                                          </p:val>
                                        </p:tav>
                                        <p:tav tm="100000">
                                          <p:val>
                                            <p:strVal val="ppt_y+1"/>
                                          </p:val>
                                        </p:tav>
                                      </p:tavLst>
                                    </p:anim>
                                    <p:set>
                                      <p:cBhvr>
                                        <p:cTn id="62" dur="1" fill="hold">
                                          <p:stCondLst>
                                            <p:cond delay="999"/>
                                          </p:stCondLst>
                                        </p:cTn>
                                        <p:tgtEl>
                                          <p:spTgt spid="18"/>
                                        </p:tgtEl>
                                        <p:attrNameLst>
                                          <p:attrName>style.visibility</p:attrName>
                                        </p:attrNameLst>
                                      </p:cBhvr>
                                      <p:to>
                                        <p:strVal val="hidden"/>
                                      </p:to>
                                    </p:set>
                                  </p:childTnLst>
                                </p:cTn>
                              </p:par>
                            </p:childTnLst>
                          </p:cTn>
                        </p:par>
                        <p:par>
                          <p:cTn id="63" fill="hold">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left)">
                                      <p:cBhvr>
                                        <p:cTn id="66" dur="5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left)">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16" grpId="0" animBg="1"/>
      <p:bldP spid="16" grpId="1" animBg="1"/>
      <p:bldP spid="17" grpId="0" animBg="1"/>
      <p:bldP spid="17" grpId="1" animBg="1"/>
      <p:bldP spid="19" grpId="0" animBg="1"/>
      <p:bldP spid="18" grpId="0" animBg="1"/>
      <p:bldP spid="18" grpId="1" animBg="1"/>
      <p:bldP spid="23" grpId="0" animBg="1"/>
      <p:bldP spid="20" grpId="0" animBg="1"/>
      <p:bldP spid="21" grpId="0" animBg="1"/>
      <p:bldP spid="22"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İçerik Yer Tutucusu 2"/>
          <p:cNvSpPr txBox="1">
            <a:spLocks/>
          </p:cNvSpPr>
          <p:nvPr/>
        </p:nvSpPr>
        <p:spPr>
          <a:xfrm>
            <a:off x="2143476" y="464729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0" name="Metin kutusu 19"/>
          <p:cNvSpPr txBox="1"/>
          <p:nvPr/>
        </p:nvSpPr>
        <p:spPr>
          <a:xfrm>
            <a:off x="3602676" y="1396532"/>
            <a:ext cx="5965371" cy="2039020"/>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endParaRPr lang="tr-TR" sz="1000" dirty="0">
              <a:latin typeface="Segoe UI" panose="020B0502040204020203" pitchFamily="34" charset="0"/>
              <a:ea typeface="Segoe UI" panose="020B0502040204020203" pitchFamily="34" charset="0"/>
              <a:cs typeface="Segoe UI" panose="020B0502040204020203" pitchFamily="34"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endParaRPr lang="tr-TR" sz="2200" dirty="0">
              <a:latin typeface="Calibri" panose="020F0502020204030204" pitchFamily="34" charset="0"/>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200" dirty="0">
                <a:latin typeface="Calibri" panose="020F0502020204030204" pitchFamily="34" charset="0"/>
                <a:ea typeface="Times New Roman" panose="02020603050405020304" pitchFamily="18" charset="0"/>
              </a:rPr>
              <a:t>Kurumlar vergisi beyannamesi ekinde vermiş oldukları </a:t>
            </a:r>
            <a:r>
              <a:rPr lang="tr-TR" sz="2200" b="1" dirty="0">
                <a:latin typeface="Calibri" panose="020F0502020204030204" pitchFamily="34" charset="0"/>
                <a:ea typeface="Times New Roman" panose="02020603050405020304" pitchFamily="18" charset="0"/>
              </a:rPr>
              <a:t>31/12/2022</a:t>
            </a:r>
            <a:r>
              <a:rPr lang="tr-TR" sz="2200" dirty="0">
                <a:latin typeface="Calibri" panose="020F0502020204030204" pitchFamily="34" charset="0"/>
                <a:ea typeface="Times New Roman" panose="02020603050405020304" pitchFamily="18" charset="0"/>
              </a:rPr>
              <a:t> tarihli bilançolarını dikkate almaları gerekmektedir.</a:t>
            </a:r>
          </a:p>
          <a:p>
            <a:pPr marL="377190" lvl="1" indent="-285750">
              <a:lnSpc>
                <a:spcPct val="90000"/>
              </a:lnSpc>
              <a:spcBef>
                <a:spcPts val="300"/>
              </a:spcBef>
              <a:spcAft>
                <a:spcPts val="300"/>
              </a:spcAft>
              <a:buClr>
                <a:srgbClr val="D34817"/>
              </a:buClr>
              <a:buFont typeface="Wingdings" panose="05000000000000000000" pitchFamily="2" charset="2"/>
              <a:buChar char="§"/>
            </a:pPr>
            <a:endParaRPr lang="tr-TR" sz="2200" dirty="0" err="1">
              <a:latin typeface="Calibri" panose="020F0502020204030204" pitchFamily="34" charset="0"/>
              <a:ea typeface="Times New Roman" panose="02020603050405020304" pitchFamily="18" charset="0"/>
            </a:endParaRPr>
          </a:p>
        </p:txBody>
      </p:sp>
      <p:sp>
        <p:nvSpPr>
          <p:cNvPr id="21" name="Yuvarlatılmış Dikdörtgen 20"/>
          <p:cNvSpPr/>
          <p:nvPr/>
        </p:nvSpPr>
        <p:spPr>
          <a:xfrm>
            <a:off x="3617050"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600" dirty="0">
                <a:latin typeface="Arial" panose="020B0604020202020204" pitchFamily="34" charset="0"/>
                <a:cs typeface="Arial" panose="020B0604020202020204" pitchFamily="34" charset="0"/>
              </a:rPr>
              <a:t>Esas Alınacak Bilanço</a:t>
            </a:r>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24" name="Metin kutusu 23"/>
          <p:cNvSpPr txBox="1"/>
          <p:nvPr/>
        </p:nvSpPr>
        <p:spPr>
          <a:xfrm>
            <a:off x="740442" y="3947102"/>
            <a:ext cx="11244943" cy="1985159"/>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742950" lvl="1" indent="-285750">
              <a:spcAft>
                <a:spcPts val="600"/>
              </a:spcAft>
              <a:buFont typeface="Wingdings" panose="05000000000000000000" pitchFamily="2" charset="2"/>
              <a:buChar char="ü"/>
            </a:pPr>
            <a:endParaRPr lang="tr-TR" dirty="0">
              <a:latin typeface="Calibri" panose="020F0502020204030204" pitchFamily="34" charset="0"/>
              <a:ea typeface="Times New Roman" panose="02020603050405020304" pitchFamily="18" charset="0"/>
            </a:endParaRPr>
          </a:p>
          <a:p>
            <a:pPr marL="742950" lvl="1" indent="-285750">
              <a:spcAft>
                <a:spcPts val="600"/>
              </a:spcAft>
              <a:buFont typeface="Wingdings" panose="05000000000000000000" pitchFamily="2" charset="2"/>
              <a:buChar char="ü"/>
            </a:pPr>
            <a:r>
              <a:rPr lang="tr-TR" b="1" dirty="0">
                <a:solidFill>
                  <a:srgbClr val="C00000"/>
                </a:solidFill>
                <a:latin typeface="Calibri" panose="020F0502020204030204" pitchFamily="34" charset="0"/>
                <a:ea typeface="Times New Roman" panose="02020603050405020304" pitchFamily="18" charset="0"/>
              </a:rPr>
              <a:t>Özel hesap dönemi </a:t>
            </a:r>
            <a:r>
              <a:rPr lang="tr-TR" dirty="0">
                <a:latin typeface="Calibri" panose="020F0502020204030204" pitchFamily="34" charset="0"/>
                <a:ea typeface="Times New Roman" panose="02020603050405020304" pitchFamily="18" charset="0"/>
              </a:rPr>
              <a:t>kullanan mükellefler ise </a:t>
            </a:r>
            <a:r>
              <a:rPr lang="tr-TR" b="1" u="sng" dirty="0">
                <a:latin typeface="Calibri" panose="020F0502020204030204" pitchFamily="34" charset="0"/>
                <a:ea typeface="Times New Roman" panose="02020603050405020304" pitchFamily="18" charset="0"/>
              </a:rPr>
              <a:t>2022 yılı içerisinde sona eren</a:t>
            </a:r>
            <a:r>
              <a:rPr lang="tr-TR" dirty="0">
                <a:latin typeface="Calibri" panose="020F0502020204030204" pitchFamily="34" charset="0"/>
                <a:ea typeface="Times New Roman" panose="02020603050405020304" pitchFamily="18" charset="0"/>
              </a:rPr>
              <a:t> hesap dönemlerine ilişkin olarak vermiş oldukları kurumlar vergisi beyannamesi ekinde yer alan bilançolarını esas alacaklardır.</a:t>
            </a:r>
          </a:p>
          <a:p>
            <a:pPr marL="742950" lvl="1" indent="-285750">
              <a:spcAft>
                <a:spcPts val="600"/>
              </a:spcAft>
              <a:buFont typeface="Wingdings" panose="05000000000000000000" pitchFamily="2" charset="2"/>
              <a:buChar char="ü"/>
            </a:pPr>
            <a:r>
              <a:rPr lang="tr-TR" dirty="0">
                <a:latin typeface="Calibri" panose="020F0502020204030204" pitchFamily="34" charset="0"/>
                <a:ea typeface="Times New Roman" panose="02020603050405020304" pitchFamily="18" charset="0"/>
              </a:rPr>
              <a:t>Dolayısıyla, mükelleflerin kanuni süresinden sonra verdikleri düzeltme beyannamelerinin ekinde yer alan bilançoları dikkate alınmayacaktır.</a:t>
            </a:r>
          </a:p>
          <a:p>
            <a:pPr marL="742950" lvl="1" indent="-285750">
              <a:spcAft>
                <a:spcPts val="600"/>
              </a:spcAft>
              <a:buFont typeface="Wingdings" panose="05000000000000000000" pitchFamily="2" charset="2"/>
              <a:buChar char="ü"/>
            </a:pPr>
            <a:endParaRPr lang="tr-TR" dirty="0">
              <a:latin typeface="Calibri" panose="020F0502020204030204" pitchFamily="34" charset="0"/>
              <a:ea typeface="Times New Roman" panose="02020603050405020304" pitchFamily="18" charset="0"/>
            </a:endParaRPr>
          </a:p>
        </p:txBody>
      </p:sp>
      <p:sp>
        <p:nvSpPr>
          <p:cNvPr id="2" name="TextShape 2">
            <a:extLst>
              <a:ext uri="{FF2B5EF4-FFF2-40B4-BE49-F238E27FC236}">
                <a16:creationId xmlns:a16="http://schemas.microsoft.com/office/drawing/2014/main" id="{ECD61935-2E84-07DC-5363-BB3A40BDB45E}"/>
              </a:ext>
            </a:extLst>
          </p:cNvPr>
          <p:cNvSpPr txBox="1"/>
          <p:nvPr/>
        </p:nvSpPr>
        <p:spPr>
          <a:xfrm>
            <a:off x="902667" y="129375"/>
            <a:ext cx="10920495" cy="791640"/>
          </a:xfrm>
          <a:prstGeom prst="rect">
            <a:avLst/>
          </a:prstGeom>
          <a:noFill/>
          <a:ln>
            <a:noFill/>
          </a:ln>
        </p:spPr>
        <p:txBody>
          <a:bodyPr anchor="ctr"/>
          <a:lstStyle/>
          <a:p>
            <a:pPr algn="ctr">
              <a:lnSpc>
                <a:spcPct val="100000"/>
              </a:lnSpc>
            </a:pPr>
            <a:r>
              <a:rPr lang="tr-TR" sz="3600" b="1" spc="-1" dirty="0">
                <a:solidFill>
                  <a:srgbClr val="C00000"/>
                </a:solidFill>
                <a:uFill>
                  <a:solidFill>
                    <a:srgbClr val="FFFFFF"/>
                  </a:solidFill>
                </a:uFill>
                <a:latin typeface="Calibri"/>
              </a:rPr>
              <a:t>İŞLETME KAYITLARININ DÜZELTİLMESİ</a:t>
            </a:r>
          </a:p>
          <a:p>
            <a:pPr algn="ctr">
              <a:lnSpc>
                <a:spcPct val="100000"/>
              </a:lnSpc>
            </a:pPr>
            <a:r>
              <a:rPr lang="tr-TR" sz="2000" b="1" spc="-1" dirty="0">
                <a:solidFill>
                  <a:srgbClr val="C00000"/>
                </a:solidFill>
                <a:uFill>
                  <a:solidFill>
                    <a:srgbClr val="FFFFFF"/>
                  </a:solidFill>
                </a:uFill>
              </a:rPr>
              <a:t>-Kayıtlarda Yer Aldığı Hâlde İşletmede Mevcut Olmayan Kasa Mevcudu ve Ortaklardan Alacaklar</a:t>
            </a:r>
            <a:r>
              <a:rPr lang="tr-TR" sz="2000" b="1" strike="noStrike" spc="-1" dirty="0">
                <a:solidFill>
                  <a:srgbClr val="C00000"/>
                </a:solidFill>
                <a:uFill>
                  <a:solidFill>
                    <a:srgbClr val="FFFFFF"/>
                  </a:solidFill>
                </a:uFill>
                <a:latin typeface="Calibri"/>
              </a:rPr>
              <a:t>-</a:t>
            </a:r>
            <a:endParaRPr lang="tr-TR" sz="2400" b="0" strike="noStrike" spc="-1" dirty="0">
              <a:solidFill>
                <a:srgbClr val="C00000"/>
              </a:solidFill>
              <a:uFill>
                <a:solidFill>
                  <a:srgbClr val="FFFFFF"/>
                </a:solidFill>
              </a:uFill>
              <a:latin typeface="Calibri"/>
            </a:endParaRPr>
          </a:p>
        </p:txBody>
      </p:sp>
    </p:spTree>
    <p:extLst>
      <p:ext uri="{BB962C8B-B14F-4D97-AF65-F5344CB8AC3E}">
        <p14:creationId xmlns:p14="http://schemas.microsoft.com/office/powerpoint/2010/main" val="38934224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Metin kutusu 23"/>
          <p:cNvSpPr txBox="1"/>
          <p:nvPr/>
        </p:nvSpPr>
        <p:spPr>
          <a:xfrm>
            <a:off x="977981" y="2707950"/>
            <a:ext cx="10764614" cy="3170099"/>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742950" lvl="1" indent="-285750" algn="just">
              <a:spcAft>
                <a:spcPts val="600"/>
              </a:spcAft>
              <a:buFont typeface="Wingdings" panose="05000000000000000000" pitchFamily="2" charset="2"/>
              <a:buChar char="ü"/>
            </a:pPr>
            <a:r>
              <a:rPr lang="tr-TR" dirty="0">
                <a:latin typeface="Calibri" panose="020F0502020204030204" pitchFamily="34" charset="0"/>
                <a:ea typeface="Times New Roman" panose="02020603050405020304" pitchFamily="18" charset="0"/>
              </a:rPr>
              <a:t>İlgili dönem matrahlarında bir </a:t>
            </a:r>
            <a:r>
              <a:rPr lang="tr-TR" b="1" dirty="0">
                <a:solidFill>
                  <a:srgbClr val="C00000"/>
                </a:solidFill>
                <a:latin typeface="Calibri" panose="020F0502020204030204" pitchFamily="34" charset="0"/>
                <a:ea typeface="Times New Roman" panose="02020603050405020304" pitchFamily="18" charset="0"/>
              </a:rPr>
              <a:t>düzeltme ihtiyacı doğması hâlinde</a:t>
            </a:r>
            <a:r>
              <a:rPr lang="tr-TR" dirty="0">
                <a:latin typeface="Calibri" panose="020F0502020204030204" pitchFamily="34" charset="0"/>
                <a:ea typeface="Times New Roman" panose="02020603050405020304" pitchFamily="18" charset="0"/>
              </a:rPr>
              <a:t>, beyan tarihi itibarıyla 2022 hesap döneminin </a:t>
            </a:r>
            <a:r>
              <a:rPr lang="tr-TR" b="1" u="sng" dirty="0">
                <a:latin typeface="Calibri" panose="020F0502020204030204" pitchFamily="34" charset="0"/>
                <a:ea typeface="Times New Roman" panose="02020603050405020304" pitchFamily="18" charset="0"/>
              </a:rPr>
              <a:t>sona ermiş bulunan</a:t>
            </a:r>
            <a:r>
              <a:rPr lang="tr-TR" dirty="0">
                <a:latin typeface="Calibri" panose="020F0502020204030204" pitchFamily="34" charset="0"/>
                <a:ea typeface="Times New Roman" panose="02020603050405020304" pitchFamily="18" charset="0"/>
              </a:rPr>
              <a:t> geçici vergilendirme dönemlerine ait </a:t>
            </a:r>
            <a:r>
              <a:rPr lang="tr-TR" b="1" dirty="0">
                <a:solidFill>
                  <a:srgbClr val="C00000"/>
                </a:solidFill>
                <a:latin typeface="Calibri" panose="020F0502020204030204" pitchFamily="34" charset="0"/>
                <a:ea typeface="Times New Roman" panose="02020603050405020304" pitchFamily="18" charset="0"/>
              </a:rPr>
              <a:t>geçici vergi beyanlarını</a:t>
            </a:r>
            <a:r>
              <a:rPr lang="tr-TR" dirty="0">
                <a:solidFill>
                  <a:srgbClr val="C00000"/>
                </a:solidFill>
                <a:latin typeface="Calibri" panose="020F0502020204030204" pitchFamily="34" charset="0"/>
                <a:ea typeface="Times New Roman" panose="02020603050405020304" pitchFamily="18" charset="0"/>
              </a:rPr>
              <a:t> </a:t>
            </a:r>
            <a:r>
              <a:rPr lang="tr-TR" b="1" dirty="0">
                <a:latin typeface="Calibri" panose="020F0502020204030204" pitchFamily="34" charset="0"/>
                <a:ea typeface="Times New Roman" panose="02020603050405020304" pitchFamily="18" charset="0"/>
              </a:rPr>
              <a:t>31 Mayıs 2023 </a:t>
            </a:r>
            <a:r>
              <a:rPr lang="tr-TR" dirty="0">
                <a:latin typeface="Calibri" panose="020F0502020204030204" pitchFamily="34" charset="0"/>
                <a:ea typeface="Times New Roman" panose="02020603050405020304" pitchFamily="18" charset="0"/>
              </a:rPr>
              <a:t>tarihine (bu tarih dâhil) kadar düzeltebilmeleri </a:t>
            </a:r>
            <a:r>
              <a:rPr lang="tr-TR" b="1" dirty="0">
                <a:solidFill>
                  <a:srgbClr val="C00000"/>
                </a:solidFill>
                <a:latin typeface="Calibri" panose="020F0502020204030204" pitchFamily="34" charset="0"/>
                <a:ea typeface="Times New Roman" panose="02020603050405020304" pitchFamily="18" charset="0"/>
              </a:rPr>
              <a:t>mümkün bulunmaktadır</a:t>
            </a:r>
            <a:r>
              <a:rPr lang="tr-TR" dirty="0">
                <a:latin typeface="Calibri" panose="020F0502020204030204" pitchFamily="34" charset="0"/>
                <a:ea typeface="Times New Roman" panose="02020603050405020304" pitchFamily="18" charset="0"/>
              </a:rPr>
              <a:t>.</a:t>
            </a:r>
          </a:p>
          <a:p>
            <a:pPr marL="742950" lvl="1" indent="-285750" algn="just">
              <a:spcAft>
                <a:spcPts val="600"/>
              </a:spcAft>
              <a:buFont typeface="Wingdings" panose="05000000000000000000" pitchFamily="2" charset="2"/>
              <a:buChar char="ü"/>
            </a:pPr>
            <a:endParaRPr lang="tr-TR" dirty="0">
              <a:latin typeface="Calibri" panose="020F0502020204030204" pitchFamily="34" charset="0"/>
              <a:ea typeface="Times New Roman" panose="02020603050405020304" pitchFamily="18" charset="0"/>
            </a:endParaRPr>
          </a:p>
          <a:p>
            <a:pPr marL="742950" lvl="1" indent="-285750" algn="just">
              <a:spcAft>
                <a:spcPts val="600"/>
              </a:spcAft>
              <a:buFont typeface="Wingdings" panose="05000000000000000000" pitchFamily="2" charset="2"/>
              <a:buChar char="ü"/>
            </a:pPr>
            <a:r>
              <a:rPr lang="tr-TR" dirty="0">
                <a:latin typeface="Calibri" panose="020F0502020204030204" pitchFamily="34" charset="0"/>
                <a:ea typeface="Times New Roman" panose="02020603050405020304" pitchFamily="18" charset="0"/>
              </a:rPr>
              <a:t>Özel hesap dönemi kullanan mükelleflerin ise anılan madde kapsamında yapacakları beyanları nedeniyle düzeltme gerekmesi hâlinde, </a:t>
            </a:r>
            <a:r>
              <a:rPr lang="tr-TR" b="1" u="sng" dirty="0">
                <a:latin typeface="Calibri" panose="020F0502020204030204" pitchFamily="34" charset="0"/>
                <a:ea typeface="Times New Roman" panose="02020603050405020304" pitchFamily="18" charset="0"/>
              </a:rPr>
              <a:t>beyan tarihi itibarıyla</a:t>
            </a:r>
            <a:r>
              <a:rPr lang="tr-TR" dirty="0">
                <a:latin typeface="Calibri" panose="020F0502020204030204" pitchFamily="34" charset="0"/>
                <a:ea typeface="Times New Roman" panose="02020603050405020304" pitchFamily="18" charset="0"/>
              </a:rPr>
              <a:t> </a:t>
            </a:r>
            <a:r>
              <a:rPr lang="tr-TR" b="1" dirty="0">
                <a:solidFill>
                  <a:srgbClr val="C00000"/>
                </a:solidFill>
                <a:latin typeface="Calibri" panose="020F0502020204030204" pitchFamily="34" charset="0"/>
                <a:ea typeface="Times New Roman" panose="02020603050405020304" pitchFamily="18" charset="0"/>
              </a:rPr>
              <a:t>cari hesap döneminin sona ermiş bulunan</a:t>
            </a:r>
            <a:r>
              <a:rPr lang="tr-TR" dirty="0">
                <a:solidFill>
                  <a:srgbClr val="C00000"/>
                </a:solidFill>
                <a:latin typeface="Calibri" panose="020F0502020204030204" pitchFamily="34" charset="0"/>
                <a:ea typeface="Times New Roman" panose="02020603050405020304" pitchFamily="18" charset="0"/>
              </a:rPr>
              <a:t> </a:t>
            </a:r>
            <a:r>
              <a:rPr lang="tr-TR" b="1" u="sng" dirty="0">
                <a:latin typeface="Calibri" panose="020F0502020204030204" pitchFamily="34" charset="0"/>
                <a:ea typeface="Times New Roman" panose="02020603050405020304" pitchFamily="18" charset="0"/>
              </a:rPr>
              <a:t>geçici vergi beyanlarını</a:t>
            </a:r>
            <a:r>
              <a:rPr lang="tr-TR" dirty="0">
                <a:latin typeface="Calibri" panose="020F0502020204030204" pitchFamily="34" charset="0"/>
                <a:ea typeface="Times New Roman" panose="02020603050405020304" pitchFamily="18" charset="0"/>
              </a:rPr>
              <a:t> aynı tarihe kadar </a:t>
            </a:r>
            <a:r>
              <a:rPr lang="tr-TR" b="1" u="sng" dirty="0">
                <a:latin typeface="Calibri" panose="020F0502020204030204" pitchFamily="34" charset="0"/>
                <a:ea typeface="Times New Roman" panose="02020603050405020304" pitchFamily="18" charset="0"/>
              </a:rPr>
              <a:t>düzeltebilmeleri mümkündür</a:t>
            </a:r>
            <a:r>
              <a:rPr lang="tr-TR" dirty="0">
                <a:latin typeface="Calibri" panose="020F0502020204030204" pitchFamily="34" charset="0"/>
                <a:ea typeface="Times New Roman" panose="02020603050405020304" pitchFamily="18" charset="0"/>
              </a:rPr>
              <a:t>.</a:t>
            </a:r>
          </a:p>
          <a:p>
            <a:pPr marL="742950" lvl="1" indent="-285750" algn="just">
              <a:spcAft>
                <a:spcPts val="600"/>
              </a:spcAft>
              <a:buFont typeface="Wingdings" panose="05000000000000000000" pitchFamily="2" charset="2"/>
              <a:buChar char="ü"/>
            </a:pPr>
            <a:endParaRPr lang="tr-TR" dirty="0">
              <a:latin typeface="Calibri" panose="020F0502020204030204" pitchFamily="34" charset="0"/>
              <a:ea typeface="Times New Roman" panose="02020603050405020304" pitchFamily="18" charset="0"/>
            </a:endParaRPr>
          </a:p>
          <a:p>
            <a:pPr marL="742950" lvl="1" indent="-285750" algn="just">
              <a:spcAft>
                <a:spcPts val="600"/>
              </a:spcAft>
              <a:buFont typeface="Wingdings" panose="05000000000000000000" pitchFamily="2" charset="2"/>
              <a:buChar char="ü"/>
            </a:pPr>
            <a:r>
              <a:rPr lang="tr-TR" dirty="0">
                <a:latin typeface="Calibri" panose="020F0502020204030204" pitchFamily="34" charset="0"/>
                <a:ea typeface="Times New Roman" panose="02020603050405020304" pitchFamily="18" charset="0"/>
              </a:rPr>
              <a:t>Bu kapsama giren </a:t>
            </a:r>
            <a:r>
              <a:rPr lang="tr-TR" b="1" u="sng" dirty="0">
                <a:latin typeface="Calibri" panose="020F0502020204030204" pitchFamily="34" charset="0"/>
                <a:ea typeface="Times New Roman" panose="02020603050405020304" pitchFamily="18" charset="0"/>
              </a:rPr>
              <a:t>düzeltme</a:t>
            </a:r>
            <a:r>
              <a:rPr lang="tr-TR" dirty="0">
                <a:latin typeface="Calibri" panose="020F0502020204030204" pitchFamily="34" charset="0"/>
                <a:ea typeface="Times New Roman" panose="02020603050405020304" pitchFamily="18" charset="0"/>
              </a:rPr>
              <a:t> işlemleri nedeniyle vergi dairelerince yapılacak </a:t>
            </a:r>
            <a:r>
              <a:rPr lang="tr-TR" b="1" dirty="0">
                <a:solidFill>
                  <a:srgbClr val="C00000"/>
                </a:solidFill>
                <a:latin typeface="Calibri" panose="020F0502020204030204" pitchFamily="34" charset="0"/>
                <a:ea typeface="Times New Roman" panose="02020603050405020304" pitchFamily="18" charset="0"/>
              </a:rPr>
              <a:t>ek tarhiyatlar</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için herhangi bir </a:t>
            </a:r>
            <a:r>
              <a:rPr lang="tr-TR" b="1" dirty="0">
                <a:solidFill>
                  <a:srgbClr val="C00000"/>
                </a:solidFill>
                <a:latin typeface="Calibri" panose="020F0502020204030204" pitchFamily="34" charset="0"/>
                <a:ea typeface="Times New Roman" panose="02020603050405020304" pitchFamily="18" charset="0"/>
              </a:rPr>
              <a:t>ceza veya faiz</a:t>
            </a:r>
            <a:r>
              <a:rPr lang="tr-TR" dirty="0">
                <a:solidFill>
                  <a:srgbClr val="C00000"/>
                </a:solidFill>
                <a:latin typeface="Calibri" panose="020F0502020204030204" pitchFamily="34" charset="0"/>
                <a:ea typeface="Times New Roman" panose="02020603050405020304" pitchFamily="18" charset="0"/>
              </a:rPr>
              <a:t> </a:t>
            </a:r>
            <a:r>
              <a:rPr lang="tr-TR" b="1" u="sng" dirty="0">
                <a:latin typeface="Calibri" panose="020F0502020204030204" pitchFamily="34" charset="0"/>
                <a:ea typeface="Times New Roman" panose="02020603050405020304" pitchFamily="18" charset="0"/>
              </a:rPr>
              <a:t>aranmayacaktır</a:t>
            </a:r>
            <a:r>
              <a:rPr lang="tr-TR" dirty="0">
                <a:latin typeface="Calibri" panose="020F0502020204030204" pitchFamily="34" charset="0"/>
                <a:ea typeface="Times New Roman" panose="02020603050405020304" pitchFamily="18" charset="0"/>
              </a:rPr>
              <a:t>.</a:t>
            </a:r>
          </a:p>
        </p:txBody>
      </p:sp>
      <p:sp>
        <p:nvSpPr>
          <p:cNvPr id="10" name="İçerik Yer Tutucusu 2"/>
          <p:cNvSpPr txBox="1">
            <a:spLocks/>
          </p:cNvSpPr>
          <p:nvPr/>
        </p:nvSpPr>
        <p:spPr>
          <a:xfrm>
            <a:off x="2143476" y="464729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0" name="Metin kutusu 19"/>
          <p:cNvSpPr txBox="1"/>
          <p:nvPr/>
        </p:nvSpPr>
        <p:spPr>
          <a:xfrm>
            <a:off x="1423686" y="1396532"/>
            <a:ext cx="9873205" cy="2676117"/>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a:latin typeface="Segoe UI" panose="020B0502040204020203" pitchFamily="34" charset="0"/>
              <a:ea typeface="Segoe UI" panose="020B0502040204020203" pitchFamily="34" charset="0"/>
              <a:cs typeface="Segoe UI" panose="020B0502040204020203" pitchFamily="34" charset="0"/>
            </a:endParaRPr>
          </a:p>
          <a:p>
            <a:pPr algn="just"/>
            <a:endParaRPr lang="tr-TR" sz="1100" dirty="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dirty="0">
                <a:latin typeface="Calibri" panose="020F0502020204030204" pitchFamily="34" charset="0"/>
                <a:ea typeface="Times New Roman" panose="02020603050405020304" pitchFamily="18" charset="0"/>
              </a:rPr>
              <a:t>Ödenen vergiler, gelir veya kurumlar vergisinden </a:t>
            </a:r>
            <a:r>
              <a:rPr lang="tr-TR" b="1" dirty="0">
                <a:solidFill>
                  <a:srgbClr val="C00000"/>
                </a:solidFill>
                <a:latin typeface="Calibri" panose="020F0502020204030204" pitchFamily="34" charset="0"/>
                <a:ea typeface="Times New Roman" panose="02020603050405020304" pitchFamily="18" charset="0"/>
              </a:rPr>
              <a:t>mahsup edilmeyecektir</a:t>
            </a:r>
            <a:r>
              <a:rPr lang="tr-TR" dirty="0">
                <a:latin typeface="Calibri" panose="020F0502020204030204" pitchFamily="34" charset="0"/>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dirty="0">
                <a:latin typeface="Calibri" panose="020F0502020204030204" pitchFamily="34" charset="0"/>
                <a:ea typeface="Times New Roman" panose="02020603050405020304" pitchFamily="18" charset="0"/>
              </a:rPr>
              <a:t>Bu kapsamda beyan edilen tutarlar ile ödenen vergiler, kurumlar vergisi matrahının tespitinde </a:t>
            </a:r>
            <a:r>
              <a:rPr lang="tr-TR" b="1" dirty="0">
                <a:solidFill>
                  <a:srgbClr val="C00000"/>
                </a:solidFill>
                <a:latin typeface="Calibri" panose="020F0502020204030204" pitchFamily="34" charset="0"/>
                <a:ea typeface="Times New Roman" panose="02020603050405020304" pitchFamily="18" charset="0"/>
              </a:rPr>
              <a:t>gider olarak kabul edilmeyecektir</a:t>
            </a:r>
            <a:r>
              <a:rPr lang="tr-TR" dirty="0">
                <a:latin typeface="Calibri" panose="020F0502020204030204" pitchFamily="34" charset="0"/>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dirty="0">
                <a:latin typeface="Calibri" panose="020F0502020204030204" pitchFamily="34" charset="0"/>
                <a:ea typeface="Times New Roman" panose="02020603050405020304" pitchFamily="18" charset="0"/>
              </a:rPr>
              <a:t>Yapılan beyanla ilgili olarak, söz konusu tutarların </a:t>
            </a:r>
            <a:r>
              <a:rPr lang="tr-TR" b="1" dirty="0">
                <a:solidFill>
                  <a:srgbClr val="C00000"/>
                </a:solidFill>
                <a:latin typeface="Calibri" panose="020F0502020204030204" pitchFamily="34" charset="0"/>
                <a:ea typeface="Times New Roman" panose="02020603050405020304" pitchFamily="18" charset="0"/>
              </a:rPr>
              <a:t>ortaklara dağıtılıp dağıtılmadığına bakılmaksızın</a:t>
            </a:r>
            <a:r>
              <a:rPr lang="tr-TR" dirty="0">
                <a:solidFill>
                  <a:srgbClr val="C00000"/>
                </a:solidFill>
                <a:latin typeface="Calibri" panose="020F0502020204030204" pitchFamily="34" charset="0"/>
                <a:ea typeface="Times New Roman" panose="02020603050405020304" pitchFamily="18" charset="0"/>
              </a:rPr>
              <a:t> </a:t>
            </a:r>
            <a:r>
              <a:rPr lang="tr-TR" b="1" u="sng" dirty="0">
                <a:latin typeface="Calibri" panose="020F0502020204030204" pitchFamily="34" charset="0"/>
                <a:ea typeface="Times New Roman" panose="02020603050405020304" pitchFamily="18" charset="0"/>
              </a:rPr>
              <a:t>kâr dağıtımına bağlı vergi </a:t>
            </a:r>
            <a:r>
              <a:rPr lang="tr-TR" b="1" u="sng" dirty="0" err="1">
                <a:latin typeface="Calibri" panose="020F0502020204030204" pitchFamily="34" charset="0"/>
                <a:ea typeface="Times New Roman" panose="02020603050405020304" pitchFamily="18" charset="0"/>
              </a:rPr>
              <a:t>tevkifatına</a:t>
            </a:r>
            <a:r>
              <a:rPr lang="tr-TR" b="1" u="sng" dirty="0">
                <a:latin typeface="Calibri" panose="020F0502020204030204" pitchFamily="34" charset="0"/>
                <a:ea typeface="Times New Roman" panose="02020603050405020304" pitchFamily="18" charset="0"/>
              </a:rPr>
              <a:t> yönelik</a:t>
            </a:r>
            <a:r>
              <a:rPr lang="tr-TR" dirty="0">
                <a:latin typeface="Calibri" panose="020F0502020204030204" pitchFamily="34" charset="0"/>
                <a:ea typeface="Times New Roman" panose="02020603050405020304" pitchFamily="18" charset="0"/>
              </a:rPr>
              <a:t> </a:t>
            </a:r>
            <a:r>
              <a:rPr lang="tr-TR" b="1" dirty="0">
                <a:solidFill>
                  <a:srgbClr val="C00000"/>
                </a:solidFill>
                <a:latin typeface="Calibri" panose="020F0502020204030204" pitchFamily="34" charset="0"/>
                <a:ea typeface="Times New Roman" panose="02020603050405020304" pitchFamily="18" charset="0"/>
              </a:rPr>
              <a:t>ilave bir tarhiyat yapılmayacaktır</a:t>
            </a:r>
            <a:r>
              <a:rPr lang="tr-TR" dirty="0">
                <a:latin typeface="Calibri" panose="020F0502020204030204" pitchFamily="34" charset="0"/>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dirty="0">
                <a:latin typeface="Calibri" panose="020F0502020204030204" pitchFamily="34" charset="0"/>
                <a:ea typeface="Times New Roman" panose="02020603050405020304" pitchFamily="18" charset="0"/>
              </a:rPr>
              <a:t>Bu beyanları nedeniyle </a:t>
            </a:r>
            <a:r>
              <a:rPr lang="tr-TR" b="1" u="sng" dirty="0">
                <a:latin typeface="Calibri" panose="020F0502020204030204" pitchFamily="34" charset="0"/>
                <a:ea typeface="Times New Roman" panose="02020603050405020304" pitchFamily="18" charset="0"/>
              </a:rPr>
              <a:t>2022 yılı geçici vergi beyannamelerinde</a:t>
            </a:r>
            <a:r>
              <a:rPr lang="tr-TR" dirty="0">
                <a:latin typeface="Calibri" panose="020F0502020204030204" pitchFamily="34" charset="0"/>
                <a:ea typeface="Times New Roman" panose="02020603050405020304" pitchFamily="18" charset="0"/>
              </a:rPr>
              <a:t> </a:t>
            </a:r>
            <a:r>
              <a:rPr lang="tr-TR" b="1" dirty="0">
                <a:solidFill>
                  <a:srgbClr val="C00000"/>
                </a:solidFill>
                <a:latin typeface="Calibri" panose="020F0502020204030204" pitchFamily="34" charset="0"/>
                <a:ea typeface="Times New Roman" panose="02020603050405020304" pitchFamily="18" charset="0"/>
              </a:rPr>
              <a:t>düzeltme gerektiği takdirde</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beyanname verme süresi içinde gerekli düzeltme işlemlerinin yapılması mümkün</a:t>
            </a:r>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2" name="TextShape 2">
            <a:extLst>
              <a:ext uri="{FF2B5EF4-FFF2-40B4-BE49-F238E27FC236}">
                <a16:creationId xmlns:a16="http://schemas.microsoft.com/office/drawing/2014/main" id="{9F8807A2-F5E6-8CBE-B19C-6ADF866EFDE9}"/>
              </a:ext>
            </a:extLst>
          </p:cNvPr>
          <p:cNvSpPr txBox="1"/>
          <p:nvPr/>
        </p:nvSpPr>
        <p:spPr>
          <a:xfrm>
            <a:off x="902667" y="129375"/>
            <a:ext cx="10920495" cy="791640"/>
          </a:xfrm>
          <a:prstGeom prst="rect">
            <a:avLst/>
          </a:prstGeom>
          <a:noFill/>
          <a:ln>
            <a:noFill/>
          </a:ln>
        </p:spPr>
        <p:txBody>
          <a:bodyPr anchor="ctr"/>
          <a:lstStyle/>
          <a:p>
            <a:pPr algn="ctr">
              <a:lnSpc>
                <a:spcPct val="100000"/>
              </a:lnSpc>
            </a:pPr>
            <a:r>
              <a:rPr lang="tr-TR" sz="3600" b="1" spc="-1" dirty="0">
                <a:solidFill>
                  <a:srgbClr val="C00000"/>
                </a:solidFill>
                <a:uFill>
                  <a:solidFill>
                    <a:srgbClr val="FFFFFF"/>
                  </a:solidFill>
                </a:uFill>
                <a:latin typeface="Calibri"/>
              </a:rPr>
              <a:t>İŞLETME KAYITLARININ DÜZELTİLMESİ</a:t>
            </a:r>
          </a:p>
          <a:p>
            <a:pPr algn="ctr">
              <a:lnSpc>
                <a:spcPct val="100000"/>
              </a:lnSpc>
            </a:pPr>
            <a:r>
              <a:rPr lang="tr-TR" sz="2000" b="1" spc="-1" dirty="0">
                <a:solidFill>
                  <a:srgbClr val="C00000"/>
                </a:solidFill>
                <a:uFill>
                  <a:solidFill>
                    <a:srgbClr val="FFFFFF"/>
                  </a:solidFill>
                </a:uFill>
              </a:rPr>
              <a:t>-Kayıtlarda Yer Aldığı Hâlde İşletmede Mevcut Olmayan Kasa Mevcudu ve Ortaklardan Alacaklar</a:t>
            </a:r>
            <a:r>
              <a:rPr lang="tr-TR" sz="2000" b="1" strike="noStrike" spc="-1" dirty="0">
                <a:solidFill>
                  <a:srgbClr val="C00000"/>
                </a:solidFill>
                <a:uFill>
                  <a:solidFill>
                    <a:srgbClr val="FFFFFF"/>
                  </a:solidFill>
                </a:uFill>
                <a:latin typeface="Calibri"/>
              </a:rPr>
              <a:t>-</a:t>
            </a:r>
            <a:endParaRPr lang="tr-TR" sz="2400" b="0" strike="noStrike" spc="-1" dirty="0">
              <a:solidFill>
                <a:srgbClr val="C00000"/>
              </a:solidFill>
              <a:uFill>
                <a:solidFill>
                  <a:srgbClr val="FFFFFF"/>
                </a:solidFill>
              </a:uFill>
              <a:latin typeface="Calibri"/>
            </a:endParaRPr>
          </a:p>
        </p:txBody>
      </p:sp>
      <p:sp>
        <p:nvSpPr>
          <p:cNvPr id="16" name="Metin kutusu 15"/>
          <p:cNvSpPr txBox="1"/>
          <p:nvPr/>
        </p:nvSpPr>
        <p:spPr>
          <a:xfrm>
            <a:off x="920028" y="3622833"/>
            <a:ext cx="10747253" cy="1631216"/>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742950" lvl="1" indent="-285750" algn="just">
              <a:spcAft>
                <a:spcPts val="600"/>
              </a:spcAft>
              <a:buFont typeface="Wingdings" panose="05000000000000000000" pitchFamily="2" charset="2"/>
              <a:buChar char="ü"/>
            </a:pPr>
            <a:endParaRPr lang="tr-TR" dirty="0">
              <a:latin typeface="Calibri" panose="020F0502020204030204" pitchFamily="34" charset="0"/>
              <a:ea typeface="Times New Roman" panose="02020603050405020304" pitchFamily="18" charset="0"/>
            </a:endParaRPr>
          </a:p>
          <a:p>
            <a:pPr marL="742950" lvl="1" indent="-285750" algn="just">
              <a:spcAft>
                <a:spcPts val="600"/>
              </a:spcAft>
              <a:buFont typeface="Wingdings" panose="05000000000000000000" pitchFamily="2" charset="2"/>
              <a:buChar char="ü"/>
            </a:pPr>
            <a:r>
              <a:rPr lang="tr-TR" b="1" u="sng" dirty="0">
                <a:latin typeface="Calibri" panose="020F0502020204030204" pitchFamily="34" charset="0"/>
                <a:ea typeface="Times New Roman" panose="02020603050405020304" pitchFamily="18" charset="0"/>
              </a:rPr>
              <a:t>Tam tasdik</a:t>
            </a:r>
            <a:r>
              <a:rPr lang="tr-TR" dirty="0">
                <a:latin typeface="Calibri" panose="020F0502020204030204" pitchFamily="34" charset="0"/>
                <a:ea typeface="Times New Roman" panose="02020603050405020304" pitchFamily="18" charset="0"/>
              </a:rPr>
              <a:t> sözleşmesi çerçevesinde daha önceki dönemlerine ilişkin </a:t>
            </a:r>
            <a:r>
              <a:rPr lang="tr-TR" b="1" dirty="0">
                <a:solidFill>
                  <a:srgbClr val="C00000"/>
                </a:solidFill>
                <a:latin typeface="Calibri" panose="020F0502020204030204" pitchFamily="34" charset="0"/>
                <a:ea typeface="Times New Roman" panose="02020603050405020304" pitchFamily="18" charset="0"/>
              </a:rPr>
              <a:t>rapor düzenlenmiş</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bulunan kurumlar vergisi mükelleflerinin, 7440 sayılı Kanunun 6 </a:t>
            </a:r>
            <a:r>
              <a:rPr lang="tr-TR" dirty="0" err="1">
                <a:latin typeface="Calibri" panose="020F0502020204030204" pitchFamily="34" charset="0"/>
                <a:ea typeface="Times New Roman" panose="02020603050405020304" pitchFamily="18" charset="0"/>
              </a:rPr>
              <a:t>ncı</a:t>
            </a:r>
            <a:r>
              <a:rPr lang="tr-TR" dirty="0">
                <a:latin typeface="Calibri" panose="020F0502020204030204" pitchFamily="34" charset="0"/>
                <a:ea typeface="Times New Roman" panose="02020603050405020304" pitchFamily="18" charset="0"/>
              </a:rPr>
              <a:t> maddesi hükmünden yararlanmaları hâlinde, raporu düzenleyen yeminli mali müşavirlerin </a:t>
            </a:r>
            <a:r>
              <a:rPr lang="tr-TR" b="1" u="sng" dirty="0">
                <a:latin typeface="Calibri" panose="020F0502020204030204" pitchFamily="34" charset="0"/>
                <a:ea typeface="Times New Roman" panose="02020603050405020304" pitchFamily="18" charset="0"/>
              </a:rPr>
              <a:t>bu işlemlerle sınırlı olarak</a:t>
            </a:r>
            <a:r>
              <a:rPr lang="tr-TR" dirty="0">
                <a:latin typeface="Calibri" panose="020F0502020204030204" pitchFamily="34" charset="0"/>
                <a:ea typeface="Times New Roman" panose="02020603050405020304" pitchFamily="18" charset="0"/>
              </a:rPr>
              <a:t> </a:t>
            </a:r>
            <a:r>
              <a:rPr lang="tr-TR" b="1" dirty="0">
                <a:solidFill>
                  <a:srgbClr val="C00000"/>
                </a:solidFill>
                <a:latin typeface="Calibri" panose="020F0502020204030204" pitchFamily="34" charset="0"/>
                <a:ea typeface="Times New Roman" panose="02020603050405020304" pitchFamily="18" charset="0"/>
              </a:rPr>
              <a:t>sorumluluğu aranmayacaktır</a:t>
            </a:r>
            <a:r>
              <a:rPr lang="tr-TR" dirty="0">
                <a:latin typeface="Calibri" panose="020F0502020204030204" pitchFamily="34" charset="0"/>
                <a:ea typeface="Times New Roman" panose="02020603050405020304" pitchFamily="18" charset="0"/>
              </a:rPr>
              <a:t>.</a:t>
            </a:r>
          </a:p>
          <a:p>
            <a:pPr marL="742950" lvl="1" indent="-285750" algn="just">
              <a:spcAft>
                <a:spcPts val="600"/>
              </a:spcAft>
              <a:buFont typeface="Wingdings" panose="05000000000000000000" pitchFamily="2" charset="2"/>
              <a:buChar char="ü"/>
            </a:pPr>
            <a:endParaRPr lang="tr-TR" dirty="0">
              <a:latin typeface="Calibri" panose="020F0502020204030204" pitchFamily="34" charset="0"/>
              <a:ea typeface="Times New Roman" panose="02020603050405020304" pitchFamily="18" charset="0"/>
            </a:endParaRPr>
          </a:p>
        </p:txBody>
      </p:sp>
      <p:sp>
        <p:nvSpPr>
          <p:cNvPr id="21" name="Yuvarlatılmış Dikdörtgen 20"/>
          <p:cNvSpPr/>
          <p:nvPr/>
        </p:nvSpPr>
        <p:spPr>
          <a:xfrm>
            <a:off x="1442741" y="1225669"/>
            <a:ext cx="9851991"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600" dirty="0">
                <a:latin typeface="Arial" panose="020B0604020202020204" pitchFamily="34" charset="0"/>
                <a:cs typeface="Arial" panose="020B0604020202020204" pitchFamily="34" charset="0"/>
              </a:rPr>
              <a:t>Diğer Hususlar</a:t>
            </a:r>
          </a:p>
        </p:txBody>
      </p:sp>
    </p:spTree>
    <p:extLst>
      <p:ext uri="{BB962C8B-B14F-4D97-AF65-F5344CB8AC3E}">
        <p14:creationId xmlns:p14="http://schemas.microsoft.com/office/powerpoint/2010/main" val="27259827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1"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grpId="0" nodeType="clickEffect">
                                  <p:stCondLst>
                                    <p:cond delay="0"/>
                                  </p:stCondLst>
                                  <p:childTnLst>
                                    <p:animEffect transition="out" filter="wipe(down)">
                                      <p:cBhvr>
                                        <p:cTn id="14" dur="500"/>
                                        <p:tgtEl>
                                          <p:spTgt spid="20"/>
                                        </p:tgtEl>
                                      </p:cBhvr>
                                    </p:animEffect>
                                    <p:set>
                                      <p:cBhvr>
                                        <p:cTn id="15" dur="1" fill="hold">
                                          <p:stCondLst>
                                            <p:cond delay="499"/>
                                          </p:stCondLst>
                                        </p:cTn>
                                        <p:tgtEl>
                                          <p:spTgt spid="2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up)">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37" presetClass="exit" presetSubtype="0" fill="hold" grpId="1" nodeType="clickEffect">
                                  <p:stCondLst>
                                    <p:cond delay="0"/>
                                  </p:stCondLst>
                                  <p:childTnLst>
                                    <p:animEffect transition="out" filter="fade">
                                      <p:cBhvr>
                                        <p:cTn id="24" dur="1000"/>
                                        <p:tgtEl>
                                          <p:spTgt spid="24"/>
                                        </p:tgtEl>
                                      </p:cBhvr>
                                    </p:animEffect>
                                    <p:anim calcmode="lin" valueType="num">
                                      <p:cBhvr>
                                        <p:cTn id="25" dur="1000"/>
                                        <p:tgtEl>
                                          <p:spTgt spid="24"/>
                                        </p:tgtEl>
                                        <p:attrNameLst>
                                          <p:attrName>ppt_x</p:attrName>
                                        </p:attrNameLst>
                                      </p:cBhvr>
                                      <p:tavLst>
                                        <p:tav tm="0">
                                          <p:val>
                                            <p:strVal val="ppt_x"/>
                                          </p:val>
                                        </p:tav>
                                        <p:tav tm="100000">
                                          <p:val>
                                            <p:strVal val="ppt_x"/>
                                          </p:val>
                                        </p:tav>
                                      </p:tavLst>
                                    </p:anim>
                                    <p:anim calcmode="lin" valueType="num">
                                      <p:cBhvr>
                                        <p:cTn id="26" dur="100" decel="100000"/>
                                        <p:tgtEl>
                                          <p:spTgt spid="24"/>
                                        </p:tgtEl>
                                        <p:attrNameLst>
                                          <p:attrName>ppt_y</p:attrName>
                                        </p:attrNameLst>
                                      </p:cBhvr>
                                      <p:tavLst>
                                        <p:tav tm="0">
                                          <p:val>
                                            <p:strVal val="ppt_y"/>
                                          </p:val>
                                        </p:tav>
                                        <p:tav tm="100000">
                                          <p:val>
                                            <p:strVal val="ppt_y-.03"/>
                                          </p:val>
                                        </p:tav>
                                      </p:tavLst>
                                    </p:anim>
                                    <p:anim calcmode="lin" valueType="num">
                                      <p:cBhvr>
                                        <p:cTn id="27" dur="900" accel="100000">
                                          <p:stCondLst>
                                            <p:cond delay="100"/>
                                          </p:stCondLst>
                                        </p:cTn>
                                        <p:tgtEl>
                                          <p:spTgt spid="24"/>
                                        </p:tgtEl>
                                        <p:attrNameLst>
                                          <p:attrName>ppt_y</p:attrName>
                                        </p:attrNameLst>
                                      </p:cBhvr>
                                      <p:tavLst>
                                        <p:tav tm="0">
                                          <p:val>
                                            <p:strVal val="ppt_y"/>
                                          </p:val>
                                        </p:tav>
                                        <p:tav tm="100000">
                                          <p:val>
                                            <p:strVal val="ppt_y+1"/>
                                          </p:val>
                                        </p:tav>
                                      </p:tavLst>
                                    </p:anim>
                                    <p:set>
                                      <p:cBhvr>
                                        <p:cTn id="28" dur="1" fill="hold">
                                          <p:stCondLst>
                                            <p:cond delay="999"/>
                                          </p:stCondLst>
                                        </p:cTn>
                                        <p:tgtEl>
                                          <p:spTgt spid="2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0" grpId="0" animBg="1"/>
      <p:bldP spid="20" grpId="1" animBg="1"/>
      <p:bldP spid="22"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Metin kutusu 22"/>
          <p:cNvSpPr txBox="1"/>
          <p:nvPr/>
        </p:nvSpPr>
        <p:spPr>
          <a:xfrm>
            <a:off x="1799793" y="2234190"/>
            <a:ext cx="9949620" cy="3385542"/>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marL="377190" lvl="1" indent="-285750" algn="just">
              <a:lnSpc>
                <a:spcPct val="90000"/>
              </a:lnSpc>
              <a:spcBef>
                <a:spcPts val="300"/>
              </a:spcBef>
              <a:spcAft>
                <a:spcPts val="300"/>
              </a:spcAft>
              <a:buClr>
                <a:srgbClr val="D34817"/>
              </a:buClr>
              <a:buFont typeface="Wingdings" panose="05000000000000000000" pitchFamily="2" charset="2"/>
              <a:buChar char="§"/>
            </a:pPr>
            <a:endParaRPr lang="tr-TR" sz="2400" dirty="0">
              <a:latin typeface="Calibri" panose="020F0502020204030204" pitchFamily="34" charset="0"/>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400" dirty="0">
                <a:latin typeface="Calibri" panose="020F0502020204030204" pitchFamily="34" charset="0"/>
                <a:ea typeface="Times New Roman" panose="02020603050405020304" pitchFamily="18" charset="0"/>
              </a:rPr>
              <a:t>Kanunun kapsamı </a:t>
            </a:r>
            <a:r>
              <a:rPr lang="tr-TR" sz="2400" b="1" dirty="0">
                <a:solidFill>
                  <a:srgbClr val="C00000"/>
                </a:solidFill>
                <a:latin typeface="Calibri" panose="020F0502020204030204" pitchFamily="34" charset="0"/>
                <a:ea typeface="Times New Roman" panose="02020603050405020304" pitchFamily="18" charset="0"/>
              </a:rPr>
              <a:t>31 Aralık 2022 </a:t>
            </a:r>
            <a:r>
              <a:rPr lang="tr-TR" sz="2400" dirty="0">
                <a:latin typeface="Calibri" panose="020F0502020204030204" pitchFamily="34" charset="0"/>
                <a:ea typeface="Times New Roman" panose="02020603050405020304" pitchFamily="18" charset="0"/>
              </a:rPr>
              <a:t>tarihi (bu tarih dahil) esas alınarak düzenlenmiştir.</a:t>
            </a:r>
          </a:p>
          <a:p>
            <a:pPr marL="377190" lvl="1" indent="-285750" algn="just">
              <a:lnSpc>
                <a:spcPct val="90000"/>
              </a:lnSpc>
              <a:spcBef>
                <a:spcPts val="300"/>
              </a:spcBef>
              <a:spcAft>
                <a:spcPts val="300"/>
              </a:spcAft>
              <a:buClr>
                <a:srgbClr val="D34817"/>
              </a:buClr>
              <a:buFont typeface="Wingdings" panose="05000000000000000000" pitchFamily="2" charset="2"/>
              <a:buChar char="§"/>
            </a:pPr>
            <a:endParaRPr lang="tr-TR" sz="2400" dirty="0">
              <a:ea typeface="Times New Roman" panose="02020603050405020304" pitchFamily="18" charset="0"/>
            </a:endParaRP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sz="2400" dirty="0">
                <a:ea typeface="Times New Roman" panose="02020603050405020304" pitchFamily="18" charset="0"/>
              </a:rPr>
              <a:t>31/12/2022 tarihinden (bu tarih dâhil) </a:t>
            </a:r>
            <a:r>
              <a:rPr lang="tr-TR" sz="2400" b="1" dirty="0">
                <a:solidFill>
                  <a:srgbClr val="C00000"/>
                </a:solidFill>
                <a:ea typeface="Times New Roman" panose="02020603050405020304" pitchFamily="18" charset="0"/>
              </a:rPr>
              <a:t>önceki </a:t>
            </a:r>
            <a:r>
              <a:rPr lang="tr-TR" sz="2400" b="1" dirty="0">
                <a:solidFill>
                  <a:srgbClr val="000000"/>
                </a:solidFill>
                <a:ea typeface="Times New Roman" panose="02020603050405020304" pitchFamily="18" charset="0"/>
              </a:rPr>
              <a:t>dönemlere ait olan, </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sz="2400" b="1" dirty="0">
                <a:solidFill>
                  <a:srgbClr val="C00000"/>
                </a:solidFill>
                <a:ea typeface="Times New Roman" panose="02020603050405020304" pitchFamily="18" charset="0"/>
              </a:rPr>
              <a:t>Beyana</a:t>
            </a:r>
            <a:r>
              <a:rPr lang="tr-TR" sz="2400" b="1" dirty="0">
                <a:solidFill>
                  <a:srgbClr val="000000"/>
                </a:solidFill>
                <a:ea typeface="Times New Roman" panose="02020603050405020304" pitchFamily="18" charset="0"/>
              </a:rPr>
              <a:t> </a:t>
            </a:r>
            <a:r>
              <a:rPr lang="tr-TR" sz="2400" b="1" dirty="0">
                <a:solidFill>
                  <a:srgbClr val="C00000"/>
                </a:solidFill>
                <a:ea typeface="Times New Roman" panose="02020603050405020304" pitchFamily="18" charset="0"/>
              </a:rPr>
              <a:t>dayanan</a:t>
            </a:r>
            <a:r>
              <a:rPr lang="tr-TR" sz="2400" dirty="0">
                <a:solidFill>
                  <a:srgbClr val="000000"/>
                </a:solidFill>
                <a:ea typeface="Times New Roman" panose="02020603050405020304" pitchFamily="18" charset="0"/>
              </a:rPr>
              <a:t> vergilerde ise </a:t>
            </a:r>
            <a:r>
              <a:rPr lang="tr-TR" sz="2400" b="1" dirty="0">
                <a:solidFill>
                  <a:srgbClr val="000000"/>
                </a:solidFill>
                <a:ea typeface="Times New Roman" panose="02020603050405020304" pitchFamily="18" charset="0"/>
              </a:rPr>
              <a:t>bu tarihe kadar </a:t>
            </a:r>
            <a:r>
              <a:rPr lang="tr-TR" sz="2400" b="1" u="sng" dirty="0">
                <a:solidFill>
                  <a:srgbClr val="000000"/>
                </a:solidFill>
                <a:ea typeface="Times New Roman" panose="02020603050405020304" pitchFamily="18" charset="0"/>
              </a:rPr>
              <a:t>verilmesi gereken</a:t>
            </a:r>
            <a:r>
              <a:rPr lang="tr-TR" sz="2400" b="1" dirty="0">
                <a:solidFill>
                  <a:srgbClr val="000000"/>
                </a:solidFill>
                <a:ea typeface="Times New Roman" panose="02020603050405020304" pitchFamily="18" charset="0"/>
              </a:rPr>
              <a:t> </a:t>
            </a:r>
            <a:r>
              <a:rPr lang="tr-TR" sz="2400" dirty="0">
                <a:solidFill>
                  <a:srgbClr val="000000"/>
                </a:solidFill>
                <a:ea typeface="Times New Roman" panose="02020603050405020304" pitchFamily="18" charset="0"/>
              </a:rPr>
              <a:t>beyannamelere ilişkin vergi ve bunlara bağlı vergi cezaları, gecikme faizleri, gecikme zamları</a:t>
            </a:r>
          </a:p>
          <a:p>
            <a:pPr marL="834390" lvl="2" indent="-285750" algn="just">
              <a:lnSpc>
                <a:spcPct val="90000"/>
              </a:lnSpc>
              <a:spcBef>
                <a:spcPts val="300"/>
              </a:spcBef>
              <a:spcAft>
                <a:spcPts val="300"/>
              </a:spcAft>
              <a:buClr>
                <a:srgbClr val="D34817"/>
              </a:buClr>
              <a:buFont typeface="Wingdings" panose="05000000000000000000" pitchFamily="2" charset="2"/>
              <a:buChar char="§"/>
            </a:pPr>
            <a:endParaRPr lang="tr-TR" dirty="0">
              <a:latin typeface="Calibri" panose="020F0502020204030204" pitchFamily="34" charset="0"/>
              <a:ea typeface="Times New Roman" panose="02020603050405020304" pitchFamily="18" charset="0"/>
            </a:endParaRPr>
          </a:p>
        </p:txBody>
      </p:sp>
      <p:sp>
        <p:nvSpPr>
          <p:cNvPr id="4" name="Metin kutusu 3">
            <a:extLst>
              <a:ext uri="{FF2B5EF4-FFF2-40B4-BE49-F238E27FC236}">
                <a16:creationId xmlns:a16="http://schemas.microsoft.com/office/drawing/2014/main" id="{8CD7D284-DB56-CACC-C97C-C779E70CCC9D}"/>
              </a:ext>
            </a:extLst>
          </p:cNvPr>
          <p:cNvSpPr txBox="1"/>
          <p:nvPr/>
        </p:nvSpPr>
        <p:spPr>
          <a:xfrm>
            <a:off x="1799793" y="2304978"/>
            <a:ext cx="9949620" cy="3314754"/>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marL="377190" lvl="1" indent="-285750" algn="just">
              <a:lnSpc>
                <a:spcPct val="90000"/>
              </a:lnSpc>
              <a:spcBef>
                <a:spcPts val="300"/>
              </a:spcBef>
              <a:spcAft>
                <a:spcPts val="300"/>
              </a:spcAft>
              <a:buClr>
                <a:srgbClr val="D34817"/>
              </a:buClr>
              <a:buFont typeface="Wingdings" panose="05000000000000000000" pitchFamily="2" charset="2"/>
              <a:buChar char="§"/>
            </a:pPr>
            <a:endParaRPr lang="tr-TR" sz="2400" dirty="0">
              <a:solidFill>
                <a:srgbClr val="000000"/>
              </a:solidFill>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400" dirty="0">
                <a:solidFill>
                  <a:srgbClr val="000000"/>
                </a:solidFill>
                <a:ea typeface="Times New Roman" panose="02020603050405020304" pitchFamily="18" charset="0"/>
              </a:rPr>
              <a:t>Beyanname verme süresinin son günü Ocak/2023 ayına sirayet edenler kapsama girmemektedir.</a:t>
            </a:r>
            <a:endParaRPr lang="tr-TR" sz="2400" dirty="0">
              <a:ea typeface="Times New Roman" panose="02020603050405020304" pitchFamily="18" charset="0"/>
            </a:endParaRP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sz="2400" dirty="0">
                <a:ea typeface="Times New Roman" panose="02020603050405020304" pitchFamily="18" charset="0"/>
              </a:rPr>
              <a:t>Örneğin, </a:t>
            </a:r>
            <a:r>
              <a:rPr lang="tr-TR" sz="2400" b="1" dirty="0">
                <a:solidFill>
                  <a:srgbClr val="C00000"/>
                </a:solidFill>
                <a:ea typeface="Times New Roman" panose="02020603050405020304" pitchFamily="18" charset="0"/>
              </a:rPr>
              <a:t>1-15 Aralık </a:t>
            </a:r>
            <a:r>
              <a:rPr lang="tr-TR" sz="2400" dirty="0">
                <a:ea typeface="Times New Roman" panose="02020603050405020304" pitchFamily="18" charset="0"/>
              </a:rPr>
              <a:t>2022 vergilendirme dönemine ait </a:t>
            </a:r>
            <a:r>
              <a:rPr lang="tr-TR" sz="2400" b="1" dirty="0">
                <a:solidFill>
                  <a:srgbClr val="C00000"/>
                </a:solidFill>
                <a:ea typeface="Times New Roman" panose="02020603050405020304" pitchFamily="18" charset="0"/>
              </a:rPr>
              <a:t>ÖTV(1 sayılı liste) </a:t>
            </a:r>
            <a:r>
              <a:rPr lang="tr-TR" sz="2400" dirty="0">
                <a:ea typeface="Times New Roman" panose="02020603050405020304" pitchFamily="18" charset="0"/>
              </a:rPr>
              <a:t>kapsama </a:t>
            </a:r>
            <a:r>
              <a:rPr lang="tr-TR" sz="2400" b="1" u="sng" dirty="0">
                <a:ea typeface="Times New Roman" panose="02020603050405020304" pitchFamily="18" charset="0"/>
              </a:rPr>
              <a:t>girmekte</a:t>
            </a:r>
            <a:r>
              <a:rPr lang="tr-TR" sz="2400" dirty="0">
                <a:ea typeface="Times New Roman" panose="02020603050405020304" pitchFamily="18" charset="0"/>
              </a:rPr>
              <a:t> iken </a:t>
            </a:r>
            <a:r>
              <a:rPr lang="tr-TR" sz="2400" b="1" dirty="0">
                <a:solidFill>
                  <a:srgbClr val="C00000"/>
                </a:solidFill>
                <a:ea typeface="Times New Roman" panose="02020603050405020304" pitchFamily="18" charset="0"/>
              </a:rPr>
              <a:t>16-31 Aralık </a:t>
            </a:r>
            <a:r>
              <a:rPr lang="tr-TR" sz="2400" dirty="0">
                <a:ea typeface="Times New Roman" panose="02020603050405020304" pitchFamily="18" charset="0"/>
              </a:rPr>
              <a:t>2022 vergilendirme dönemine ait ÖTV kapsama </a:t>
            </a:r>
            <a:r>
              <a:rPr lang="tr-TR" sz="2400" b="1" u="sng" dirty="0">
                <a:ea typeface="Times New Roman" panose="02020603050405020304" pitchFamily="18" charset="0"/>
              </a:rPr>
              <a:t>girmemektedir</a:t>
            </a:r>
            <a:r>
              <a:rPr lang="tr-TR" sz="2400" dirty="0">
                <a:ea typeface="Times New Roman" panose="02020603050405020304" pitchFamily="18" charset="0"/>
              </a:rPr>
              <a:t>.</a:t>
            </a:r>
            <a:endParaRPr lang="tr-TR" sz="2400" b="1" dirty="0">
              <a:solidFill>
                <a:srgbClr val="000000"/>
              </a:solidFill>
              <a:ea typeface="Times New Roman" panose="02020603050405020304" pitchFamily="18" charset="0"/>
            </a:endParaRP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sz="2400" dirty="0">
                <a:ea typeface="Times New Roman" panose="02020603050405020304" pitchFamily="18" charset="0"/>
              </a:rPr>
              <a:t>2022 yılına ilişkin olarak 31/12/2022 tarihinden (bu tarih dâhil) </a:t>
            </a:r>
            <a:r>
              <a:rPr lang="tr-TR" sz="2400" b="1" dirty="0">
                <a:solidFill>
                  <a:srgbClr val="C00000"/>
                </a:solidFill>
                <a:ea typeface="Times New Roman" panose="02020603050405020304" pitchFamily="18" charset="0"/>
              </a:rPr>
              <a:t>önce</a:t>
            </a:r>
            <a:r>
              <a:rPr lang="tr-TR" sz="2400" dirty="0">
                <a:ea typeface="Times New Roman" panose="02020603050405020304" pitchFamily="18" charset="0"/>
              </a:rPr>
              <a:t> </a:t>
            </a:r>
            <a:r>
              <a:rPr lang="tr-TR" sz="2400" b="1" u="sng" dirty="0">
                <a:ea typeface="Times New Roman" panose="02020603050405020304" pitchFamily="18" charset="0"/>
              </a:rPr>
              <a:t>tahakkuk eden</a:t>
            </a:r>
            <a:r>
              <a:rPr lang="tr-TR" sz="2400" b="1" dirty="0">
                <a:ea typeface="Times New Roman" panose="02020603050405020304" pitchFamily="18" charset="0"/>
              </a:rPr>
              <a:t> </a:t>
            </a:r>
            <a:r>
              <a:rPr lang="tr-TR" sz="2400" dirty="0">
                <a:ea typeface="Times New Roman" panose="02020603050405020304" pitchFamily="18" charset="0"/>
              </a:rPr>
              <a:t>motorlu taşıtlar vergisi, yıllık harçlar gibi alacaklar Kanun kapsamına </a:t>
            </a:r>
            <a:r>
              <a:rPr lang="tr-TR" sz="2400" b="1" dirty="0">
                <a:solidFill>
                  <a:srgbClr val="C00000"/>
                </a:solidFill>
                <a:ea typeface="Times New Roman" panose="02020603050405020304" pitchFamily="18" charset="0"/>
              </a:rPr>
              <a:t>girmektedir</a:t>
            </a:r>
            <a:r>
              <a:rPr lang="tr-TR" sz="2400" dirty="0">
                <a:ea typeface="Times New Roman" panose="02020603050405020304" pitchFamily="18" charset="0"/>
              </a:rPr>
              <a:t>.</a:t>
            </a:r>
            <a:endParaRPr lang="tr-TR" dirty="0">
              <a:ea typeface="Times New Roman" panose="02020603050405020304" pitchFamily="18" charset="0"/>
            </a:endParaRPr>
          </a:p>
        </p:txBody>
      </p:sp>
      <p:sp>
        <p:nvSpPr>
          <p:cNvPr id="24" name="Yuvarlatılmış Dikdörtgen 23"/>
          <p:cNvSpPr/>
          <p:nvPr/>
        </p:nvSpPr>
        <p:spPr>
          <a:xfrm>
            <a:off x="1799790" y="1447167"/>
            <a:ext cx="9949623" cy="945458"/>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b="1" dirty="0">
                <a:latin typeface="Arial" panose="020B0604020202020204" pitchFamily="34" charset="0"/>
                <a:cs typeface="Arial" panose="020B0604020202020204" pitchFamily="34" charset="0"/>
              </a:rPr>
              <a:t>Vergilerde Dönem</a:t>
            </a:r>
          </a:p>
        </p:txBody>
      </p:sp>
      <p:sp>
        <p:nvSpPr>
          <p:cNvPr id="22" name="Dikdörtgen 21"/>
          <p:cNvSpPr/>
          <p:nvPr/>
        </p:nvSpPr>
        <p:spPr>
          <a:xfrm>
            <a:off x="1799792" y="1663186"/>
            <a:ext cx="7404641" cy="945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3" name="TextShape 2">
            <a:extLst>
              <a:ext uri="{FF2B5EF4-FFF2-40B4-BE49-F238E27FC236}">
                <a16:creationId xmlns:a16="http://schemas.microsoft.com/office/drawing/2014/main" id="{A2E64B9C-D308-6782-58BC-55B109B47DC1}"/>
              </a:ext>
            </a:extLst>
          </p:cNvPr>
          <p:cNvSpPr txBox="1"/>
          <p:nvPr/>
        </p:nvSpPr>
        <p:spPr>
          <a:xfrm>
            <a:off x="1260475" y="234418"/>
            <a:ext cx="10920495" cy="791640"/>
          </a:xfrm>
          <a:prstGeom prst="rect">
            <a:avLst/>
          </a:prstGeom>
          <a:noFill/>
          <a:ln>
            <a:noFill/>
          </a:ln>
        </p:spPr>
        <p:txBody>
          <a:bodyPr anchor="ctr"/>
          <a:lstStyle/>
          <a:p>
            <a:pPr algn="ctr">
              <a:lnSpc>
                <a:spcPct val="100000"/>
              </a:lnSpc>
            </a:pPr>
            <a:r>
              <a:rPr lang="tr-TR" sz="3600" b="1" spc="-1" dirty="0">
                <a:solidFill>
                  <a:srgbClr val="BC1421"/>
                </a:solidFill>
                <a:uFill>
                  <a:solidFill>
                    <a:srgbClr val="FFFFFF"/>
                  </a:solidFill>
                </a:uFill>
              </a:rPr>
              <a:t>KAPSAM</a:t>
            </a:r>
          </a:p>
          <a:p>
            <a:pPr algn="ctr">
              <a:lnSpc>
                <a:spcPct val="100000"/>
              </a:lnSpc>
            </a:pPr>
            <a:r>
              <a:rPr lang="tr-TR" sz="2400" b="1" spc="-1" dirty="0">
                <a:solidFill>
                  <a:srgbClr val="BC1421"/>
                </a:solidFill>
                <a:uFill>
                  <a:solidFill>
                    <a:srgbClr val="FFFFFF"/>
                  </a:solidFill>
                </a:uFill>
              </a:rPr>
              <a:t>-Alacağın Dönemleri</a:t>
            </a:r>
            <a:r>
              <a:rPr lang="tr-TR" sz="2400" b="1" strike="noStrike" spc="-1" dirty="0">
                <a:solidFill>
                  <a:srgbClr val="BC1421"/>
                </a:solidFill>
                <a:uFill>
                  <a:solidFill>
                    <a:srgbClr val="FFFFFF"/>
                  </a:solidFill>
                </a:uFill>
                <a:latin typeface="Calibri"/>
              </a:rPr>
              <a:t>-</a:t>
            </a:r>
            <a:endParaRPr lang="tr-TR" sz="2400" b="0" strike="noStrike" spc="-1" dirty="0">
              <a:solidFill>
                <a:srgbClr val="BC1421"/>
              </a:solidFill>
              <a:uFill>
                <a:solidFill>
                  <a:srgbClr val="FFFFFF"/>
                </a:solidFill>
              </a:uFill>
              <a:latin typeface="Calibri"/>
            </a:endParaRPr>
          </a:p>
        </p:txBody>
      </p:sp>
    </p:spTree>
    <p:extLst>
      <p:ext uri="{BB962C8B-B14F-4D97-AF65-F5344CB8AC3E}">
        <p14:creationId xmlns:p14="http://schemas.microsoft.com/office/powerpoint/2010/main" val="26076113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P spid="22"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İçerik Yer Tutucusu 2"/>
          <p:cNvSpPr txBox="1">
            <a:spLocks/>
          </p:cNvSpPr>
          <p:nvPr/>
        </p:nvSpPr>
        <p:spPr>
          <a:xfrm>
            <a:off x="2143476" y="464729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0" name="Metin kutusu 19"/>
          <p:cNvSpPr txBox="1"/>
          <p:nvPr/>
        </p:nvSpPr>
        <p:spPr>
          <a:xfrm>
            <a:off x="3113591" y="1396532"/>
            <a:ext cx="7118430" cy="4762842"/>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a:latin typeface="Segoe UI" panose="020B0502040204020203" pitchFamily="34" charset="0"/>
              <a:ea typeface="Segoe UI" panose="020B0502040204020203" pitchFamily="34" charset="0"/>
              <a:cs typeface="Segoe UI" panose="020B0502040204020203" pitchFamily="34" charset="0"/>
            </a:endParaRPr>
          </a:p>
          <a:p>
            <a:pPr algn="just"/>
            <a:endParaRPr lang="tr-TR" sz="1100" dirty="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000" dirty="0">
                <a:latin typeface="Calibri" panose="020F0502020204030204" pitchFamily="34" charset="0"/>
                <a:ea typeface="Times New Roman" panose="02020603050405020304" pitchFamily="18" charset="0"/>
              </a:rPr>
              <a:t>Kasa ya da cari hesaplarda yer alan tutar  emsal faiz oranı ile </a:t>
            </a:r>
            <a:r>
              <a:rPr lang="tr-TR" sz="2000" dirty="0" err="1">
                <a:latin typeface="Calibri" panose="020F0502020204030204" pitchFamily="34" charset="0"/>
                <a:ea typeface="Times New Roman" panose="02020603050405020304" pitchFamily="18" charset="0"/>
              </a:rPr>
              <a:t>adatlandırılacağı</a:t>
            </a:r>
            <a:r>
              <a:rPr lang="tr-TR" sz="2000" dirty="0">
                <a:latin typeface="Calibri" panose="020F0502020204030204" pitchFamily="34" charset="0"/>
                <a:ea typeface="Times New Roman" panose="02020603050405020304" pitchFamily="18" charset="0"/>
              </a:rPr>
              <a:t> için; günümüz itibariyle faiz oranı ortalama  %20 varsayıldığında,</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sz="2000" dirty="0">
                <a:latin typeface="Calibri" panose="020F0502020204030204" pitchFamily="34" charset="0"/>
                <a:ea typeface="Times New Roman" panose="02020603050405020304" pitchFamily="18" charset="0"/>
              </a:rPr>
              <a:t>%20 x %23 = %4,6 kurumlar vergisi +</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sz="2000" dirty="0">
                <a:latin typeface="Calibri" panose="020F0502020204030204" pitchFamily="34" charset="0"/>
                <a:ea typeface="Times New Roman" panose="02020603050405020304" pitchFamily="18" charset="0"/>
              </a:rPr>
              <a:t>%20 x %18 = %3,6 KDV</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sz="2000" dirty="0">
                <a:latin typeface="Calibri" panose="020F0502020204030204" pitchFamily="34" charset="0"/>
                <a:ea typeface="Times New Roman" panose="02020603050405020304" pitchFamily="18" charset="0"/>
              </a:rPr>
              <a:t>olmak üzere yıllık toplam %8,2 vergi maliyetine sebep oluyor</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000" dirty="0">
                <a:latin typeface="Calibri" panose="020F0502020204030204" pitchFamily="34" charset="0"/>
                <a:ea typeface="Times New Roman" panose="02020603050405020304" pitchFamily="18" charset="0"/>
              </a:rPr>
              <a:t>Cari hesabı yok etmenin temel yolu kar dağıtımı, veya ortağın cari hesap bakiye tutarı işletmeye getirmesi.</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sz="2000" dirty="0">
                <a:latin typeface="Calibri" panose="020F0502020204030204" pitchFamily="34" charset="0"/>
                <a:ea typeface="Times New Roman" panose="02020603050405020304" pitchFamily="18" charset="0"/>
              </a:rPr>
              <a:t>İlk seçenekte %10 stopaj vergi maliyeti, ikinci seçenekte ortaya %20 alternatif finansman maliyeti doğuyor.</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000" dirty="0">
                <a:latin typeface="Calibri" panose="020F0502020204030204" pitchFamily="34" charset="0"/>
                <a:ea typeface="Times New Roman" panose="02020603050405020304" pitchFamily="18" charset="0"/>
              </a:rPr>
              <a:t>Vergi incelemesi riski, VDKRAS sistemi üzerinde risk grubundaki mükellefler arasına dahil olma ihtimali </a:t>
            </a:r>
          </a:p>
        </p:txBody>
      </p:sp>
      <p:sp>
        <p:nvSpPr>
          <p:cNvPr id="21" name="Yuvarlatılmış Dikdörtgen 20"/>
          <p:cNvSpPr/>
          <p:nvPr/>
        </p:nvSpPr>
        <p:spPr>
          <a:xfrm>
            <a:off x="3113591" y="1225669"/>
            <a:ext cx="7118559"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600" dirty="0">
                <a:latin typeface="Arial" panose="020B0604020202020204" pitchFamily="34" charset="0"/>
                <a:cs typeface="Arial" panose="020B0604020202020204" pitchFamily="34" charset="0"/>
              </a:rPr>
              <a:t>Avantajları &amp; Dezavantajları</a:t>
            </a:r>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pic>
        <p:nvPicPr>
          <p:cNvPr id="17" name="Resim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175" y="4637362"/>
            <a:ext cx="3162979" cy="2245715"/>
          </a:xfrm>
          <a:prstGeom prst="rect">
            <a:avLst/>
          </a:prstGeom>
          <a:scene3d>
            <a:camera prst="perspectiveRight"/>
            <a:lightRig rig="threePt" dir="t"/>
          </a:scene3d>
        </p:spPr>
      </p:pic>
      <p:sp>
        <p:nvSpPr>
          <p:cNvPr id="2" name="TextShape 2">
            <a:extLst>
              <a:ext uri="{FF2B5EF4-FFF2-40B4-BE49-F238E27FC236}">
                <a16:creationId xmlns:a16="http://schemas.microsoft.com/office/drawing/2014/main" id="{818E16E3-B27A-0163-7C38-0DD4D6DA28F5}"/>
              </a:ext>
            </a:extLst>
          </p:cNvPr>
          <p:cNvSpPr txBox="1"/>
          <p:nvPr/>
        </p:nvSpPr>
        <p:spPr>
          <a:xfrm>
            <a:off x="902667" y="129375"/>
            <a:ext cx="10920495" cy="791640"/>
          </a:xfrm>
          <a:prstGeom prst="rect">
            <a:avLst/>
          </a:prstGeom>
          <a:noFill/>
          <a:ln>
            <a:noFill/>
          </a:ln>
        </p:spPr>
        <p:txBody>
          <a:bodyPr anchor="ctr"/>
          <a:lstStyle/>
          <a:p>
            <a:pPr algn="ctr">
              <a:lnSpc>
                <a:spcPct val="100000"/>
              </a:lnSpc>
            </a:pPr>
            <a:r>
              <a:rPr lang="tr-TR" sz="3600" b="1" spc="-1" dirty="0">
                <a:solidFill>
                  <a:srgbClr val="C00000"/>
                </a:solidFill>
                <a:uFill>
                  <a:solidFill>
                    <a:srgbClr val="FFFFFF"/>
                  </a:solidFill>
                </a:uFill>
                <a:latin typeface="Calibri"/>
              </a:rPr>
              <a:t>İŞLETME KAYITLARININ DÜZELTİLMESİ</a:t>
            </a:r>
          </a:p>
          <a:p>
            <a:pPr algn="ctr">
              <a:lnSpc>
                <a:spcPct val="100000"/>
              </a:lnSpc>
            </a:pPr>
            <a:r>
              <a:rPr lang="tr-TR" sz="2000" b="1" spc="-1" dirty="0">
                <a:solidFill>
                  <a:srgbClr val="C00000"/>
                </a:solidFill>
                <a:uFill>
                  <a:solidFill>
                    <a:srgbClr val="FFFFFF"/>
                  </a:solidFill>
                </a:uFill>
              </a:rPr>
              <a:t>-Kayıtlarda Yer Aldığı Hâlde İşletmede Mevcut Olmayan Kasa Mevcudu ve Ortaklardan Alacaklar</a:t>
            </a:r>
            <a:r>
              <a:rPr lang="tr-TR" sz="2000" b="1" strike="noStrike" spc="-1" dirty="0">
                <a:solidFill>
                  <a:srgbClr val="C00000"/>
                </a:solidFill>
                <a:uFill>
                  <a:solidFill>
                    <a:srgbClr val="FFFFFF"/>
                  </a:solidFill>
                </a:uFill>
                <a:latin typeface="Calibri"/>
              </a:rPr>
              <a:t>-</a:t>
            </a:r>
            <a:endParaRPr lang="tr-TR" sz="2400" b="0" strike="noStrike" spc="-1" dirty="0">
              <a:solidFill>
                <a:srgbClr val="C00000"/>
              </a:solidFill>
              <a:uFill>
                <a:solidFill>
                  <a:srgbClr val="FFFFFF"/>
                </a:solidFill>
              </a:uFill>
              <a:latin typeface="Calibri"/>
            </a:endParaRPr>
          </a:p>
        </p:txBody>
      </p:sp>
    </p:spTree>
    <p:extLst>
      <p:ext uri="{BB962C8B-B14F-4D97-AF65-F5344CB8AC3E}">
        <p14:creationId xmlns:p14="http://schemas.microsoft.com/office/powerpoint/2010/main" val="13136818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37"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900" decel="100000" fill="hold"/>
                                        <p:tgtEl>
                                          <p:spTgt spid="1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Shape 1"/>
          <p:cNvSpPr txBox="1"/>
          <p:nvPr/>
        </p:nvSpPr>
        <p:spPr>
          <a:xfrm>
            <a:off x="1913291" y="2171717"/>
            <a:ext cx="8640720" cy="2852568"/>
          </a:xfrm>
          <a:prstGeom prst="rect">
            <a:avLst/>
          </a:prstGeom>
          <a:solidFill>
            <a:schemeClr val="accent3">
              <a:lumMod val="20000"/>
              <a:lumOff val="80000"/>
            </a:schemeClr>
          </a:solidFill>
          <a:ln w="63360">
            <a:solidFill>
              <a:srgbClr val="C1D1EC"/>
            </a:solidFill>
            <a:custDash>
              <a:ds d="100000" sp="100000"/>
            </a:custDash>
            <a:bevel/>
          </a:ln>
        </p:spPr>
        <p:txBody>
          <a:bodyPr/>
          <a:lstStyle/>
          <a:p>
            <a:pPr algn="ctr">
              <a:lnSpc>
                <a:spcPct val="100000"/>
              </a:lnSpc>
            </a:pPr>
            <a:endParaRPr lang="tr-TR" sz="3200" b="1" i="1" cap="all" spc="-1" dirty="0">
              <a:solidFill>
                <a:srgbClr val="002060"/>
              </a:solidFill>
              <a:uFill>
                <a:solidFill>
                  <a:srgbClr val="FFFFFF"/>
                </a:solidFill>
              </a:uFill>
              <a:latin typeface="Calibri"/>
            </a:endParaRPr>
          </a:p>
          <a:p>
            <a:pPr algn="ctr">
              <a:lnSpc>
                <a:spcPct val="100000"/>
              </a:lnSpc>
            </a:pPr>
            <a:endParaRPr lang="tr-TR" sz="3200" b="1" i="1" cap="all" spc="-1" dirty="0">
              <a:solidFill>
                <a:srgbClr val="002060"/>
              </a:solidFill>
              <a:uFill>
                <a:solidFill>
                  <a:srgbClr val="FFFFFF"/>
                </a:solidFill>
              </a:uFill>
              <a:latin typeface="Calibri"/>
            </a:endParaRPr>
          </a:p>
          <a:p>
            <a:pPr algn="ctr">
              <a:lnSpc>
                <a:spcPct val="100000"/>
              </a:lnSpc>
            </a:pPr>
            <a:r>
              <a:rPr lang="tr-TR" sz="3200" b="1" i="1" cap="all" spc="-1" dirty="0">
                <a:solidFill>
                  <a:srgbClr val="002060"/>
                </a:solidFill>
                <a:uFill>
                  <a:solidFill>
                    <a:srgbClr val="FFFFFF"/>
                  </a:solidFill>
                </a:uFill>
                <a:latin typeface="Calibri"/>
              </a:rPr>
              <a:t>DİĞER HÜKÜMLER</a:t>
            </a:r>
          </a:p>
          <a:p>
            <a:pPr algn="ctr">
              <a:lnSpc>
                <a:spcPct val="100000"/>
              </a:lnSpc>
            </a:pPr>
            <a:endParaRPr lang="tr-TR" sz="3200" b="1" i="1" strike="noStrike" cap="all" spc="-1" dirty="0">
              <a:solidFill>
                <a:srgbClr val="002060"/>
              </a:solidFill>
              <a:uFill>
                <a:solidFill>
                  <a:srgbClr val="FFFFFF"/>
                </a:solidFill>
              </a:uFill>
              <a:latin typeface="Calibri"/>
            </a:endParaRPr>
          </a:p>
        </p:txBody>
      </p:sp>
      <p:sp>
        <p:nvSpPr>
          <p:cNvPr id="2" name="Metin kutusu 1"/>
          <p:cNvSpPr txBox="1"/>
          <p:nvPr/>
        </p:nvSpPr>
        <p:spPr>
          <a:xfrm>
            <a:off x="7167276" y="4516453"/>
            <a:ext cx="5903089" cy="1015663"/>
          </a:xfrm>
          <a:prstGeom prst="rect">
            <a:avLst/>
          </a:prstGeom>
          <a:noFill/>
        </p:spPr>
        <p:txBody>
          <a:bodyPr wrap="square" rtlCol="0">
            <a:spAutoFit/>
          </a:bodyPr>
          <a:lstStyle/>
          <a:p>
            <a:r>
              <a:rPr lang="tr-TR" sz="2000" b="1" dirty="0">
                <a:solidFill>
                  <a:schemeClr val="accent1"/>
                </a:solidFill>
              </a:rPr>
              <a:t>7440 Sayılı Kanun-Madde 10</a:t>
            </a:r>
          </a:p>
          <a:p>
            <a:endParaRPr lang="tr-TR" sz="2000" b="1" dirty="0">
              <a:solidFill>
                <a:schemeClr val="tx2">
                  <a:lumMod val="50000"/>
                </a:schemeClr>
              </a:solidFill>
            </a:endParaRPr>
          </a:p>
          <a:p>
            <a:endParaRPr lang="tr-TR" sz="2000" b="1" dirty="0">
              <a:solidFill>
                <a:schemeClr val="tx2">
                  <a:lumMod val="50000"/>
                </a:schemeClr>
              </a:solidFill>
            </a:endParaRPr>
          </a:p>
        </p:txBody>
      </p:sp>
    </p:spTree>
    <p:extLst>
      <p:ext uri="{BB962C8B-B14F-4D97-AF65-F5344CB8AC3E}">
        <p14:creationId xmlns:p14="http://schemas.microsoft.com/office/powerpoint/2010/main" val="4180257941"/>
      </p:ext>
    </p:extLst>
  </p:cSld>
  <p:clrMapOvr>
    <a:masterClrMapping/>
  </p:clrMapOvr>
  <p:transition spd="med">
    <p:pull/>
  </p:transition>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0" name="Metin kutusu 19"/>
          <p:cNvSpPr txBox="1"/>
          <p:nvPr/>
        </p:nvSpPr>
        <p:spPr>
          <a:xfrm>
            <a:off x="2941564" y="1396532"/>
            <a:ext cx="6943216" cy="4054956"/>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200" dirty="0">
              <a:latin typeface="+mn-lt"/>
              <a:ea typeface="Segoe UI" panose="020B0502040204020203" pitchFamily="34" charset="0"/>
              <a:cs typeface="Segoe UI" panose="020B0502040204020203" pitchFamily="34" charset="0"/>
            </a:endParaRPr>
          </a:p>
          <a:p>
            <a:pPr algn="just"/>
            <a:endParaRPr lang="tr-TR" sz="2200" dirty="0">
              <a:latin typeface="+mn-lt"/>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200" b="1" dirty="0">
                <a:solidFill>
                  <a:srgbClr val="C00000"/>
                </a:solidFill>
                <a:ea typeface="Times New Roman" panose="02020603050405020304" pitchFamily="18" charset="0"/>
              </a:rPr>
              <a:t>V</a:t>
            </a:r>
            <a:r>
              <a:rPr lang="en-GB" sz="2200" b="1" dirty="0" err="1">
                <a:solidFill>
                  <a:srgbClr val="C00000"/>
                </a:solidFill>
                <a:ea typeface="Times New Roman" panose="02020603050405020304" pitchFamily="18" charset="0"/>
              </a:rPr>
              <a:t>adesi</a:t>
            </a:r>
            <a:r>
              <a:rPr lang="en-GB" sz="2200" b="1" dirty="0">
                <a:solidFill>
                  <a:srgbClr val="C00000"/>
                </a:solidFill>
                <a:ea typeface="Times New Roman" panose="02020603050405020304" pitchFamily="18" charset="0"/>
              </a:rPr>
              <a:t> 31/12/2022 </a:t>
            </a:r>
            <a:r>
              <a:rPr lang="en-GB" sz="2200" b="1" dirty="0" err="1">
                <a:solidFill>
                  <a:srgbClr val="C00000"/>
                </a:solidFill>
                <a:ea typeface="Times New Roman" panose="02020603050405020304" pitchFamily="18" charset="0"/>
              </a:rPr>
              <a:t>tarihinden</a:t>
            </a:r>
            <a:r>
              <a:rPr lang="en-GB" sz="2200" dirty="0">
                <a:solidFill>
                  <a:srgbClr val="C00000"/>
                </a:solidFill>
                <a:ea typeface="Times New Roman" panose="02020603050405020304" pitchFamily="18" charset="0"/>
              </a:rPr>
              <a:t> </a:t>
            </a:r>
            <a:r>
              <a:rPr lang="en-GB" sz="2200" dirty="0">
                <a:solidFill>
                  <a:srgbClr val="000000"/>
                </a:solidFill>
                <a:ea typeface="Times New Roman" panose="02020603050405020304" pitchFamily="18" charset="0"/>
              </a:rPr>
              <a:t>(</a:t>
            </a:r>
            <a:r>
              <a:rPr lang="en-GB" sz="2200" dirty="0" err="1">
                <a:solidFill>
                  <a:srgbClr val="000000"/>
                </a:solidFill>
                <a:ea typeface="Times New Roman" panose="02020603050405020304" pitchFamily="18" charset="0"/>
              </a:rPr>
              <a:t>bu</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tarih</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dâhil</a:t>
            </a:r>
            <a:r>
              <a:rPr lang="en-GB" sz="2200" dirty="0">
                <a:solidFill>
                  <a:srgbClr val="000000"/>
                </a:solidFill>
                <a:ea typeface="Times New Roman" panose="02020603050405020304" pitchFamily="18" charset="0"/>
              </a:rPr>
              <a:t>) </a:t>
            </a:r>
            <a:r>
              <a:rPr lang="en-GB" sz="2200" b="1" dirty="0" err="1">
                <a:solidFill>
                  <a:srgbClr val="C00000"/>
                </a:solidFill>
                <a:ea typeface="Times New Roman" panose="02020603050405020304" pitchFamily="18" charset="0"/>
              </a:rPr>
              <a:t>önce</a:t>
            </a:r>
            <a:r>
              <a:rPr lang="en-GB" sz="2200" dirty="0">
                <a:solidFill>
                  <a:srgbClr val="C00000"/>
                </a:solidFill>
                <a:ea typeface="Times New Roman" panose="02020603050405020304" pitchFamily="18" charset="0"/>
              </a:rPr>
              <a:t> </a:t>
            </a:r>
            <a:r>
              <a:rPr lang="en-GB" sz="2200" dirty="0" err="1">
                <a:solidFill>
                  <a:srgbClr val="000000"/>
                </a:solidFill>
                <a:ea typeface="Times New Roman" panose="02020603050405020304" pitchFamily="18" charset="0"/>
              </a:rPr>
              <a:t>olduğu</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hâlde</a:t>
            </a:r>
            <a:r>
              <a:rPr lang="en-GB" sz="2200" dirty="0">
                <a:solidFill>
                  <a:srgbClr val="000000"/>
                </a:solidFill>
                <a:ea typeface="Times New Roman" panose="02020603050405020304" pitchFamily="18" charset="0"/>
              </a:rPr>
              <a:t> </a:t>
            </a:r>
            <a:r>
              <a:rPr lang="en-GB" sz="2200" b="1" u="sng" dirty="0">
                <a:solidFill>
                  <a:srgbClr val="000000"/>
                </a:solidFill>
                <a:ea typeface="Times New Roman" panose="02020603050405020304" pitchFamily="18" charset="0"/>
              </a:rPr>
              <a:t>1/1/2023 </a:t>
            </a:r>
            <a:r>
              <a:rPr lang="en-GB" sz="2200" b="1" u="sng" dirty="0" err="1">
                <a:solidFill>
                  <a:srgbClr val="000000"/>
                </a:solidFill>
                <a:ea typeface="Times New Roman" panose="02020603050405020304" pitchFamily="18" charset="0"/>
              </a:rPr>
              <a:t>tarihi</a:t>
            </a:r>
            <a:r>
              <a:rPr lang="en-GB" sz="2200" b="1" u="sng"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itibarıyla</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ödenmemiş</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bulunan</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ve</a:t>
            </a:r>
            <a:r>
              <a:rPr lang="en-GB" sz="2200"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bir</a:t>
            </a:r>
            <a:r>
              <a:rPr lang="en-GB" sz="2200" b="1" u="sng"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amme</a:t>
            </a:r>
            <a:r>
              <a:rPr lang="en-GB" sz="2200" b="1" u="sng"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borçlusu</a:t>
            </a:r>
            <a:r>
              <a:rPr lang="en-GB" sz="2200" b="1" u="sng"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adına</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tahakkuk</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etmiş</a:t>
            </a:r>
            <a:r>
              <a:rPr lang="en-GB" sz="2200" dirty="0">
                <a:solidFill>
                  <a:srgbClr val="000000"/>
                </a:solidFill>
                <a:ea typeface="Times New Roman" panose="02020603050405020304" pitchFamily="18" charset="0"/>
              </a:rPr>
              <a:t> </a:t>
            </a:r>
            <a:r>
              <a:rPr lang="en-GB" sz="2200" b="1" dirty="0" err="1">
                <a:solidFill>
                  <a:srgbClr val="C00000"/>
                </a:solidFill>
                <a:ea typeface="Times New Roman" panose="02020603050405020304" pitchFamily="18" charset="0"/>
              </a:rPr>
              <a:t>asli</a:t>
            </a:r>
            <a:r>
              <a:rPr lang="en-GB" sz="2200" b="1" dirty="0">
                <a:solidFill>
                  <a:srgbClr val="C00000"/>
                </a:solidFill>
                <a:ea typeface="Times New Roman" panose="02020603050405020304" pitchFamily="18" charset="0"/>
              </a:rPr>
              <a:t> </a:t>
            </a:r>
            <a:r>
              <a:rPr lang="en-GB" sz="2200" b="1" dirty="0" err="1">
                <a:solidFill>
                  <a:srgbClr val="C00000"/>
                </a:solidFill>
                <a:ea typeface="Times New Roman" panose="02020603050405020304" pitchFamily="18" charset="0"/>
              </a:rPr>
              <a:t>ve</a:t>
            </a:r>
            <a:r>
              <a:rPr lang="en-GB" sz="2200" b="1" dirty="0">
                <a:solidFill>
                  <a:srgbClr val="C00000"/>
                </a:solidFill>
                <a:ea typeface="Times New Roman" panose="02020603050405020304" pitchFamily="18" charset="0"/>
              </a:rPr>
              <a:t> </a:t>
            </a:r>
            <a:r>
              <a:rPr lang="en-GB" sz="2200" b="1" dirty="0" err="1">
                <a:solidFill>
                  <a:srgbClr val="C00000"/>
                </a:solidFill>
                <a:ea typeface="Times New Roman" panose="02020603050405020304" pitchFamily="18" charset="0"/>
              </a:rPr>
              <a:t>fer’i</a:t>
            </a:r>
            <a:r>
              <a:rPr lang="en-GB" sz="2200" dirty="0">
                <a:solidFill>
                  <a:srgbClr val="C00000"/>
                </a:solidFill>
                <a:ea typeface="Times New Roman" panose="02020603050405020304" pitchFamily="18" charset="0"/>
              </a:rPr>
              <a:t> </a:t>
            </a:r>
            <a:r>
              <a:rPr lang="en-GB" sz="2200" dirty="0" err="1">
                <a:solidFill>
                  <a:srgbClr val="000000"/>
                </a:solidFill>
                <a:ea typeface="Times New Roman" panose="02020603050405020304" pitchFamily="18" charset="0"/>
              </a:rPr>
              <a:t>alacakların</a:t>
            </a:r>
            <a:r>
              <a:rPr lang="en-GB" sz="2200"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toplamı</a:t>
            </a:r>
            <a:r>
              <a:rPr lang="en-GB" sz="2200" dirty="0">
                <a:solidFill>
                  <a:srgbClr val="000000"/>
                </a:solidFill>
                <a:ea typeface="Times New Roman" panose="02020603050405020304" pitchFamily="18" charset="0"/>
              </a:rPr>
              <a:t> </a:t>
            </a:r>
            <a:r>
              <a:rPr lang="en-GB" sz="2200" b="1" dirty="0" err="1">
                <a:solidFill>
                  <a:srgbClr val="C00000"/>
                </a:solidFill>
                <a:ea typeface="Times New Roman" panose="02020603050405020304" pitchFamily="18" charset="0"/>
              </a:rPr>
              <a:t>tüm</a:t>
            </a:r>
            <a:r>
              <a:rPr lang="en-GB" sz="2200" b="1" dirty="0">
                <a:solidFill>
                  <a:srgbClr val="C00000"/>
                </a:solidFill>
                <a:ea typeface="Times New Roman" panose="02020603050405020304" pitchFamily="18" charset="0"/>
              </a:rPr>
              <a:t> tahsil </a:t>
            </a:r>
            <a:r>
              <a:rPr lang="en-GB" sz="2200" b="1" dirty="0" err="1">
                <a:solidFill>
                  <a:srgbClr val="C00000"/>
                </a:solidFill>
                <a:ea typeface="Times New Roman" panose="02020603050405020304" pitchFamily="18" charset="0"/>
              </a:rPr>
              <a:t>daireleri</a:t>
            </a:r>
            <a:r>
              <a:rPr lang="en-GB" sz="2200" b="1" dirty="0">
                <a:solidFill>
                  <a:srgbClr val="C00000"/>
                </a:solidFill>
                <a:ea typeface="Times New Roman" panose="02020603050405020304" pitchFamily="18" charset="0"/>
              </a:rPr>
              <a:t> </a:t>
            </a:r>
            <a:r>
              <a:rPr lang="en-GB" sz="2200" b="1" dirty="0" err="1">
                <a:solidFill>
                  <a:srgbClr val="C00000"/>
                </a:solidFill>
                <a:ea typeface="Times New Roman" panose="02020603050405020304" pitchFamily="18" charset="0"/>
              </a:rPr>
              <a:t>itibarıyla</a:t>
            </a:r>
            <a:r>
              <a:rPr lang="en-GB" sz="2200" dirty="0">
                <a:solidFill>
                  <a:srgbClr val="C00000"/>
                </a:solidFill>
                <a:ea typeface="Times New Roman" panose="02020603050405020304" pitchFamily="18" charset="0"/>
              </a:rPr>
              <a:t> </a:t>
            </a:r>
            <a:r>
              <a:rPr lang="en-GB" sz="2200" b="1" u="sng" dirty="0">
                <a:solidFill>
                  <a:srgbClr val="000000"/>
                </a:solidFill>
                <a:ea typeface="Times New Roman" panose="02020603050405020304" pitchFamily="18" charset="0"/>
              </a:rPr>
              <a:t>2.000</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Türk</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lirasını</a:t>
            </a:r>
            <a:r>
              <a:rPr lang="en-GB" sz="2200"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aşmayanların</a:t>
            </a:r>
            <a:r>
              <a:rPr lang="en-GB" sz="2200" dirty="0">
                <a:solidFill>
                  <a:srgbClr val="000000"/>
                </a:solidFill>
                <a:ea typeface="Times New Roman" panose="02020603050405020304" pitchFamily="18" charset="0"/>
              </a:rPr>
              <a:t> </a:t>
            </a:r>
            <a:r>
              <a:rPr lang="en-GB" sz="2200" b="1" dirty="0" err="1">
                <a:solidFill>
                  <a:srgbClr val="C00000"/>
                </a:solidFill>
                <a:ea typeface="Times New Roman" panose="02020603050405020304" pitchFamily="18" charset="0"/>
              </a:rPr>
              <a:t>tahsilinden</a:t>
            </a:r>
            <a:r>
              <a:rPr lang="en-GB" sz="2200" b="1" dirty="0">
                <a:solidFill>
                  <a:srgbClr val="C00000"/>
                </a:solidFill>
                <a:ea typeface="Times New Roman" panose="02020603050405020304" pitchFamily="18" charset="0"/>
              </a:rPr>
              <a:t> </a:t>
            </a:r>
            <a:r>
              <a:rPr lang="en-GB" sz="2200" b="1" dirty="0" err="1">
                <a:solidFill>
                  <a:srgbClr val="C00000"/>
                </a:solidFill>
                <a:ea typeface="Times New Roman" panose="02020603050405020304" pitchFamily="18" charset="0"/>
              </a:rPr>
              <a:t>vazgeçilir</a:t>
            </a:r>
            <a:r>
              <a:rPr lang="en-GB" sz="2200" dirty="0">
                <a:solidFill>
                  <a:srgbClr val="000000"/>
                </a:solidFill>
                <a:ea typeface="Times New Roman" panose="02020603050405020304" pitchFamily="18" charset="0"/>
              </a:rPr>
              <a:t>.</a:t>
            </a:r>
            <a:endParaRPr lang="tr-TR" sz="2200" dirty="0">
              <a:solidFill>
                <a:srgbClr val="000000"/>
              </a:solidFill>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en-GB" sz="2200" dirty="0" err="1">
                <a:solidFill>
                  <a:srgbClr val="000000"/>
                </a:solidFill>
                <a:ea typeface="Times New Roman" panose="02020603050405020304" pitchFamily="18" charset="0"/>
              </a:rPr>
              <a:t>bu</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davalar</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ile</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ilgili</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yargılama</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gideri</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avukatlık</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ücreti</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ve</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fer’ileri</a:t>
            </a:r>
            <a:r>
              <a:rPr lang="en-GB" sz="2200"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karşılıklı</a:t>
            </a:r>
            <a:r>
              <a:rPr lang="en-GB" sz="2200" b="1" u="sng"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olarak</a:t>
            </a:r>
            <a:r>
              <a:rPr lang="en-GB" sz="2200" b="1" u="sng"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talep</a:t>
            </a:r>
            <a:r>
              <a:rPr lang="en-GB" sz="2200" b="1" u="sng" dirty="0">
                <a:solidFill>
                  <a:srgbClr val="000000"/>
                </a:solidFill>
                <a:ea typeface="Times New Roman" panose="02020603050405020304" pitchFamily="18" charset="0"/>
              </a:rPr>
              <a:t> </a:t>
            </a:r>
            <a:r>
              <a:rPr lang="en-GB" sz="2200" b="1" u="sng" dirty="0" err="1">
                <a:solidFill>
                  <a:srgbClr val="000000"/>
                </a:solidFill>
                <a:ea typeface="Times New Roman" panose="02020603050405020304" pitchFamily="18" charset="0"/>
              </a:rPr>
              <a:t>edilmez</a:t>
            </a:r>
            <a:r>
              <a:rPr lang="en-GB" sz="2200" dirty="0">
                <a:solidFill>
                  <a:srgbClr val="000000"/>
                </a:solidFill>
                <a:ea typeface="Times New Roman" panose="02020603050405020304" pitchFamily="18" charset="0"/>
              </a:rPr>
              <a:t>. </a:t>
            </a:r>
            <a:endParaRPr lang="tr-TR" sz="2200" dirty="0">
              <a:solidFill>
                <a:srgbClr val="000000"/>
              </a:solidFill>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en-GB" sz="2200" dirty="0">
                <a:solidFill>
                  <a:srgbClr val="000000"/>
                </a:solidFill>
                <a:ea typeface="Times New Roman" panose="02020603050405020304" pitchFamily="18" charset="0"/>
              </a:rPr>
              <a:t>Bu </a:t>
            </a:r>
            <a:r>
              <a:rPr lang="en-GB" sz="2200" dirty="0" err="1">
                <a:solidFill>
                  <a:srgbClr val="000000"/>
                </a:solidFill>
                <a:ea typeface="Times New Roman" panose="02020603050405020304" pitchFamily="18" charset="0"/>
              </a:rPr>
              <a:t>Kanunun</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yayımı</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tarihinden</a:t>
            </a:r>
            <a:r>
              <a:rPr lang="en-GB" sz="2200" dirty="0">
                <a:solidFill>
                  <a:srgbClr val="000000"/>
                </a:solidFill>
                <a:ea typeface="Times New Roman" panose="02020603050405020304" pitchFamily="18" charset="0"/>
              </a:rPr>
              <a:t> </a:t>
            </a:r>
            <a:r>
              <a:rPr lang="en-GB" sz="2200" dirty="0" err="1">
                <a:solidFill>
                  <a:srgbClr val="000000"/>
                </a:solidFill>
                <a:ea typeface="Times New Roman" panose="02020603050405020304" pitchFamily="18" charset="0"/>
              </a:rPr>
              <a:t>önce</a:t>
            </a:r>
            <a:r>
              <a:rPr lang="en-GB" sz="2200" dirty="0">
                <a:solidFill>
                  <a:srgbClr val="000000"/>
                </a:solidFill>
                <a:ea typeface="Times New Roman" panose="02020603050405020304" pitchFamily="18" charset="0"/>
              </a:rPr>
              <a:t> </a:t>
            </a:r>
            <a:r>
              <a:rPr lang="en-GB" sz="2200" b="1" dirty="0" err="1">
                <a:solidFill>
                  <a:srgbClr val="C00000"/>
                </a:solidFill>
                <a:ea typeface="Times New Roman" panose="02020603050405020304" pitchFamily="18" charset="0"/>
              </a:rPr>
              <a:t>ödenmiş</a:t>
            </a:r>
            <a:r>
              <a:rPr lang="en-GB" sz="2200" b="1" dirty="0">
                <a:solidFill>
                  <a:srgbClr val="C00000"/>
                </a:solidFill>
                <a:ea typeface="Times New Roman" panose="02020603050405020304" pitchFamily="18" charset="0"/>
              </a:rPr>
              <a:t> </a:t>
            </a:r>
            <a:r>
              <a:rPr lang="en-GB" sz="2200" b="1" dirty="0" err="1">
                <a:solidFill>
                  <a:srgbClr val="C00000"/>
                </a:solidFill>
                <a:ea typeface="Times New Roman" panose="02020603050405020304" pitchFamily="18" charset="0"/>
              </a:rPr>
              <a:t>olan</a:t>
            </a:r>
            <a:r>
              <a:rPr lang="en-GB" sz="2200" b="1" dirty="0">
                <a:solidFill>
                  <a:srgbClr val="C00000"/>
                </a:solidFill>
                <a:ea typeface="Times New Roman" panose="02020603050405020304" pitchFamily="18" charset="0"/>
              </a:rPr>
              <a:t> </a:t>
            </a:r>
            <a:r>
              <a:rPr lang="en-GB" sz="2200" b="1" dirty="0" err="1">
                <a:solidFill>
                  <a:srgbClr val="C00000"/>
                </a:solidFill>
                <a:ea typeface="Times New Roman" panose="02020603050405020304" pitchFamily="18" charset="0"/>
              </a:rPr>
              <a:t>tutarlar</a:t>
            </a:r>
            <a:r>
              <a:rPr lang="en-GB" sz="2200" b="1" dirty="0">
                <a:solidFill>
                  <a:srgbClr val="C00000"/>
                </a:solidFill>
                <a:ea typeface="Times New Roman" panose="02020603050405020304" pitchFamily="18" charset="0"/>
              </a:rPr>
              <a:t> </a:t>
            </a:r>
            <a:r>
              <a:rPr lang="en-GB" sz="2200" b="1" dirty="0" err="1">
                <a:solidFill>
                  <a:srgbClr val="C00000"/>
                </a:solidFill>
                <a:ea typeface="Times New Roman" panose="02020603050405020304" pitchFamily="18" charset="0"/>
              </a:rPr>
              <a:t>iade</a:t>
            </a:r>
            <a:r>
              <a:rPr lang="en-GB" sz="2200" b="1" dirty="0">
                <a:solidFill>
                  <a:srgbClr val="C00000"/>
                </a:solidFill>
                <a:ea typeface="Times New Roman" panose="02020603050405020304" pitchFamily="18" charset="0"/>
              </a:rPr>
              <a:t> </a:t>
            </a:r>
            <a:r>
              <a:rPr lang="en-GB" sz="2200" b="1" dirty="0" err="1">
                <a:solidFill>
                  <a:srgbClr val="C00000"/>
                </a:solidFill>
                <a:ea typeface="Times New Roman" panose="02020603050405020304" pitchFamily="18" charset="0"/>
              </a:rPr>
              <a:t>edilmez</a:t>
            </a:r>
            <a:r>
              <a:rPr lang="en-GB" sz="2200" dirty="0">
                <a:solidFill>
                  <a:srgbClr val="000000"/>
                </a:solidFill>
                <a:ea typeface="Times New Roman" panose="02020603050405020304" pitchFamily="18" charset="0"/>
              </a:rPr>
              <a:t>.</a:t>
            </a:r>
            <a:endParaRPr lang="tr-TR" sz="2200" dirty="0">
              <a:solidFill>
                <a:srgbClr val="000000"/>
              </a:solidFill>
              <a:ea typeface="Times New Roman" panose="02020603050405020304" pitchFamily="18" charset="0"/>
            </a:endParaRPr>
          </a:p>
        </p:txBody>
      </p:sp>
      <p:sp>
        <p:nvSpPr>
          <p:cNvPr id="21" name="Yuvarlatılmış Dikdörtgen 20"/>
          <p:cNvSpPr/>
          <p:nvPr/>
        </p:nvSpPr>
        <p:spPr>
          <a:xfrm>
            <a:off x="2957357" y="1225669"/>
            <a:ext cx="6928299"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600" dirty="0">
                <a:cs typeface="Arial" panose="020B0604020202020204" pitchFamily="34" charset="0"/>
              </a:rPr>
              <a:t>6183 Sayılı Kanuna Göre Takip Edilen Alacaklar</a:t>
            </a:r>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ea typeface="SimSun" panose="02010600030101010101" pitchFamily="2" charset="-122"/>
              <a:cs typeface="Times New Roman" panose="02020603050405020304" pitchFamily="18" charset="0"/>
            </a:endParaRPr>
          </a:p>
        </p:txBody>
      </p:sp>
      <p:sp>
        <p:nvSpPr>
          <p:cNvPr id="2" name="TextShape 2">
            <a:extLst>
              <a:ext uri="{FF2B5EF4-FFF2-40B4-BE49-F238E27FC236}">
                <a16:creationId xmlns:a16="http://schemas.microsoft.com/office/drawing/2014/main" id="{E4E9A1A0-9D5F-532F-C14A-5AD5C8E80654}"/>
              </a:ext>
            </a:extLst>
          </p:cNvPr>
          <p:cNvSpPr txBox="1"/>
          <p:nvPr/>
        </p:nvSpPr>
        <p:spPr>
          <a:xfrm>
            <a:off x="902667" y="129375"/>
            <a:ext cx="10920495" cy="791640"/>
          </a:xfrm>
          <a:prstGeom prst="rect">
            <a:avLst/>
          </a:prstGeom>
          <a:noFill/>
          <a:ln>
            <a:noFill/>
          </a:ln>
        </p:spPr>
        <p:txBody>
          <a:bodyPr anchor="ctr"/>
          <a:lstStyle/>
          <a:p>
            <a:pPr algn="ctr">
              <a:lnSpc>
                <a:spcPct val="100000"/>
              </a:lnSpc>
            </a:pPr>
            <a:r>
              <a:rPr lang="tr-TR" sz="3600" b="1" spc="-1" dirty="0">
                <a:solidFill>
                  <a:srgbClr val="C00000"/>
                </a:solidFill>
                <a:uFill>
                  <a:solidFill>
                    <a:srgbClr val="FFFFFF"/>
                  </a:solidFill>
                </a:uFill>
              </a:rPr>
              <a:t>DİĞER HÜKÜMLER</a:t>
            </a:r>
          </a:p>
          <a:p>
            <a:pPr algn="ctr">
              <a:lnSpc>
                <a:spcPct val="100000"/>
              </a:lnSpc>
            </a:pPr>
            <a:r>
              <a:rPr lang="tr-TR" sz="2000" b="1" spc="-1" dirty="0">
                <a:solidFill>
                  <a:srgbClr val="C00000"/>
                </a:solidFill>
                <a:uFill>
                  <a:solidFill>
                    <a:srgbClr val="FFFFFF"/>
                  </a:solidFill>
                </a:uFill>
              </a:rPr>
              <a:t>-Şarta Bağlı Olmaksızın Tahsilinden Vazgeçilen Alacaklar</a:t>
            </a:r>
            <a:r>
              <a:rPr lang="tr-TR" sz="2000" b="1" strike="noStrike" spc="-1" dirty="0">
                <a:solidFill>
                  <a:srgbClr val="C00000"/>
                </a:solidFill>
                <a:uFill>
                  <a:solidFill>
                    <a:srgbClr val="FFFFFF"/>
                  </a:solidFill>
                </a:uFill>
              </a:rPr>
              <a:t>-</a:t>
            </a:r>
            <a:endParaRPr lang="tr-TR" sz="2000" b="0" strike="noStrike" spc="-1" dirty="0">
              <a:solidFill>
                <a:srgbClr val="C00000"/>
              </a:solidFill>
              <a:uFill>
                <a:solidFill>
                  <a:srgbClr val="FFFFFF"/>
                </a:solidFill>
              </a:uFill>
            </a:endParaRPr>
          </a:p>
        </p:txBody>
      </p:sp>
    </p:spTree>
    <p:extLst>
      <p:ext uri="{BB962C8B-B14F-4D97-AF65-F5344CB8AC3E}">
        <p14:creationId xmlns:p14="http://schemas.microsoft.com/office/powerpoint/2010/main" val="384479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0" name="Metin kutusu 19"/>
          <p:cNvSpPr txBox="1"/>
          <p:nvPr/>
        </p:nvSpPr>
        <p:spPr>
          <a:xfrm>
            <a:off x="2083443" y="1396532"/>
            <a:ext cx="8472667" cy="4667432"/>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400" dirty="0">
              <a:latin typeface="+mn-lt"/>
              <a:ea typeface="Segoe UI" panose="020B0502040204020203" pitchFamily="34" charset="0"/>
              <a:cs typeface="Segoe UI" panose="020B0502040204020203" pitchFamily="34" charset="0"/>
            </a:endParaRPr>
          </a:p>
          <a:p>
            <a:pPr algn="just"/>
            <a:endParaRPr lang="tr-TR" sz="1400" dirty="0">
              <a:latin typeface="+mn-lt"/>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dirty="0">
                <a:solidFill>
                  <a:srgbClr val="000000"/>
                </a:solidFill>
                <a:ea typeface="Times New Roman" panose="02020603050405020304" pitchFamily="18" charset="0"/>
              </a:rPr>
              <a:t>6/2/2023 tarihinde Kahramanmaraş İlinde meydana gelen </a:t>
            </a:r>
            <a:r>
              <a:rPr lang="tr-TR" b="1" u="sng" dirty="0">
                <a:solidFill>
                  <a:srgbClr val="000000"/>
                </a:solidFill>
                <a:ea typeface="Times New Roman" panose="02020603050405020304" pitchFamily="18" charset="0"/>
              </a:rPr>
              <a:t>depremler nedeniyle</a:t>
            </a:r>
            <a:r>
              <a:rPr lang="tr-TR" dirty="0">
                <a:solidFill>
                  <a:srgbClr val="000000"/>
                </a:solidFill>
                <a:ea typeface="Times New Roman" panose="02020603050405020304" pitchFamily="18" charset="0"/>
              </a:rPr>
              <a:t> Hazine ve Maliye Bakanlığınca </a:t>
            </a:r>
            <a:r>
              <a:rPr lang="tr-TR" b="1" dirty="0">
                <a:solidFill>
                  <a:srgbClr val="C00000"/>
                </a:solidFill>
                <a:ea typeface="Times New Roman" panose="02020603050405020304" pitchFamily="18" charset="0"/>
              </a:rPr>
              <a:t>mücbir sebep hali ilan edilen</a:t>
            </a:r>
            <a:r>
              <a:rPr lang="tr-TR" dirty="0">
                <a:solidFill>
                  <a:srgbClr val="C00000"/>
                </a:solidFill>
                <a:ea typeface="Times New Roman" panose="02020603050405020304" pitchFamily="18" charset="0"/>
              </a:rPr>
              <a:t> </a:t>
            </a:r>
            <a:r>
              <a:rPr lang="tr-TR" dirty="0">
                <a:solidFill>
                  <a:srgbClr val="000000"/>
                </a:solidFill>
                <a:ea typeface="Times New Roman" panose="02020603050405020304" pitchFamily="18" charset="0"/>
              </a:rPr>
              <a:t>yerlerde;</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b="1" u="sng" dirty="0">
                <a:solidFill>
                  <a:srgbClr val="000000"/>
                </a:solidFill>
                <a:ea typeface="Times New Roman" panose="02020603050405020304" pitchFamily="18" charset="0"/>
              </a:rPr>
              <a:t>Gelir ve kurumlar vergisi yönünden mükellefiyet kaydı bulunan kişilerden(1)</a:t>
            </a:r>
            <a:r>
              <a:rPr lang="tr-TR" dirty="0">
                <a:solidFill>
                  <a:srgbClr val="000000"/>
                </a:solidFill>
                <a:ea typeface="Times New Roman" panose="02020603050405020304" pitchFamily="18" charset="0"/>
              </a:rPr>
              <a:t> veya </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b="1" dirty="0">
                <a:solidFill>
                  <a:srgbClr val="C00000"/>
                </a:solidFill>
                <a:ea typeface="Times New Roman" panose="02020603050405020304" pitchFamily="18" charset="0"/>
              </a:rPr>
              <a:t>gelir vergisi mükellefiyeti bulunmayan ancak</a:t>
            </a:r>
            <a:r>
              <a:rPr lang="tr-TR" dirty="0">
                <a:solidFill>
                  <a:srgbClr val="C00000"/>
                </a:solidFill>
                <a:ea typeface="Times New Roman" panose="02020603050405020304" pitchFamily="18" charset="0"/>
              </a:rPr>
              <a:t> </a:t>
            </a:r>
            <a:r>
              <a:rPr lang="tr-TR" b="1" u="sng" dirty="0">
                <a:solidFill>
                  <a:srgbClr val="000000"/>
                </a:solidFill>
                <a:ea typeface="Times New Roman" panose="02020603050405020304" pitchFamily="18" charset="0"/>
              </a:rPr>
              <a:t>yerleşim yeri bu yerlerde olan gerçek kişilerden(2)</a:t>
            </a:r>
            <a:r>
              <a:rPr lang="tr-TR" dirty="0">
                <a:solidFill>
                  <a:srgbClr val="000000"/>
                </a:solidFill>
                <a:ea typeface="Times New Roman" panose="02020603050405020304" pitchFamily="18" charset="0"/>
              </a:rPr>
              <a:t> ya da </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b="1" dirty="0">
                <a:solidFill>
                  <a:srgbClr val="C00000"/>
                </a:solidFill>
                <a:ea typeface="Times New Roman" panose="02020603050405020304" pitchFamily="18" charset="0"/>
              </a:rPr>
              <a:t>kuruluş ve faaliyet yeri bu yerlerde bulunan kurumlar vergisi mükellefiyeti olmayan teşekküllerden(3)</a:t>
            </a:r>
            <a:r>
              <a:rPr lang="tr-TR" dirty="0">
                <a:solidFill>
                  <a:srgbClr val="C00000"/>
                </a:solidFill>
                <a:ea typeface="Times New Roman" panose="02020603050405020304" pitchFamily="18" charset="0"/>
              </a:rPr>
              <a:t> </a:t>
            </a:r>
            <a:r>
              <a:rPr lang="tr-TR" dirty="0">
                <a:solidFill>
                  <a:srgbClr val="000000"/>
                </a:solidFill>
                <a:ea typeface="Times New Roman" panose="02020603050405020304" pitchFamily="18" charset="0"/>
              </a:rPr>
              <a:t>alacağı bulunan</a:t>
            </a:r>
            <a:r>
              <a:rPr lang="en-GB" dirty="0">
                <a:solidFill>
                  <a:srgbClr val="000000"/>
                </a:solidFill>
                <a:ea typeface="Times New Roman" panose="02020603050405020304" pitchFamily="18" charset="0"/>
              </a:rPr>
              <a:t> </a:t>
            </a:r>
            <a:r>
              <a:rPr lang="tr-TR" dirty="0">
                <a:solidFill>
                  <a:srgbClr val="000000"/>
                </a:solidFill>
                <a:ea typeface="Times New Roman" panose="02020603050405020304" pitchFamily="18" charset="0"/>
              </a:rPr>
              <a:t>mükellefler</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b="1" u="sng" dirty="0">
                <a:solidFill>
                  <a:srgbClr val="000000"/>
                </a:solidFill>
                <a:ea typeface="Times New Roman" panose="02020603050405020304" pitchFamily="18" charset="0"/>
              </a:rPr>
              <a:t>açılan tespit davası</a:t>
            </a:r>
            <a:r>
              <a:rPr lang="tr-TR" u="sng" dirty="0">
                <a:solidFill>
                  <a:srgbClr val="000000"/>
                </a:solidFill>
                <a:ea typeface="Times New Roman" panose="02020603050405020304" pitchFamily="18" charset="0"/>
              </a:rPr>
              <a:t> </a:t>
            </a:r>
            <a:r>
              <a:rPr lang="tr-TR" dirty="0">
                <a:solidFill>
                  <a:srgbClr val="000000"/>
                </a:solidFill>
                <a:ea typeface="Times New Roman" panose="02020603050405020304" pitchFamily="18" charset="0"/>
              </a:rPr>
              <a:t>üzerine mahkeme tarafından borçlunun mal varlığının </a:t>
            </a:r>
            <a:r>
              <a:rPr lang="tr-TR" b="1" dirty="0">
                <a:solidFill>
                  <a:srgbClr val="C00000"/>
                </a:solidFill>
                <a:ea typeface="Times New Roman" panose="02020603050405020304" pitchFamily="18" charset="0"/>
              </a:rPr>
              <a:t>en az üçte birini kaybettiğine</a:t>
            </a:r>
            <a:r>
              <a:rPr lang="tr-TR" dirty="0">
                <a:solidFill>
                  <a:srgbClr val="C00000"/>
                </a:solidFill>
                <a:ea typeface="Times New Roman" panose="02020603050405020304" pitchFamily="18" charset="0"/>
              </a:rPr>
              <a:t> </a:t>
            </a:r>
            <a:r>
              <a:rPr lang="tr-TR" dirty="0">
                <a:solidFill>
                  <a:srgbClr val="000000"/>
                </a:solidFill>
                <a:ea typeface="Times New Roman" panose="02020603050405020304" pitchFamily="18" charset="0"/>
              </a:rPr>
              <a:t>yönelik verilmiş bir </a:t>
            </a:r>
            <a:r>
              <a:rPr lang="tr-TR" b="1" u="sng" dirty="0">
                <a:solidFill>
                  <a:srgbClr val="000000"/>
                </a:solidFill>
                <a:ea typeface="Times New Roman" panose="02020603050405020304" pitchFamily="18" charset="0"/>
              </a:rPr>
              <a:t>karar bulunması</a:t>
            </a:r>
            <a:r>
              <a:rPr lang="tr-TR" dirty="0">
                <a:solidFill>
                  <a:srgbClr val="000000"/>
                </a:solidFill>
                <a:ea typeface="Times New Roman" panose="02020603050405020304" pitchFamily="18" charset="0"/>
              </a:rPr>
              <a:t> şartıyla</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b="1" u="sng" dirty="0">
                <a:solidFill>
                  <a:srgbClr val="000000"/>
                </a:solidFill>
                <a:ea typeface="Times New Roman" panose="02020603050405020304" pitchFamily="18" charset="0"/>
              </a:rPr>
              <a:t>Deprem tarihinden önce doğmuş</a:t>
            </a:r>
            <a:r>
              <a:rPr lang="tr-TR" dirty="0">
                <a:solidFill>
                  <a:srgbClr val="000000"/>
                </a:solidFill>
                <a:ea typeface="Times New Roman" panose="02020603050405020304" pitchFamily="18" charset="0"/>
              </a:rPr>
              <a:t> olan ve varlığı 213 sayılı Kanunda sayılan belgeler ile </a:t>
            </a:r>
            <a:r>
              <a:rPr lang="tr-TR" b="1" dirty="0">
                <a:solidFill>
                  <a:srgbClr val="C00000"/>
                </a:solidFill>
                <a:ea typeface="Times New Roman" panose="02020603050405020304" pitchFamily="18" charset="0"/>
              </a:rPr>
              <a:t>tevsik edilen</a:t>
            </a:r>
            <a:r>
              <a:rPr lang="tr-TR" dirty="0">
                <a:solidFill>
                  <a:srgbClr val="C00000"/>
                </a:solidFill>
                <a:ea typeface="Times New Roman" panose="02020603050405020304" pitchFamily="18" charset="0"/>
              </a:rPr>
              <a:t> </a:t>
            </a:r>
            <a:r>
              <a:rPr lang="tr-TR" dirty="0">
                <a:solidFill>
                  <a:srgbClr val="000000"/>
                </a:solidFill>
                <a:ea typeface="Times New Roman" panose="02020603050405020304" pitchFamily="18" charset="0"/>
              </a:rPr>
              <a:t>alacaklarını aynı Kanunun </a:t>
            </a:r>
            <a:r>
              <a:rPr lang="tr-TR" b="1" u="sng" dirty="0">
                <a:solidFill>
                  <a:srgbClr val="000000"/>
                </a:solidFill>
                <a:ea typeface="Times New Roman" panose="02020603050405020304" pitchFamily="18" charset="0"/>
              </a:rPr>
              <a:t>323 üncü maddesinde</a:t>
            </a:r>
            <a:r>
              <a:rPr lang="tr-TR" dirty="0">
                <a:solidFill>
                  <a:srgbClr val="000000"/>
                </a:solidFill>
                <a:ea typeface="Times New Roman" panose="02020603050405020304" pitchFamily="18" charset="0"/>
              </a:rPr>
              <a:t> yer alan hükümlere göre </a:t>
            </a:r>
            <a:r>
              <a:rPr lang="tr-TR" b="1" dirty="0">
                <a:solidFill>
                  <a:srgbClr val="C00000"/>
                </a:solidFill>
                <a:ea typeface="Times New Roman" panose="02020603050405020304" pitchFamily="18" charset="0"/>
              </a:rPr>
              <a:t>dava veya icra safhasında bulunan alacak kabul ederek</a:t>
            </a:r>
            <a:r>
              <a:rPr lang="tr-TR" dirty="0">
                <a:solidFill>
                  <a:srgbClr val="000000"/>
                </a:solidFill>
                <a:ea typeface="Times New Roman" panose="02020603050405020304" pitchFamily="18" charset="0"/>
              </a:rPr>
              <a:t>, bu alacakları için </a:t>
            </a:r>
            <a:r>
              <a:rPr lang="tr-TR" b="1" u="sng" dirty="0">
                <a:solidFill>
                  <a:srgbClr val="000000"/>
                </a:solidFill>
                <a:ea typeface="Times New Roman" panose="02020603050405020304" pitchFamily="18" charset="0"/>
              </a:rPr>
              <a:t>pasifte karşılık ayırabilir</a:t>
            </a:r>
            <a:r>
              <a:rPr lang="tr-TR" dirty="0">
                <a:solidFill>
                  <a:srgbClr val="000000"/>
                </a:solidFill>
                <a:ea typeface="Times New Roman" panose="02020603050405020304" pitchFamily="18" charset="0"/>
              </a:rPr>
              <a:t>.</a:t>
            </a:r>
          </a:p>
        </p:txBody>
      </p:sp>
      <p:sp>
        <p:nvSpPr>
          <p:cNvPr id="21" name="Yuvarlatılmış Dikdörtgen 20"/>
          <p:cNvSpPr/>
          <p:nvPr/>
        </p:nvSpPr>
        <p:spPr>
          <a:xfrm>
            <a:off x="2101081" y="1225669"/>
            <a:ext cx="8454463"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200" dirty="0">
                <a:cs typeface="Arial" panose="020B0604020202020204" pitchFamily="34" charset="0"/>
              </a:rPr>
              <a:t>Mücbir Sebep İlan Edilen Yerlerdeki Kişi ve Kurumlardan Olan Alacaklar</a:t>
            </a:r>
          </a:p>
        </p:txBody>
      </p:sp>
      <p:sp>
        <p:nvSpPr>
          <p:cNvPr id="3" name="TextShape 2">
            <a:extLst>
              <a:ext uri="{FF2B5EF4-FFF2-40B4-BE49-F238E27FC236}">
                <a16:creationId xmlns:a16="http://schemas.microsoft.com/office/drawing/2014/main" id="{87168CCF-0BA1-2F47-E69F-544BC464668F}"/>
              </a:ext>
            </a:extLst>
          </p:cNvPr>
          <p:cNvSpPr txBox="1"/>
          <p:nvPr/>
        </p:nvSpPr>
        <p:spPr>
          <a:xfrm>
            <a:off x="902667" y="129375"/>
            <a:ext cx="10920495" cy="791640"/>
          </a:xfrm>
          <a:prstGeom prst="rect">
            <a:avLst/>
          </a:prstGeom>
          <a:noFill/>
          <a:ln>
            <a:noFill/>
          </a:ln>
        </p:spPr>
        <p:txBody>
          <a:bodyPr anchor="ctr"/>
          <a:lstStyle/>
          <a:p>
            <a:pPr algn="ctr">
              <a:lnSpc>
                <a:spcPct val="100000"/>
              </a:lnSpc>
            </a:pPr>
            <a:r>
              <a:rPr lang="tr-TR" sz="3600" b="1" spc="-1" dirty="0">
                <a:solidFill>
                  <a:srgbClr val="C00000"/>
                </a:solidFill>
                <a:uFill>
                  <a:solidFill>
                    <a:srgbClr val="FFFFFF"/>
                  </a:solidFill>
                </a:uFill>
              </a:rPr>
              <a:t>DİĞER HÜKÜMLER</a:t>
            </a:r>
          </a:p>
          <a:p>
            <a:pPr algn="ctr">
              <a:lnSpc>
                <a:spcPct val="100000"/>
              </a:lnSpc>
            </a:pPr>
            <a:r>
              <a:rPr lang="tr-TR" sz="2000" b="1" spc="-1" dirty="0">
                <a:solidFill>
                  <a:srgbClr val="C00000"/>
                </a:solidFill>
                <a:uFill>
                  <a:solidFill>
                    <a:srgbClr val="FFFFFF"/>
                  </a:solidFill>
                </a:uFill>
              </a:rPr>
              <a:t>-Mücbir Sebep İlan Edilen Yerlerdeki Mükelleflerle İlgili Hükümler-</a:t>
            </a:r>
            <a:endParaRPr lang="tr-TR" sz="2000" b="0" strike="noStrike" spc="-1" dirty="0">
              <a:solidFill>
                <a:srgbClr val="C00000"/>
              </a:solidFill>
              <a:uFill>
                <a:solidFill>
                  <a:srgbClr val="FFFFFF"/>
                </a:solidFill>
              </a:uFill>
            </a:endParaRPr>
          </a:p>
        </p:txBody>
      </p:sp>
    </p:spTree>
    <p:extLst>
      <p:ext uri="{BB962C8B-B14F-4D97-AF65-F5344CB8AC3E}">
        <p14:creationId xmlns:p14="http://schemas.microsoft.com/office/powerpoint/2010/main" val="383876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0" name="Metin kutusu 19"/>
          <p:cNvSpPr txBox="1"/>
          <p:nvPr/>
        </p:nvSpPr>
        <p:spPr>
          <a:xfrm>
            <a:off x="2037144" y="1396532"/>
            <a:ext cx="9039827" cy="5556906"/>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200" dirty="0">
              <a:latin typeface="+mn-lt"/>
              <a:ea typeface="Segoe UI" panose="020B0502040204020203" pitchFamily="34" charset="0"/>
              <a:cs typeface="Segoe UI" panose="020B0502040204020203" pitchFamily="34" charset="0"/>
            </a:endParaRPr>
          </a:p>
          <a:p>
            <a:pPr algn="just"/>
            <a:endParaRPr lang="tr-TR" sz="1200" dirty="0">
              <a:latin typeface="+mn-lt"/>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900" b="1" dirty="0">
                <a:solidFill>
                  <a:srgbClr val="C00000"/>
                </a:solidFill>
                <a:ea typeface="Times New Roman" panose="02020603050405020304" pitchFamily="18" charset="0"/>
              </a:rPr>
              <a:t>2022 yılına</a:t>
            </a:r>
            <a:r>
              <a:rPr lang="tr-TR" sz="1900" dirty="0">
                <a:solidFill>
                  <a:srgbClr val="C00000"/>
                </a:solidFill>
                <a:ea typeface="Times New Roman" panose="02020603050405020304" pitchFamily="18" charset="0"/>
              </a:rPr>
              <a:t> </a:t>
            </a:r>
            <a:r>
              <a:rPr lang="tr-TR" sz="1900" dirty="0">
                <a:solidFill>
                  <a:srgbClr val="000000"/>
                </a:solidFill>
                <a:ea typeface="Times New Roman" panose="02020603050405020304" pitchFamily="18" charset="0"/>
              </a:rPr>
              <a:t>ilişkin kurumlar vergisi beyannamesinde </a:t>
            </a:r>
            <a:r>
              <a:rPr lang="tr-TR" sz="1900" b="1" dirty="0">
                <a:solidFill>
                  <a:srgbClr val="C00000"/>
                </a:solidFill>
                <a:ea typeface="Times New Roman" panose="02020603050405020304" pitchFamily="18" charset="0"/>
              </a:rPr>
              <a:t>gösterilmek</a:t>
            </a:r>
            <a:r>
              <a:rPr lang="tr-TR" sz="1900" dirty="0">
                <a:solidFill>
                  <a:srgbClr val="C00000"/>
                </a:solidFill>
                <a:ea typeface="Times New Roman" panose="02020603050405020304" pitchFamily="18" charset="0"/>
              </a:rPr>
              <a:t> </a:t>
            </a:r>
            <a:r>
              <a:rPr lang="tr-TR" sz="1900" dirty="0">
                <a:solidFill>
                  <a:srgbClr val="000000"/>
                </a:solidFill>
                <a:ea typeface="Times New Roman" panose="02020603050405020304" pitchFamily="18" charset="0"/>
              </a:rPr>
              <a:t>suretiyle</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sz="1900" b="1" u="sng" dirty="0">
                <a:solidFill>
                  <a:srgbClr val="000000"/>
                </a:solidFill>
                <a:ea typeface="Times New Roman" panose="02020603050405020304" pitchFamily="18" charset="0"/>
              </a:rPr>
              <a:t>5520 sayılı Kanun</a:t>
            </a:r>
            <a:r>
              <a:rPr lang="tr-TR" sz="1900" dirty="0">
                <a:solidFill>
                  <a:srgbClr val="000000"/>
                </a:solidFill>
                <a:ea typeface="Times New Roman" panose="02020603050405020304" pitchFamily="18" charset="0"/>
              </a:rPr>
              <a:t> ile </a:t>
            </a:r>
            <a:r>
              <a:rPr lang="tr-TR" sz="1900" b="1" u="sng" dirty="0">
                <a:solidFill>
                  <a:srgbClr val="000000"/>
                </a:solidFill>
                <a:ea typeface="Times New Roman" panose="02020603050405020304" pitchFamily="18" charset="0"/>
              </a:rPr>
              <a:t>diğer kanunlarda</a:t>
            </a:r>
            <a:r>
              <a:rPr lang="tr-TR" sz="1900" dirty="0">
                <a:solidFill>
                  <a:srgbClr val="000000"/>
                </a:solidFill>
                <a:ea typeface="Times New Roman" panose="02020603050405020304" pitchFamily="18" charset="0"/>
              </a:rPr>
              <a:t> yer alan düzenlemeler uyarınca </a:t>
            </a:r>
            <a:r>
              <a:rPr lang="tr-TR" sz="1900" b="1" dirty="0">
                <a:solidFill>
                  <a:srgbClr val="C00000"/>
                </a:solidFill>
                <a:ea typeface="Times New Roman" panose="02020603050405020304" pitchFamily="18" charset="0"/>
              </a:rPr>
              <a:t>kurum kazancından indirim konusu yapılan</a:t>
            </a:r>
            <a:r>
              <a:rPr lang="tr-TR" sz="1900" dirty="0">
                <a:solidFill>
                  <a:srgbClr val="C00000"/>
                </a:solidFill>
                <a:ea typeface="Times New Roman" panose="02020603050405020304" pitchFamily="18" charset="0"/>
              </a:rPr>
              <a:t> </a:t>
            </a:r>
            <a:r>
              <a:rPr lang="tr-TR" sz="1900" b="1" u="sng" dirty="0">
                <a:solidFill>
                  <a:srgbClr val="000000"/>
                </a:solidFill>
                <a:ea typeface="Times New Roman" panose="02020603050405020304" pitchFamily="18" charset="0"/>
              </a:rPr>
              <a:t>istisna ve indirim(1)</a:t>
            </a:r>
            <a:r>
              <a:rPr lang="tr-TR" sz="1900" dirty="0">
                <a:solidFill>
                  <a:srgbClr val="000000"/>
                </a:solidFill>
                <a:ea typeface="Times New Roman" panose="02020603050405020304" pitchFamily="18" charset="0"/>
              </a:rPr>
              <a:t> tutar ve</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sz="1900" b="1" u="sng" dirty="0">
                <a:solidFill>
                  <a:srgbClr val="000000"/>
                </a:solidFill>
                <a:ea typeface="Times New Roman" panose="02020603050405020304" pitchFamily="18" charset="0"/>
              </a:rPr>
              <a:t>32/A maddesi kapsamında(2)</a:t>
            </a:r>
            <a:r>
              <a:rPr lang="tr-TR" sz="1900" dirty="0">
                <a:solidFill>
                  <a:srgbClr val="000000"/>
                </a:solidFill>
                <a:ea typeface="Times New Roman" panose="02020603050405020304" pitchFamily="18" charset="0"/>
              </a:rPr>
              <a:t> indirimli kurumlar vergisine tabi matrahları üzerinden</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sz="1900" b="1" dirty="0">
                <a:solidFill>
                  <a:srgbClr val="C00000"/>
                </a:solidFill>
                <a:ea typeface="Times New Roman" panose="02020603050405020304" pitchFamily="18" charset="0"/>
              </a:rPr>
              <a:t>dönem kazancı ile ilişkilendirilmeksizin</a:t>
            </a:r>
            <a:r>
              <a:rPr lang="tr-TR" sz="1900" dirty="0">
                <a:solidFill>
                  <a:srgbClr val="C00000"/>
                </a:solidFill>
                <a:ea typeface="Times New Roman" panose="02020603050405020304" pitchFamily="18" charset="0"/>
              </a:rPr>
              <a:t> </a:t>
            </a:r>
            <a:r>
              <a:rPr lang="tr-TR" sz="1900" b="1" u="sng" dirty="0">
                <a:solidFill>
                  <a:srgbClr val="000000"/>
                </a:solidFill>
                <a:ea typeface="Times New Roman" panose="02020603050405020304" pitchFamily="18" charset="0"/>
              </a:rPr>
              <a:t>%10 oranında</a:t>
            </a:r>
            <a:r>
              <a:rPr lang="tr-TR" sz="1900" dirty="0">
                <a:solidFill>
                  <a:srgbClr val="000000"/>
                </a:solidFill>
                <a:ea typeface="Times New Roman" panose="02020603050405020304" pitchFamily="18" charset="0"/>
              </a:rPr>
              <a:t>, </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900" b="1" u="sng" dirty="0">
                <a:solidFill>
                  <a:srgbClr val="000000"/>
                </a:solidFill>
                <a:ea typeface="Times New Roman" panose="02020603050405020304" pitchFamily="18" charset="0"/>
              </a:rPr>
              <a:t>5 inci maddesinin birinci fıkrasının (a)</a:t>
            </a:r>
            <a:r>
              <a:rPr lang="tr-TR" sz="1900" dirty="0">
                <a:solidFill>
                  <a:srgbClr val="000000"/>
                </a:solidFill>
                <a:ea typeface="Times New Roman" panose="02020603050405020304" pitchFamily="18" charset="0"/>
              </a:rPr>
              <a:t> bendinde düzenlenen istisna ile </a:t>
            </a:r>
            <a:r>
              <a:rPr lang="tr-TR" sz="1900" b="1" dirty="0">
                <a:solidFill>
                  <a:srgbClr val="C00000"/>
                </a:solidFill>
                <a:ea typeface="Times New Roman" panose="02020603050405020304" pitchFamily="18" charset="0"/>
              </a:rPr>
              <a:t>yurt dışından elde edilen</a:t>
            </a:r>
            <a:r>
              <a:rPr lang="tr-TR" sz="1900" dirty="0">
                <a:solidFill>
                  <a:srgbClr val="C00000"/>
                </a:solidFill>
                <a:ea typeface="Times New Roman" panose="02020603050405020304" pitchFamily="18" charset="0"/>
              </a:rPr>
              <a:t> </a:t>
            </a:r>
            <a:r>
              <a:rPr lang="tr-TR" sz="1900" dirty="0">
                <a:solidFill>
                  <a:srgbClr val="000000"/>
                </a:solidFill>
                <a:ea typeface="Times New Roman" panose="02020603050405020304" pitchFamily="18" charset="0"/>
              </a:rPr>
              <a:t>ve </a:t>
            </a:r>
            <a:r>
              <a:rPr lang="tr-TR" sz="1900" b="1" dirty="0">
                <a:solidFill>
                  <a:srgbClr val="C00000"/>
                </a:solidFill>
                <a:ea typeface="Times New Roman" panose="02020603050405020304" pitchFamily="18" charset="0"/>
              </a:rPr>
              <a:t>en az %15 oranında vergi yükü</a:t>
            </a:r>
            <a:r>
              <a:rPr lang="tr-TR" sz="1900" dirty="0">
                <a:solidFill>
                  <a:srgbClr val="C00000"/>
                </a:solidFill>
                <a:ea typeface="Times New Roman" panose="02020603050405020304" pitchFamily="18" charset="0"/>
              </a:rPr>
              <a:t> </a:t>
            </a:r>
            <a:r>
              <a:rPr lang="tr-TR" sz="1900" dirty="0">
                <a:solidFill>
                  <a:srgbClr val="000000"/>
                </a:solidFill>
                <a:ea typeface="Times New Roman" panose="02020603050405020304" pitchFamily="18" charset="0"/>
              </a:rPr>
              <a:t>taşıdığı </a:t>
            </a:r>
            <a:r>
              <a:rPr lang="tr-TR" sz="1900" b="1" u="sng" dirty="0">
                <a:solidFill>
                  <a:srgbClr val="000000"/>
                </a:solidFill>
                <a:ea typeface="Times New Roman" panose="02020603050405020304" pitchFamily="18" charset="0"/>
              </a:rPr>
              <a:t>tevsik</a:t>
            </a:r>
            <a:r>
              <a:rPr lang="tr-TR" sz="1900" dirty="0">
                <a:solidFill>
                  <a:srgbClr val="000000"/>
                </a:solidFill>
                <a:ea typeface="Times New Roman" panose="02020603050405020304" pitchFamily="18" charset="0"/>
              </a:rPr>
              <a:t> edilen </a:t>
            </a:r>
            <a:r>
              <a:rPr lang="tr-TR" sz="1900" b="1" u="sng" dirty="0">
                <a:solidFill>
                  <a:srgbClr val="000000"/>
                </a:solidFill>
                <a:ea typeface="Times New Roman" panose="02020603050405020304" pitchFamily="18" charset="0"/>
              </a:rPr>
              <a:t>istisna kazançlar</a:t>
            </a:r>
            <a:r>
              <a:rPr lang="tr-TR" sz="1900" dirty="0">
                <a:solidFill>
                  <a:srgbClr val="000000"/>
                </a:solidFill>
                <a:ea typeface="Times New Roman" panose="02020603050405020304" pitchFamily="18" charset="0"/>
              </a:rPr>
              <a:t> üzerinden</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sz="1900" b="1" u="sng" dirty="0">
                <a:solidFill>
                  <a:srgbClr val="000000"/>
                </a:solidFill>
                <a:ea typeface="Times New Roman" panose="02020603050405020304" pitchFamily="18" charset="0"/>
              </a:rPr>
              <a:t>%5 oranında</a:t>
            </a:r>
            <a:r>
              <a:rPr lang="tr-TR" sz="1900" dirty="0">
                <a:solidFill>
                  <a:srgbClr val="000000"/>
                </a:solidFill>
                <a:ea typeface="Times New Roman" panose="02020603050405020304" pitchFamily="18" charset="0"/>
              </a:rPr>
              <a:t> ek vergi hesaplanır </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900" b="1" dirty="0">
                <a:solidFill>
                  <a:srgbClr val="C00000"/>
                </a:solidFill>
                <a:ea typeface="Times New Roman" panose="02020603050405020304" pitchFamily="18" charset="0"/>
              </a:rPr>
              <a:t>ilk taksiti</a:t>
            </a:r>
            <a:r>
              <a:rPr lang="tr-TR" sz="1900" dirty="0">
                <a:solidFill>
                  <a:srgbClr val="C00000"/>
                </a:solidFill>
                <a:ea typeface="Times New Roman" panose="02020603050405020304" pitchFamily="18" charset="0"/>
              </a:rPr>
              <a:t> </a:t>
            </a:r>
            <a:r>
              <a:rPr lang="tr-TR" sz="1900" b="1" u="sng" dirty="0">
                <a:solidFill>
                  <a:srgbClr val="000000"/>
                </a:solidFill>
                <a:ea typeface="Times New Roman" panose="02020603050405020304" pitchFamily="18" charset="0"/>
              </a:rPr>
              <a:t>kurumlar vergisinin ödeme süresi </a:t>
            </a:r>
            <a:r>
              <a:rPr lang="tr-TR" sz="1900" dirty="0">
                <a:solidFill>
                  <a:srgbClr val="000000"/>
                </a:solidFill>
                <a:ea typeface="Times New Roman" panose="02020603050405020304" pitchFamily="18" charset="0"/>
              </a:rPr>
              <a:t>içinde, </a:t>
            </a:r>
            <a:r>
              <a:rPr lang="tr-TR" sz="1900" b="1" dirty="0">
                <a:solidFill>
                  <a:srgbClr val="C00000"/>
                </a:solidFill>
                <a:ea typeface="Times New Roman" panose="02020603050405020304" pitchFamily="18" charset="0"/>
              </a:rPr>
              <a:t>ikinci taksiti</a:t>
            </a:r>
            <a:r>
              <a:rPr lang="tr-TR" sz="1900" dirty="0">
                <a:solidFill>
                  <a:srgbClr val="C00000"/>
                </a:solidFill>
                <a:ea typeface="Times New Roman" panose="02020603050405020304" pitchFamily="18" charset="0"/>
              </a:rPr>
              <a:t> </a:t>
            </a:r>
            <a:r>
              <a:rPr lang="tr-TR" sz="1900" dirty="0">
                <a:solidFill>
                  <a:srgbClr val="000000"/>
                </a:solidFill>
                <a:ea typeface="Times New Roman" panose="02020603050405020304" pitchFamily="18" charset="0"/>
              </a:rPr>
              <a:t>bu süreyi </a:t>
            </a:r>
            <a:r>
              <a:rPr lang="tr-TR" sz="1900" b="1" u="sng" dirty="0">
                <a:solidFill>
                  <a:srgbClr val="000000"/>
                </a:solidFill>
                <a:ea typeface="Times New Roman" panose="02020603050405020304" pitchFamily="18" charset="0"/>
              </a:rPr>
              <a:t>takip eden dördüncü ayda</a:t>
            </a:r>
            <a:r>
              <a:rPr lang="tr-TR" sz="1900" dirty="0">
                <a:solidFill>
                  <a:srgbClr val="000000"/>
                </a:solidFill>
                <a:ea typeface="Times New Roman" panose="02020603050405020304" pitchFamily="18" charset="0"/>
              </a:rPr>
              <a:t> ödenir.(Nisan-Ağustos)</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900" dirty="0">
                <a:solidFill>
                  <a:srgbClr val="000000"/>
                </a:solidFill>
                <a:ea typeface="Times New Roman" panose="02020603050405020304" pitchFamily="18" charset="0"/>
              </a:rPr>
              <a:t>Bu vergi </a:t>
            </a:r>
            <a:r>
              <a:rPr lang="tr-TR" sz="1900" b="1" u="sng" dirty="0">
                <a:solidFill>
                  <a:srgbClr val="000000"/>
                </a:solidFill>
                <a:ea typeface="Times New Roman" panose="02020603050405020304" pitchFamily="18" charset="0"/>
              </a:rPr>
              <a:t>gider ve indirim</a:t>
            </a:r>
            <a:r>
              <a:rPr lang="tr-TR" sz="1900" dirty="0">
                <a:solidFill>
                  <a:srgbClr val="000000"/>
                </a:solidFill>
                <a:ea typeface="Times New Roman" panose="02020603050405020304" pitchFamily="18" charset="0"/>
              </a:rPr>
              <a:t> olarak dikkate </a:t>
            </a:r>
            <a:r>
              <a:rPr lang="tr-TR" sz="1900" b="1" u="sng" dirty="0">
                <a:solidFill>
                  <a:srgbClr val="000000"/>
                </a:solidFill>
                <a:ea typeface="Times New Roman" panose="02020603050405020304" pitchFamily="18" charset="0"/>
              </a:rPr>
              <a:t>alınamaz</a:t>
            </a:r>
            <a:r>
              <a:rPr lang="tr-TR" sz="1900" dirty="0">
                <a:solidFill>
                  <a:srgbClr val="000000"/>
                </a:solidFill>
                <a:ea typeface="Times New Roman" panose="02020603050405020304" pitchFamily="18" charset="0"/>
              </a:rPr>
              <a:t> ve hiçbir vergiden </a:t>
            </a:r>
            <a:r>
              <a:rPr lang="tr-TR" sz="1900" b="1" u="sng" dirty="0">
                <a:solidFill>
                  <a:srgbClr val="000000"/>
                </a:solidFill>
                <a:ea typeface="Times New Roman" panose="02020603050405020304" pitchFamily="18" charset="0"/>
              </a:rPr>
              <a:t>mahsup edilemez</a:t>
            </a:r>
            <a:r>
              <a:rPr lang="tr-TR" sz="1900" dirty="0">
                <a:solidFill>
                  <a:srgbClr val="000000"/>
                </a:solidFill>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en-GB" sz="1900" dirty="0">
                <a:solidFill>
                  <a:srgbClr val="000000"/>
                </a:solidFill>
                <a:ea typeface="Times New Roman" panose="02020603050405020304" pitchFamily="18" charset="0"/>
              </a:rPr>
              <a:t>2022 </a:t>
            </a:r>
            <a:r>
              <a:rPr lang="en-GB" sz="1900" dirty="0" err="1">
                <a:solidFill>
                  <a:srgbClr val="000000"/>
                </a:solidFill>
                <a:ea typeface="Times New Roman" panose="02020603050405020304" pitchFamily="18" charset="0"/>
              </a:rPr>
              <a:t>yılına</a:t>
            </a:r>
            <a:r>
              <a:rPr lang="en-GB" sz="1900" dirty="0">
                <a:solidFill>
                  <a:srgbClr val="000000"/>
                </a:solidFill>
                <a:ea typeface="Times New Roman" panose="02020603050405020304" pitchFamily="18" charset="0"/>
              </a:rPr>
              <a:t> </a:t>
            </a:r>
            <a:r>
              <a:rPr lang="en-GB" sz="1900" dirty="0" err="1">
                <a:solidFill>
                  <a:srgbClr val="000000"/>
                </a:solidFill>
                <a:ea typeface="Times New Roman" panose="02020603050405020304" pitchFamily="18" charset="0"/>
              </a:rPr>
              <a:t>ilişkin</a:t>
            </a:r>
            <a:r>
              <a:rPr lang="en-GB" sz="1900" dirty="0">
                <a:solidFill>
                  <a:srgbClr val="000000"/>
                </a:solidFill>
                <a:ea typeface="Times New Roman" panose="02020603050405020304" pitchFamily="18" charset="0"/>
              </a:rPr>
              <a:t> </a:t>
            </a:r>
            <a:r>
              <a:rPr lang="en-GB" sz="1900" dirty="0" err="1">
                <a:solidFill>
                  <a:srgbClr val="000000"/>
                </a:solidFill>
                <a:ea typeface="Times New Roman" panose="02020603050405020304" pitchFamily="18" charset="0"/>
              </a:rPr>
              <a:t>kurumlar</a:t>
            </a:r>
            <a:r>
              <a:rPr lang="en-GB" sz="1900" dirty="0">
                <a:solidFill>
                  <a:srgbClr val="000000"/>
                </a:solidFill>
                <a:ea typeface="Times New Roman" panose="02020603050405020304" pitchFamily="18" charset="0"/>
              </a:rPr>
              <a:t> </a:t>
            </a:r>
            <a:r>
              <a:rPr lang="en-GB" sz="1900" dirty="0" err="1">
                <a:solidFill>
                  <a:srgbClr val="000000"/>
                </a:solidFill>
                <a:ea typeface="Times New Roman" panose="02020603050405020304" pitchFamily="18" charset="0"/>
              </a:rPr>
              <a:t>vergisi</a:t>
            </a:r>
            <a:r>
              <a:rPr lang="en-GB" sz="1900" dirty="0">
                <a:solidFill>
                  <a:srgbClr val="000000"/>
                </a:solidFill>
                <a:ea typeface="Times New Roman" panose="02020603050405020304" pitchFamily="18" charset="0"/>
              </a:rPr>
              <a:t> </a:t>
            </a:r>
            <a:r>
              <a:rPr lang="en-GB" sz="1900" b="1" u="sng" dirty="0" err="1">
                <a:solidFill>
                  <a:srgbClr val="000000"/>
                </a:solidFill>
                <a:ea typeface="Times New Roman" panose="02020603050405020304" pitchFamily="18" charset="0"/>
              </a:rPr>
              <a:t>matrah</a:t>
            </a:r>
            <a:r>
              <a:rPr lang="en-GB" sz="1900" b="1" u="sng" dirty="0">
                <a:solidFill>
                  <a:srgbClr val="000000"/>
                </a:solidFill>
                <a:ea typeface="Times New Roman" panose="02020603050405020304" pitchFamily="18" charset="0"/>
              </a:rPr>
              <a:t> </a:t>
            </a:r>
            <a:r>
              <a:rPr lang="en-GB" sz="1900" b="1" u="sng" dirty="0" err="1">
                <a:solidFill>
                  <a:srgbClr val="000000"/>
                </a:solidFill>
                <a:ea typeface="Times New Roman" panose="02020603050405020304" pitchFamily="18" charset="0"/>
              </a:rPr>
              <a:t>artırımında</a:t>
            </a:r>
            <a:r>
              <a:rPr lang="en-GB" sz="1900" b="1" u="sng" dirty="0">
                <a:solidFill>
                  <a:srgbClr val="000000"/>
                </a:solidFill>
                <a:ea typeface="Times New Roman" panose="02020603050405020304" pitchFamily="18" charset="0"/>
              </a:rPr>
              <a:t> </a:t>
            </a:r>
            <a:r>
              <a:rPr lang="en-GB" sz="1900" b="1" u="sng" dirty="0" err="1">
                <a:solidFill>
                  <a:srgbClr val="000000"/>
                </a:solidFill>
                <a:ea typeface="Times New Roman" panose="02020603050405020304" pitchFamily="18" charset="0"/>
              </a:rPr>
              <a:t>bulunulması</a:t>
            </a:r>
            <a:r>
              <a:rPr lang="en-GB" sz="1900" dirty="0">
                <a:solidFill>
                  <a:srgbClr val="000000"/>
                </a:solidFill>
                <a:ea typeface="Times New Roman" panose="02020603050405020304" pitchFamily="18" charset="0"/>
              </a:rPr>
              <a:t>, </a:t>
            </a:r>
            <a:r>
              <a:rPr lang="en-GB" sz="1900" dirty="0" err="1">
                <a:solidFill>
                  <a:srgbClr val="000000"/>
                </a:solidFill>
                <a:ea typeface="Times New Roman" panose="02020603050405020304" pitchFamily="18" charset="0"/>
              </a:rPr>
              <a:t>bu</a:t>
            </a:r>
            <a:r>
              <a:rPr lang="en-GB" sz="1900" dirty="0">
                <a:solidFill>
                  <a:srgbClr val="000000"/>
                </a:solidFill>
                <a:ea typeface="Times New Roman" panose="02020603050405020304" pitchFamily="18" charset="0"/>
              </a:rPr>
              <a:t> </a:t>
            </a:r>
            <a:r>
              <a:rPr lang="en-GB" sz="1900" dirty="0" err="1">
                <a:solidFill>
                  <a:srgbClr val="000000"/>
                </a:solidFill>
                <a:ea typeface="Times New Roman" panose="02020603050405020304" pitchFamily="18" charset="0"/>
              </a:rPr>
              <a:t>Kanunun</a:t>
            </a:r>
            <a:r>
              <a:rPr lang="en-GB" sz="1900" dirty="0">
                <a:solidFill>
                  <a:srgbClr val="000000"/>
                </a:solidFill>
                <a:ea typeface="Times New Roman" panose="02020603050405020304" pitchFamily="18" charset="0"/>
              </a:rPr>
              <a:t> 10 </a:t>
            </a:r>
            <a:r>
              <a:rPr lang="en-GB" sz="1900" dirty="0" err="1">
                <a:solidFill>
                  <a:srgbClr val="000000"/>
                </a:solidFill>
                <a:ea typeface="Times New Roman" panose="02020603050405020304" pitchFamily="18" charset="0"/>
              </a:rPr>
              <a:t>uncu</a:t>
            </a:r>
            <a:r>
              <a:rPr lang="en-GB" sz="1900" dirty="0">
                <a:solidFill>
                  <a:srgbClr val="000000"/>
                </a:solidFill>
                <a:ea typeface="Times New Roman" panose="02020603050405020304" pitchFamily="18" charset="0"/>
              </a:rPr>
              <a:t> </a:t>
            </a:r>
            <a:r>
              <a:rPr lang="en-GB" sz="1900" dirty="0" err="1">
                <a:solidFill>
                  <a:srgbClr val="000000"/>
                </a:solidFill>
                <a:ea typeface="Times New Roman" panose="02020603050405020304" pitchFamily="18" charset="0"/>
              </a:rPr>
              <a:t>maddesinin</a:t>
            </a:r>
            <a:r>
              <a:rPr lang="en-GB" sz="1900" dirty="0">
                <a:solidFill>
                  <a:srgbClr val="000000"/>
                </a:solidFill>
                <a:ea typeface="Times New Roman" panose="02020603050405020304" pitchFamily="18" charset="0"/>
              </a:rPr>
              <a:t> </a:t>
            </a:r>
            <a:r>
              <a:rPr lang="en-GB" sz="1900" dirty="0" err="1">
                <a:solidFill>
                  <a:srgbClr val="000000"/>
                </a:solidFill>
                <a:ea typeface="Times New Roman" panose="02020603050405020304" pitchFamily="18" charset="0"/>
              </a:rPr>
              <a:t>yirmiyedinci</a:t>
            </a:r>
            <a:r>
              <a:rPr lang="en-GB" sz="1900" dirty="0">
                <a:solidFill>
                  <a:srgbClr val="000000"/>
                </a:solidFill>
                <a:ea typeface="Times New Roman" panose="02020603050405020304" pitchFamily="18" charset="0"/>
              </a:rPr>
              <a:t> </a:t>
            </a:r>
            <a:r>
              <a:rPr lang="en-GB" sz="1900" dirty="0" err="1">
                <a:solidFill>
                  <a:srgbClr val="000000"/>
                </a:solidFill>
                <a:ea typeface="Times New Roman" panose="02020603050405020304" pitchFamily="18" charset="0"/>
              </a:rPr>
              <a:t>fıkrası</a:t>
            </a:r>
            <a:r>
              <a:rPr lang="en-GB" sz="1900" dirty="0">
                <a:solidFill>
                  <a:srgbClr val="000000"/>
                </a:solidFill>
                <a:ea typeface="Times New Roman" panose="02020603050405020304" pitchFamily="18" charset="0"/>
              </a:rPr>
              <a:t> </a:t>
            </a:r>
            <a:r>
              <a:rPr lang="en-GB" sz="1900" dirty="0" err="1">
                <a:solidFill>
                  <a:srgbClr val="000000"/>
                </a:solidFill>
                <a:ea typeface="Times New Roman" panose="02020603050405020304" pitchFamily="18" charset="0"/>
              </a:rPr>
              <a:t>uyarınca</a:t>
            </a:r>
            <a:r>
              <a:rPr lang="en-GB" sz="1900" dirty="0">
                <a:solidFill>
                  <a:srgbClr val="000000"/>
                </a:solidFill>
                <a:ea typeface="Times New Roman" panose="02020603050405020304" pitchFamily="18" charset="0"/>
              </a:rPr>
              <a:t> </a:t>
            </a:r>
            <a:r>
              <a:rPr lang="en-GB" sz="1900" dirty="0" err="1">
                <a:solidFill>
                  <a:srgbClr val="000000"/>
                </a:solidFill>
                <a:ea typeface="Times New Roman" panose="02020603050405020304" pitchFamily="18" charset="0"/>
              </a:rPr>
              <a:t>alınacak</a:t>
            </a:r>
            <a:r>
              <a:rPr lang="en-GB" sz="1900" dirty="0">
                <a:solidFill>
                  <a:srgbClr val="000000"/>
                </a:solidFill>
                <a:ea typeface="Times New Roman" panose="02020603050405020304" pitchFamily="18" charset="0"/>
              </a:rPr>
              <a:t> </a:t>
            </a:r>
            <a:r>
              <a:rPr lang="en-GB" sz="1900" b="1" dirty="0">
                <a:solidFill>
                  <a:srgbClr val="C00000"/>
                </a:solidFill>
                <a:ea typeface="Times New Roman" panose="02020603050405020304" pitchFamily="18" charset="0"/>
              </a:rPr>
              <a:t>ek </a:t>
            </a:r>
            <a:r>
              <a:rPr lang="en-GB" sz="1900" b="1" dirty="0" err="1">
                <a:solidFill>
                  <a:srgbClr val="C00000"/>
                </a:solidFill>
                <a:ea typeface="Times New Roman" panose="02020603050405020304" pitchFamily="18" charset="0"/>
              </a:rPr>
              <a:t>vergi</a:t>
            </a:r>
            <a:r>
              <a:rPr lang="en-GB" sz="1900" dirty="0">
                <a:solidFill>
                  <a:srgbClr val="C00000"/>
                </a:solidFill>
                <a:ea typeface="Times New Roman" panose="02020603050405020304" pitchFamily="18" charset="0"/>
              </a:rPr>
              <a:t> </a:t>
            </a:r>
            <a:r>
              <a:rPr lang="en-GB" sz="1900" b="1" dirty="0" err="1">
                <a:solidFill>
                  <a:srgbClr val="C00000"/>
                </a:solidFill>
                <a:ea typeface="Times New Roman" panose="02020603050405020304" pitchFamily="18" charset="0"/>
              </a:rPr>
              <a:t>için</a:t>
            </a:r>
            <a:r>
              <a:rPr lang="en-GB" sz="1900" dirty="0">
                <a:solidFill>
                  <a:srgbClr val="C00000"/>
                </a:solidFill>
                <a:ea typeface="Times New Roman" panose="02020603050405020304" pitchFamily="18" charset="0"/>
              </a:rPr>
              <a:t> </a:t>
            </a:r>
            <a:r>
              <a:rPr lang="en-GB" sz="1900" b="1" u="sng" dirty="0" err="1">
                <a:solidFill>
                  <a:srgbClr val="000000"/>
                </a:solidFill>
                <a:ea typeface="Times New Roman" panose="02020603050405020304" pitchFamily="18" charset="0"/>
              </a:rPr>
              <a:t>bu</a:t>
            </a:r>
            <a:r>
              <a:rPr lang="en-GB" sz="1900" b="1" u="sng" dirty="0">
                <a:solidFill>
                  <a:srgbClr val="000000"/>
                </a:solidFill>
                <a:ea typeface="Times New Roman" panose="02020603050405020304" pitchFamily="18" charset="0"/>
              </a:rPr>
              <a:t> </a:t>
            </a:r>
            <a:r>
              <a:rPr lang="en-GB" sz="1900" b="1" u="sng" dirty="0" err="1">
                <a:solidFill>
                  <a:srgbClr val="000000"/>
                </a:solidFill>
                <a:ea typeface="Times New Roman" panose="02020603050405020304" pitchFamily="18" charset="0"/>
              </a:rPr>
              <a:t>döneme</a:t>
            </a:r>
            <a:r>
              <a:rPr lang="en-GB" sz="1900" b="1" u="sng" dirty="0">
                <a:solidFill>
                  <a:srgbClr val="000000"/>
                </a:solidFill>
                <a:ea typeface="Times New Roman" panose="02020603050405020304" pitchFamily="18" charset="0"/>
              </a:rPr>
              <a:t> </a:t>
            </a:r>
            <a:r>
              <a:rPr lang="en-GB" sz="1900" b="1" u="sng" dirty="0" err="1">
                <a:solidFill>
                  <a:srgbClr val="000000"/>
                </a:solidFill>
                <a:ea typeface="Times New Roman" panose="02020603050405020304" pitchFamily="18" charset="0"/>
              </a:rPr>
              <a:t>ilişkin</a:t>
            </a:r>
            <a:r>
              <a:rPr lang="en-GB" sz="1900" b="1" u="sng" dirty="0">
                <a:solidFill>
                  <a:srgbClr val="000000"/>
                </a:solidFill>
                <a:ea typeface="Times New Roman" panose="02020603050405020304" pitchFamily="18" charset="0"/>
              </a:rPr>
              <a:t> </a:t>
            </a:r>
            <a:r>
              <a:rPr lang="en-GB" sz="1900" b="1" u="sng" dirty="0" err="1">
                <a:solidFill>
                  <a:srgbClr val="000000"/>
                </a:solidFill>
                <a:ea typeface="Times New Roman" panose="02020603050405020304" pitchFamily="18" charset="0"/>
              </a:rPr>
              <a:t>inceleme</a:t>
            </a:r>
            <a:r>
              <a:rPr lang="en-GB" sz="1900" b="1" u="sng" dirty="0">
                <a:solidFill>
                  <a:srgbClr val="000000"/>
                </a:solidFill>
                <a:ea typeface="Times New Roman" panose="02020603050405020304" pitchFamily="18" charset="0"/>
              </a:rPr>
              <a:t> </a:t>
            </a:r>
            <a:r>
              <a:rPr lang="en-GB" sz="1900" b="1" u="sng" dirty="0" err="1">
                <a:solidFill>
                  <a:srgbClr val="000000"/>
                </a:solidFill>
                <a:ea typeface="Times New Roman" panose="02020603050405020304" pitchFamily="18" charset="0"/>
              </a:rPr>
              <a:t>ve</a:t>
            </a:r>
            <a:r>
              <a:rPr lang="en-GB" sz="1900" b="1" u="sng" dirty="0">
                <a:solidFill>
                  <a:srgbClr val="000000"/>
                </a:solidFill>
                <a:ea typeface="Times New Roman" panose="02020603050405020304" pitchFamily="18" charset="0"/>
              </a:rPr>
              <a:t> </a:t>
            </a:r>
            <a:r>
              <a:rPr lang="en-GB" sz="1900" b="1" u="sng" dirty="0" err="1">
                <a:solidFill>
                  <a:srgbClr val="000000"/>
                </a:solidFill>
                <a:ea typeface="Times New Roman" panose="02020603050405020304" pitchFamily="18" charset="0"/>
              </a:rPr>
              <a:t>tarhiyat</a:t>
            </a:r>
            <a:r>
              <a:rPr lang="en-GB" sz="1900" b="1" u="sng" dirty="0">
                <a:solidFill>
                  <a:srgbClr val="000000"/>
                </a:solidFill>
                <a:ea typeface="Times New Roman" panose="02020603050405020304" pitchFamily="18" charset="0"/>
              </a:rPr>
              <a:t> </a:t>
            </a:r>
            <a:r>
              <a:rPr lang="en-GB" sz="1900" b="1" u="sng" dirty="0" err="1">
                <a:solidFill>
                  <a:srgbClr val="000000"/>
                </a:solidFill>
                <a:ea typeface="Times New Roman" panose="02020603050405020304" pitchFamily="18" charset="0"/>
              </a:rPr>
              <a:t>yapılması</a:t>
            </a:r>
            <a:r>
              <a:rPr lang="en-GB" sz="1900" dirty="0" err="1">
                <a:solidFill>
                  <a:srgbClr val="000000"/>
                </a:solidFill>
                <a:ea typeface="Times New Roman" panose="02020603050405020304" pitchFamily="18" charset="0"/>
              </a:rPr>
              <a:t>na</a:t>
            </a:r>
            <a:r>
              <a:rPr lang="en-GB" sz="1900" dirty="0">
                <a:solidFill>
                  <a:srgbClr val="000000"/>
                </a:solidFill>
                <a:ea typeface="Times New Roman" panose="02020603050405020304" pitchFamily="18" charset="0"/>
              </a:rPr>
              <a:t> </a:t>
            </a:r>
            <a:r>
              <a:rPr lang="en-GB" sz="1900" b="1" dirty="0" err="1">
                <a:solidFill>
                  <a:srgbClr val="C00000"/>
                </a:solidFill>
                <a:ea typeface="Times New Roman" panose="02020603050405020304" pitchFamily="18" charset="0"/>
              </a:rPr>
              <a:t>engel</a:t>
            </a:r>
            <a:r>
              <a:rPr lang="en-GB" sz="1900" b="1" dirty="0">
                <a:solidFill>
                  <a:srgbClr val="C00000"/>
                </a:solidFill>
                <a:ea typeface="Times New Roman" panose="02020603050405020304" pitchFamily="18" charset="0"/>
              </a:rPr>
              <a:t> </a:t>
            </a:r>
            <a:r>
              <a:rPr lang="en-GB" sz="1900" b="1" dirty="0" err="1">
                <a:solidFill>
                  <a:srgbClr val="C00000"/>
                </a:solidFill>
                <a:ea typeface="Times New Roman" panose="02020603050405020304" pitchFamily="18" charset="0"/>
              </a:rPr>
              <a:t>teşkil</a:t>
            </a:r>
            <a:r>
              <a:rPr lang="en-GB" sz="1900" b="1" dirty="0">
                <a:solidFill>
                  <a:srgbClr val="C00000"/>
                </a:solidFill>
                <a:ea typeface="Times New Roman" panose="02020603050405020304" pitchFamily="18" charset="0"/>
              </a:rPr>
              <a:t> </a:t>
            </a:r>
            <a:r>
              <a:rPr lang="en-GB" sz="1900" b="1" dirty="0" err="1">
                <a:solidFill>
                  <a:srgbClr val="C00000"/>
                </a:solidFill>
                <a:ea typeface="Times New Roman" panose="02020603050405020304" pitchFamily="18" charset="0"/>
              </a:rPr>
              <a:t>etmez</a:t>
            </a:r>
            <a:r>
              <a:rPr lang="en-GB" sz="1900" dirty="0">
                <a:solidFill>
                  <a:srgbClr val="000000"/>
                </a:solidFill>
                <a:ea typeface="Times New Roman" panose="02020603050405020304" pitchFamily="18" charset="0"/>
              </a:rPr>
              <a:t>.</a:t>
            </a:r>
            <a:endParaRPr lang="tr-TR" sz="1900" dirty="0">
              <a:solidFill>
                <a:srgbClr val="000000"/>
              </a:solidFill>
              <a:ea typeface="Times New Roman" panose="02020603050405020304" pitchFamily="18" charset="0"/>
            </a:endParaRPr>
          </a:p>
        </p:txBody>
      </p:sp>
      <p:sp>
        <p:nvSpPr>
          <p:cNvPr id="21" name="Yuvarlatılmış Dikdörtgen 20"/>
          <p:cNvSpPr/>
          <p:nvPr/>
        </p:nvSpPr>
        <p:spPr>
          <a:xfrm>
            <a:off x="2054881" y="1225669"/>
            <a:ext cx="9020405"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a:cs typeface="Arial" panose="020B0604020202020204" pitchFamily="34" charset="0"/>
              </a:rPr>
              <a:t>Ek Vergi Hakkında Genel Bilgiler</a:t>
            </a:r>
          </a:p>
        </p:txBody>
      </p:sp>
      <p:sp>
        <p:nvSpPr>
          <p:cNvPr id="2" name="TextShape 2">
            <a:extLst>
              <a:ext uri="{FF2B5EF4-FFF2-40B4-BE49-F238E27FC236}">
                <a16:creationId xmlns:a16="http://schemas.microsoft.com/office/drawing/2014/main" id="{EEFB3090-69BF-BCAE-0972-2217C08D7BE8}"/>
              </a:ext>
            </a:extLst>
          </p:cNvPr>
          <p:cNvSpPr txBox="1"/>
          <p:nvPr/>
        </p:nvSpPr>
        <p:spPr>
          <a:xfrm>
            <a:off x="902667" y="129375"/>
            <a:ext cx="10920495" cy="791640"/>
          </a:xfrm>
          <a:prstGeom prst="rect">
            <a:avLst/>
          </a:prstGeom>
          <a:noFill/>
          <a:ln>
            <a:noFill/>
          </a:ln>
        </p:spPr>
        <p:txBody>
          <a:bodyPr anchor="ctr"/>
          <a:lstStyle/>
          <a:p>
            <a:pPr algn="ctr">
              <a:lnSpc>
                <a:spcPct val="100000"/>
              </a:lnSpc>
            </a:pPr>
            <a:r>
              <a:rPr lang="tr-TR" sz="3600" b="1" spc="-1" dirty="0">
                <a:solidFill>
                  <a:srgbClr val="C00000"/>
                </a:solidFill>
                <a:uFill>
                  <a:solidFill>
                    <a:srgbClr val="FFFFFF"/>
                  </a:solidFill>
                </a:uFill>
              </a:rPr>
              <a:t>DİĞER HÜKÜMLER</a:t>
            </a:r>
          </a:p>
          <a:p>
            <a:pPr algn="ctr">
              <a:lnSpc>
                <a:spcPct val="100000"/>
              </a:lnSpc>
            </a:pPr>
            <a:r>
              <a:rPr lang="tr-TR" sz="2000" b="1" spc="-1" dirty="0">
                <a:solidFill>
                  <a:srgbClr val="C00000"/>
                </a:solidFill>
                <a:uFill>
                  <a:solidFill>
                    <a:srgbClr val="FFFFFF"/>
                  </a:solidFill>
                </a:uFill>
              </a:rPr>
              <a:t>-Kurumlar Vergisi Mükelleflerine Getirilen Ek Vergi-</a:t>
            </a:r>
            <a:endParaRPr lang="tr-TR" sz="2000" b="0" strike="noStrike" spc="-1" dirty="0">
              <a:solidFill>
                <a:srgbClr val="C00000"/>
              </a:solidFill>
              <a:uFill>
                <a:solidFill>
                  <a:srgbClr val="FFFFFF"/>
                </a:solidFill>
              </a:uFill>
            </a:endParaRPr>
          </a:p>
        </p:txBody>
      </p:sp>
    </p:spTree>
    <p:extLst>
      <p:ext uri="{BB962C8B-B14F-4D97-AF65-F5344CB8AC3E}">
        <p14:creationId xmlns:p14="http://schemas.microsoft.com/office/powerpoint/2010/main" val="146699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İçerik Yer Tutucusu 2"/>
          <p:cNvSpPr txBox="1">
            <a:spLocks/>
          </p:cNvSpPr>
          <p:nvPr/>
        </p:nvSpPr>
        <p:spPr>
          <a:xfrm>
            <a:off x="1807810" y="4434792"/>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0" name="Metin kutusu 19"/>
          <p:cNvSpPr txBox="1"/>
          <p:nvPr/>
        </p:nvSpPr>
        <p:spPr>
          <a:xfrm>
            <a:off x="1446835" y="1184030"/>
            <a:ext cx="9861631" cy="5309146"/>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200" dirty="0">
              <a:latin typeface="+mn-lt"/>
              <a:ea typeface="Segoe UI" panose="020B0502040204020203" pitchFamily="34" charset="0"/>
              <a:cs typeface="Segoe UI" panose="020B0502040204020203" pitchFamily="34" charset="0"/>
            </a:endParaRPr>
          </a:p>
          <a:p>
            <a:pPr marL="91440" lvl="1" algn="just">
              <a:lnSpc>
                <a:spcPct val="90000"/>
              </a:lnSpc>
              <a:spcBef>
                <a:spcPts val="300"/>
              </a:spcBef>
              <a:spcAft>
                <a:spcPts val="300"/>
              </a:spcAft>
              <a:buClr>
                <a:srgbClr val="D34817"/>
              </a:buClr>
            </a:pPr>
            <a:endParaRPr lang="tr-TR" sz="1600" dirty="0">
              <a:solidFill>
                <a:srgbClr val="000000"/>
              </a:solidFill>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700" b="1" u="sng" dirty="0">
                <a:solidFill>
                  <a:srgbClr val="000000"/>
                </a:solidFill>
                <a:ea typeface="Times New Roman" panose="02020603050405020304" pitchFamily="18" charset="0"/>
              </a:rPr>
              <a:t>Yatırım fon </a:t>
            </a:r>
            <a:r>
              <a:rPr lang="tr-TR" sz="1700" dirty="0">
                <a:solidFill>
                  <a:srgbClr val="000000"/>
                </a:solidFill>
                <a:ea typeface="Times New Roman" panose="02020603050405020304" pitchFamily="18" charset="0"/>
              </a:rPr>
              <a:t>ve ortaklık istisnası (</a:t>
            </a:r>
            <a:r>
              <a:rPr lang="tr-TR" sz="1700" b="1" dirty="0">
                <a:solidFill>
                  <a:srgbClr val="C00000"/>
                </a:solidFill>
                <a:ea typeface="Times New Roman" panose="02020603050405020304" pitchFamily="18" charset="0"/>
              </a:rPr>
              <a:t>KVK Md. 5/1-d</a:t>
            </a:r>
            <a:r>
              <a:rPr lang="tr-TR" sz="1700" dirty="0">
                <a:solidFill>
                  <a:srgbClr val="000000"/>
                </a:solidFill>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700" dirty="0">
                <a:solidFill>
                  <a:srgbClr val="000000"/>
                </a:solidFill>
                <a:ea typeface="Times New Roman" panose="02020603050405020304" pitchFamily="18" charset="0"/>
              </a:rPr>
              <a:t>Kooperatiflerde </a:t>
            </a:r>
            <a:r>
              <a:rPr lang="tr-TR" sz="1700" b="1" u="sng" dirty="0" err="1">
                <a:solidFill>
                  <a:srgbClr val="000000"/>
                </a:solidFill>
                <a:ea typeface="Times New Roman" panose="02020603050405020304" pitchFamily="18" charset="0"/>
              </a:rPr>
              <a:t>risturn</a:t>
            </a:r>
            <a:r>
              <a:rPr lang="tr-TR" sz="1700" b="1" u="sng" dirty="0">
                <a:solidFill>
                  <a:srgbClr val="000000"/>
                </a:solidFill>
                <a:ea typeface="Times New Roman" panose="02020603050405020304" pitchFamily="18" charset="0"/>
              </a:rPr>
              <a:t> </a:t>
            </a:r>
            <a:r>
              <a:rPr lang="tr-TR" sz="1700" dirty="0">
                <a:solidFill>
                  <a:srgbClr val="000000"/>
                </a:solidFill>
                <a:ea typeface="Times New Roman" panose="02020603050405020304" pitchFamily="18" charset="0"/>
              </a:rPr>
              <a:t>istisnası (</a:t>
            </a:r>
            <a:r>
              <a:rPr lang="tr-TR" sz="1700" b="1" dirty="0">
                <a:solidFill>
                  <a:srgbClr val="C00000"/>
                </a:solidFill>
                <a:ea typeface="Times New Roman" panose="02020603050405020304" pitchFamily="18" charset="0"/>
              </a:rPr>
              <a:t>KVK. Md. 5/1-i</a:t>
            </a:r>
            <a:r>
              <a:rPr lang="tr-TR" sz="1700" dirty="0">
                <a:solidFill>
                  <a:srgbClr val="000000"/>
                </a:solidFill>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700" dirty="0">
                <a:solidFill>
                  <a:srgbClr val="000000"/>
                </a:solidFill>
                <a:ea typeface="Times New Roman" panose="02020603050405020304" pitchFamily="18" charset="0"/>
              </a:rPr>
              <a:t>Taşınır ve taşınmaz malların </a:t>
            </a:r>
            <a:r>
              <a:rPr lang="tr-TR" sz="1700" b="1" u="sng" dirty="0">
                <a:solidFill>
                  <a:srgbClr val="000000"/>
                </a:solidFill>
                <a:ea typeface="Times New Roman" panose="02020603050405020304" pitchFamily="18" charset="0"/>
              </a:rPr>
              <a:t>Sat-Kirala-Geri Al </a:t>
            </a:r>
            <a:r>
              <a:rPr lang="tr-TR" sz="1700" dirty="0">
                <a:solidFill>
                  <a:srgbClr val="000000"/>
                </a:solidFill>
                <a:ea typeface="Times New Roman" panose="02020603050405020304" pitchFamily="18" charset="0"/>
              </a:rPr>
              <a:t>işlemlerinden doğan kazançlarda istisna (</a:t>
            </a:r>
            <a:r>
              <a:rPr lang="tr-TR" sz="1700" b="1" dirty="0">
                <a:solidFill>
                  <a:srgbClr val="C00000"/>
                </a:solidFill>
                <a:ea typeface="Times New Roman" panose="02020603050405020304" pitchFamily="18" charset="0"/>
              </a:rPr>
              <a:t>KVK Md. 5/1-j</a:t>
            </a:r>
            <a:r>
              <a:rPr lang="tr-TR" sz="1700" dirty="0">
                <a:solidFill>
                  <a:srgbClr val="000000"/>
                </a:solidFill>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700" dirty="0">
                <a:solidFill>
                  <a:srgbClr val="000000"/>
                </a:solidFill>
                <a:ea typeface="Times New Roman" panose="02020603050405020304" pitchFamily="18" charset="0"/>
              </a:rPr>
              <a:t> Varlık ve hakların </a:t>
            </a:r>
            <a:r>
              <a:rPr lang="tr-TR" sz="1700" b="1" u="sng" dirty="0">
                <a:solidFill>
                  <a:srgbClr val="000000"/>
                </a:solidFill>
                <a:ea typeface="Times New Roman" panose="02020603050405020304" pitchFamily="18" charset="0"/>
              </a:rPr>
              <a:t>varlık kiralama </a:t>
            </a:r>
            <a:r>
              <a:rPr lang="tr-TR" sz="1700" dirty="0">
                <a:solidFill>
                  <a:srgbClr val="000000"/>
                </a:solidFill>
                <a:ea typeface="Times New Roman" panose="02020603050405020304" pitchFamily="18" charset="0"/>
              </a:rPr>
              <a:t>şirketlerine satışından doğan kazançlarda istisna (</a:t>
            </a:r>
            <a:r>
              <a:rPr lang="tr-TR" sz="1700" b="1" dirty="0">
                <a:solidFill>
                  <a:srgbClr val="C00000"/>
                </a:solidFill>
                <a:ea typeface="Times New Roman" panose="02020603050405020304" pitchFamily="18" charset="0"/>
              </a:rPr>
              <a:t>KVK Md. 5/1-k</a:t>
            </a:r>
            <a:r>
              <a:rPr lang="tr-TR" sz="1700" dirty="0">
                <a:solidFill>
                  <a:srgbClr val="000000"/>
                </a:solidFill>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700" b="1" u="sng" dirty="0">
                <a:solidFill>
                  <a:srgbClr val="000000"/>
                </a:solidFill>
                <a:ea typeface="Times New Roman" panose="02020603050405020304" pitchFamily="18" charset="0"/>
              </a:rPr>
              <a:t>Kur Korumalı </a:t>
            </a:r>
            <a:r>
              <a:rPr lang="tr-TR" sz="1700" dirty="0">
                <a:solidFill>
                  <a:srgbClr val="000000"/>
                </a:solidFill>
                <a:ea typeface="Times New Roman" panose="02020603050405020304" pitchFamily="18" charset="0"/>
              </a:rPr>
              <a:t>Mevduat hesaplarından sağlanan kazançlarda istisna (</a:t>
            </a:r>
            <a:r>
              <a:rPr lang="tr-TR" sz="1700" b="1" dirty="0">
                <a:solidFill>
                  <a:srgbClr val="C00000"/>
                </a:solidFill>
                <a:ea typeface="Times New Roman" panose="02020603050405020304" pitchFamily="18" charset="0"/>
              </a:rPr>
              <a:t>KVK. Md. Geçici 14</a:t>
            </a:r>
            <a:r>
              <a:rPr lang="tr-TR" sz="1700" dirty="0">
                <a:solidFill>
                  <a:srgbClr val="000000"/>
                </a:solidFill>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700" b="1" u="sng" dirty="0">
                <a:solidFill>
                  <a:srgbClr val="000000"/>
                </a:solidFill>
                <a:ea typeface="Times New Roman" panose="02020603050405020304" pitchFamily="18" charset="0"/>
              </a:rPr>
              <a:t>Sponsorluk </a:t>
            </a:r>
            <a:r>
              <a:rPr lang="tr-TR" sz="1700" dirty="0">
                <a:solidFill>
                  <a:srgbClr val="000000"/>
                </a:solidFill>
                <a:ea typeface="Times New Roman" panose="02020603050405020304" pitchFamily="18" charset="0"/>
              </a:rPr>
              <a:t>harcamaları (</a:t>
            </a:r>
            <a:r>
              <a:rPr lang="tr-TR" sz="1700" b="1" dirty="0">
                <a:solidFill>
                  <a:srgbClr val="C00000"/>
                </a:solidFill>
                <a:ea typeface="Times New Roman" panose="02020603050405020304" pitchFamily="18" charset="0"/>
              </a:rPr>
              <a:t>KVK. Md. 10/1-b</a:t>
            </a:r>
            <a:r>
              <a:rPr lang="tr-TR" sz="1700" dirty="0">
                <a:solidFill>
                  <a:srgbClr val="000000"/>
                </a:solidFill>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700" dirty="0">
                <a:solidFill>
                  <a:srgbClr val="000000"/>
                </a:solidFill>
                <a:ea typeface="Times New Roman" panose="02020603050405020304" pitchFamily="18" charset="0"/>
              </a:rPr>
              <a:t>Genel ve özel bütçeli kamu idarelerine, il özel idarelerine, belediyelere ve köylere, Cumhurbaşkanınca vergi muafiyeti tanınan vakıflara ve kamu yararına çalışan dernekler ile bilimsel araştırma ve geliştirme faaliyetinde bulunan kurum ve kuruluşlara makbuz karşılığında yapılan </a:t>
            </a:r>
            <a:r>
              <a:rPr lang="tr-TR" sz="1700" b="1" u="sng" dirty="0">
                <a:solidFill>
                  <a:srgbClr val="000000"/>
                </a:solidFill>
                <a:ea typeface="Times New Roman" panose="02020603050405020304" pitchFamily="18" charset="0"/>
              </a:rPr>
              <a:t>bağış ve yardımlar</a:t>
            </a:r>
            <a:r>
              <a:rPr lang="tr-TR" sz="1700" dirty="0">
                <a:solidFill>
                  <a:srgbClr val="000000"/>
                </a:solidFill>
                <a:ea typeface="Times New Roman" panose="02020603050405020304" pitchFamily="18" charset="0"/>
              </a:rPr>
              <a:t> (</a:t>
            </a:r>
            <a:r>
              <a:rPr lang="tr-TR" sz="1700" b="1" dirty="0">
                <a:solidFill>
                  <a:srgbClr val="C00000"/>
                </a:solidFill>
                <a:ea typeface="Times New Roman" panose="02020603050405020304" pitchFamily="18" charset="0"/>
              </a:rPr>
              <a:t>KVK. Md. 10/1-c</a:t>
            </a:r>
            <a:r>
              <a:rPr lang="tr-TR" sz="1700" dirty="0">
                <a:solidFill>
                  <a:srgbClr val="000000"/>
                </a:solidFill>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700" dirty="0">
                <a:solidFill>
                  <a:srgbClr val="000000"/>
                </a:solidFill>
                <a:ea typeface="Times New Roman" panose="02020603050405020304" pitchFamily="18" charset="0"/>
              </a:rPr>
              <a:t>Okul, sağlık tesisi, öğrenci yurdu ile çocuk yuvası, yetiştirme yurdu, huzurevi ve bakım ve rehabilitasyon merkezi ile ibadethanelerin inşası ve mevcut tesislerin faaliyetlerini devam ettirebilmeleri için yapılan </a:t>
            </a:r>
            <a:r>
              <a:rPr lang="tr-TR" sz="1700" b="1" u="sng" dirty="0">
                <a:solidFill>
                  <a:srgbClr val="000000"/>
                </a:solidFill>
                <a:ea typeface="Times New Roman" panose="02020603050405020304" pitchFamily="18" charset="0"/>
              </a:rPr>
              <a:t>bağış ve yardımlar </a:t>
            </a:r>
            <a:r>
              <a:rPr lang="tr-TR" sz="1700" dirty="0">
                <a:solidFill>
                  <a:srgbClr val="000000"/>
                </a:solidFill>
                <a:ea typeface="Times New Roman" panose="02020603050405020304" pitchFamily="18" charset="0"/>
              </a:rPr>
              <a:t>(</a:t>
            </a:r>
            <a:r>
              <a:rPr lang="tr-TR" sz="1700" b="1" dirty="0">
                <a:solidFill>
                  <a:srgbClr val="C00000"/>
                </a:solidFill>
                <a:ea typeface="Times New Roman" panose="02020603050405020304" pitchFamily="18" charset="0"/>
              </a:rPr>
              <a:t>KVK. Md. 10/1-ç</a:t>
            </a:r>
            <a:r>
              <a:rPr lang="tr-TR" sz="1700" dirty="0">
                <a:solidFill>
                  <a:srgbClr val="000000"/>
                </a:solidFill>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700" dirty="0">
                <a:solidFill>
                  <a:srgbClr val="000000"/>
                </a:solidFill>
                <a:ea typeface="Times New Roman" panose="02020603050405020304" pitchFamily="18" charset="0"/>
              </a:rPr>
              <a:t>Genel ve özel bütçeli kamu idareleri, il özel idareleri, belediyeler ve köyler, Cumhurbaşkanınca vergi muafiyeti tanınan vakıflar ve kamu yararına çalışan dernekler ile bilimsel araştırma ve geliştirme faaliyetinde bulunan kurum ve kuruluşlar tarafından yapılan veya Kültür ve Turizm Bakanlığınca desteklenen ya da desteklenmesi uygun görülen yerlere yapılan </a:t>
            </a:r>
            <a:r>
              <a:rPr lang="tr-TR" sz="1700" b="1" u="sng" dirty="0">
                <a:solidFill>
                  <a:srgbClr val="000000"/>
                </a:solidFill>
                <a:ea typeface="Times New Roman" panose="02020603050405020304" pitchFamily="18" charset="0"/>
              </a:rPr>
              <a:t>bağış ve yardımlar </a:t>
            </a:r>
            <a:r>
              <a:rPr lang="tr-TR" sz="1700" dirty="0">
                <a:solidFill>
                  <a:srgbClr val="000000"/>
                </a:solidFill>
                <a:ea typeface="Times New Roman" panose="02020603050405020304" pitchFamily="18" charset="0"/>
              </a:rPr>
              <a:t>(</a:t>
            </a:r>
            <a:r>
              <a:rPr lang="tr-TR" sz="1700" b="1" dirty="0">
                <a:solidFill>
                  <a:srgbClr val="C00000"/>
                </a:solidFill>
                <a:ea typeface="Times New Roman" panose="02020603050405020304" pitchFamily="18" charset="0"/>
              </a:rPr>
              <a:t>KVK. Md. 10/1-d</a:t>
            </a:r>
            <a:r>
              <a:rPr lang="tr-TR" sz="1700" dirty="0">
                <a:solidFill>
                  <a:srgbClr val="000000"/>
                </a:solidFill>
                <a:ea typeface="Times New Roman" panose="02020603050405020304" pitchFamily="18" charset="0"/>
              </a:rPr>
              <a:t>),</a:t>
            </a:r>
          </a:p>
        </p:txBody>
      </p:sp>
      <p:sp>
        <p:nvSpPr>
          <p:cNvPr id="21" name="Yuvarlatılmış Dikdörtgen 20"/>
          <p:cNvSpPr/>
          <p:nvPr/>
        </p:nvSpPr>
        <p:spPr>
          <a:xfrm>
            <a:off x="1465120" y="1013167"/>
            <a:ext cx="9840442"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a:cs typeface="Arial" panose="020B0604020202020204" pitchFamily="34" charset="0"/>
              </a:rPr>
              <a:t>Üzerinden Vergi Hesaplanmayacak Olan Tutarlar</a:t>
            </a:r>
          </a:p>
        </p:txBody>
      </p:sp>
      <p:sp>
        <p:nvSpPr>
          <p:cNvPr id="22" name="Dikdörtgen 21"/>
          <p:cNvSpPr/>
          <p:nvPr/>
        </p:nvSpPr>
        <p:spPr>
          <a:xfrm>
            <a:off x="2605897" y="1229186"/>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ea typeface="SimSun" panose="02010600030101010101" pitchFamily="2" charset="-122"/>
              <a:cs typeface="Times New Roman" panose="02020603050405020304" pitchFamily="18" charset="0"/>
            </a:endParaRPr>
          </a:p>
        </p:txBody>
      </p:sp>
      <p:sp>
        <p:nvSpPr>
          <p:cNvPr id="2" name="TextShape 2">
            <a:extLst>
              <a:ext uri="{FF2B5EF4-FFF2-40B4-BE49-F238E27FC236}">
                <a16:creationId xmlns:a16="http://schemas.microsoft.com/office/drawing/2014/main" id="{2A4DBEFF-0DC0-3392-0E2B-AB67663192A5}"/>
              </a:ext>
            </a:extLst>
          </p:cNvPr>
          <p:cNvSpPr txBox="1"/>
          <p:nvPr/>
        </p:nvSpPr>
        <p:spPr>
          <a:xfrm>
            <a:off x="902667" y="129375"/>
            <a:ext cx="10920495" cy="791640"/>
          </a:xfrm>
          <a:prstGeom prst="rect">
            <a:avLst/>
          </a:prstGeom>
          <a:noFill/>
          <a:ln>
            <a:noFill/>
          </a:ln>
        </p:spPr>
        <p:txBody>
          <a:bodyPr anchor="ctr"/>
          <a:lstStyle/>
          <a:p>
            <a:pPr algn="ctr">
              <a:lnSpc>
                <a:spcPct val="100000"/>
              </a:lnSpc>
            </a:pPr>
            <a:r>
              <a:rPr lang="tr-TR" sz="3600" b="1" spc="-1" dirty="0">
                <a:solidFill>
                  <a:srgbClr val="C00000"/>
                </a:solidFill>
                <a:uFill>
                  <a:solidFill>
                    <a:srgbClr val="FFFFFF"/>
                  </a:solidFill>
                </a:uFill>
              </a:rPr>
              <a:t>DİĞER HÜKÜMLER</a:t>
            </a:r>
          </a:p>
          <a:p>
            <a:pPr algn="ctr">
              <a:lnSpc>
                <a:spcPct val="100000"/>
              </a:lnSpc>
            </a:pPr>
            <a:r>
              <a:rPr lang="tr-TR" sz="2000" b="1" spc="-1" dirty="0">
                <a:solidFill>
                  <a:srgbClr val="C00000"/>
                </a:solidFill>
                <a:uFill>
                  <a:solidFill>
                    <a:srgbClr val="FFFFFF"/>
                  </a:solidFill>
                </a:uFill>
              </a:rPr>
              <a:t>-Kurumlar Vergisi Mükelleflerine Getirilen Ek Vergi-</a:t>
            </a:r>
            <a:endParaRPr lang="tr-TR" sz="2000" b="0" strike="noStrike" spc="-1" dirty="0">
              <a:solidFill>
                <a:srgbClr val="C00000"/>
              </a:solidFill>
              <a:uFill>
                <a:solidFill>
                  <a:srgbClr val="FFFFFF"/>
                </a:solidFill>
              </a:uFill>
            </a:endParaRPr>
          </a:p>
        </p:txBody>
      </p:sp>
    </p:spTree>
    <p:extLst>
      <p:ext uri="{BB962C8B-B14F-4D97-AF65-F5344CB8AC3E}">
        <p14:creationId xmlns:p14="http://schemas.microsoft.com/office/powerpoint/2010/main" val="340670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İçerik Yer Tutucusu 2"/>
          <p:cNvSpPr txBox="1">
            <a:spLocks/>
          </p:cNvSpPr>
          <p:nvPr/>
        </p:nvSpPr>
        <p:spPr>
          <a:xfrm>
            <a:off x="1807810" y="4434792"/>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0" name="Metin kutusu 19"/>
          <p:cNvSpPr txBox="1"/>
          <p:nvPr/>
        </p:nvSpPr>
        <p:spPr>
          <a:xfrm>
            <a:off x="1446835" y="1184030"/>
            <a:ext cx="9861631" cy="4793620"/>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dirty="0">
              <a:latin typeface="+mn-lt"/>
              <a:ea typeface="Segoe UI" panose="020B0502040204020203" pitchFamily="34" charset="0"/>
              <a:cs typeface="Segoe UI" panose="020B0502040204020203" pitchFamily="34" charset="0"/>
            </a:endParaRPr>
          </a:p>
          <a:p>
            <a:pPr marL="91440" lvl="1" algn="just">
              <a:lnSpc>
                <a:spcPct val="90000"/>
              </a:lnSpc>
              <a:spcBef>
                <a:spcPts val="300"/>
              </a:spcBef>
              <a:spcAft>
                <a:spcPts val="300"/>
              </a:spcAft>
              <a:buClr>
                <a:srgbClr val="D34817"/>
              </a:buClr>
            </a:pPr>
            <a:endParaRPr lang="tr-TR" sz="2000" dirty="0">
              <a:solidFill>
                <a:srgbClr val="000000"/>
              </a:solidFill>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000" dirty="0">
                <a:solidFill>
                  <a:srgbClr val="000000"/>
                </a:solidFill>
                <a:ea typeface="Times New Roman" panose="02020603050405020304" pitchFamily="18" charset="0"/>
              </a:rPr>
              <a:t>Cumhurbaşkanınca başlatılan yardım kampanyalarına makbuz karşılığı yapılan bağışlar (</a:t>
            </a:r>
            <a:r>
              <a:rPr lang="tr-TR" b="1" dirty="0">
                <a:solidFill>
                  <a:srgbClr val="C00000"/>
                </a:solidFill>
                <a:ea typeface="Times New Roman" panose="02020603050405020304" pitchFamily="18" charset="0"/>
              </a:rPr>
              <a:t>KVK. Md. 10/1-e</a:t>
            </a:r>
            <a:r>
              <a:rPr lang="tr-TR" sz="2000" dirty="0">
                <a:solidFill>
                  <a:srgbClr val="000000"/>
                </a:solidFill>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000" dirty="0">
                <a:solidFill>
                  <a:srgbClr val="000000"/>
                </a:solidFill>
                <a:ea typeface="Times New Roman" panose="02020603050405020304" pitchFamily="18" charset="0"/>
              </a:rPr>
              <a:t>İktisadi işletmeleri hariç, Türkiye Kızılay Derneğine ve Türkiye Yeşilay Cemiyetine makbuz karşılığı yapılan bağış veya yardımlar (</a:t>
            </a:r>
            <a:r>
              <a:rPr lang="tr-TR" b="1" dirty="0">
                <a:solidFill>
                  <a:srgbClr val="C00000"/>
                </a:solidFill>
                <a:ea typeface="Times New Roman" panose="02020603050405020304" pitchFamily="18" charset="0"/>
              </a:rPr>
              <a:t>KVK. Md. 10/1-f</a:t>
            </a:r>
            <a:r>
              <a:rPr lang="tr-TR" sz="2000" dirty="0">
                <a:solidFill>
                  <a:srgbClr val="000000"/>
                </a:solidFill>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000" dirty="0">
                <a:solidFill>
                  <a:srgbClr val="000000"/>
                </a:solidFill>
                <a:ea typeface="Times New Roman" panose="02020603050405020304" pitchFamily="18" charset="0"/>
              </a:rPr>
              <a:t>Vergi Usul Kanununun 325/A maddesine göre girişim sermayesi fonu olarak ayrılan tutarların beyan edilen gelirin %10'unu aşmayan kısmı (</a:t>
            </a:r>
            <a:r>
              <a:rPr lang="tr-TR" b="1" dirty="0">
                <a:solidFill>
                  <a:srgbClr val="C00000"/>
                </a:solidFill>
                <a:ea typeface="Times New Roman" panose="02020603050405020304" pitchFamily="18" charset="0"/>
              </a:rPr>
              <a:t>KVK. Md. 10/1-g</a:t>
            </a:r>
            <a:r>
              <a:rPr lang="tr-TR" sz="2000" dirty="0">
                <a:solidFill>
                  <a:srgbClr val="000000"/>
                </a:solidFill>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000" dirty="0">
                <a:solidFill>
                  <a:srgbClr val="000000"/>
                </a:solidFill>
                <a:ea typeface="Times New Roman" panose="02020603050405020304" pitchFamily="18" charset="0"/>
              </a:rPr>
              <a:t>Engelliler Hakkında Kanuna göre kurulan korumalı işyeri indirimi (</a:t>
            </a:r>
            <a:r>
              <a:rPr lang="tr-TR" sz="1600" b="1" dirty="0">
                <a:solidFill>
                  <a:srgbClr val="C00000"/>
                </a:solidFill>
                <a:ea typeface="Times New Roman" panose="02020603050405020304" pitchFamily="18" charset="0"/>
              </a:rPr>
              <a:t>KVK. Md. 10/1-h</a:t>
            </a:r>
            <a:r>
              <a:rPr lang="tr-TR" sz="2000" dirty="0">
                <a:solidFill>
                  <a:srgbClr val="000000"/>
                </a:solidFill>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000" dirty="0">
                <a:solidFill>
                  <a:srgbClr val="000000"/>
                </a:solidFill>
                <a:ea typeface="Times New Roman" panose="02020603050405020304" pitchFamily="18" charset="0"/>
              </a:rPr>
              <a:t>Yatırım indirimi istisnası (</a:t>
            </a:r>
            <a:r>
              <a:rPr lang="tr-TR" sz="1600" b="1" dirty="0">
                <a:solidFill>
                  <a:srgbClr val="C00000"/>
                </a:solidFill>
                <a:ea typeface="Times New Roman" panose="02020603050405020304" pitchFamily="18" charset="0"/>
              </a:rPr>
              <a:t>GVK. Mad. Geçici 61</a:t>
            </a:r>
            <a:r>
              <a:rPr lang="tr-TR" sz="2000" dirty="0">
                <a:solidFill>
                  <a:srgbClr val="000000"/>
                </a:solidFill>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000" dirty="0">
                <a:solidFill>
                  <a:srgbClr val="000000"/>
                </a:solidFill>
                <a:ea typeface="Times New Roman" panose="02020603050405020304" pitchFamily="18" charset="0"/>
              </a:rPr>
              <a:t>İlgili Kanunları uyarınca kurum kazancından indirilebilen bağış ve yardımlar ile 10/7/2018 tarihli ve 1 sayılı Cumhurbaşkanlığı Teşkilatı Hakkında Cumhurbaşkanlığı Kararnamesinin 407 </a:t>
            </a:r>
            <a:r>
              <a:rPr lang="tr-TR" sz="2000" dirty="0" err="1">
                <a:solidFill>
                  <a:srgbClr val="000000"/>
                </a:solidFill>
                <a:ea typeface="Times New Roman" panose="02020603050405020304" pitchFamily="18" charset="0"/>
              </a:rPr>
              <a:t>nci</a:t>
            </a:r>
            <a:r>
              <a:rPr lang="tr-TR" sz="2000" dirty="0">
                <a:solidFill>
                  <a:srgbClr val="000000"/>
                </a:solidFill>
                <a:ea typeface="Times New Roman" panose="02020603050405020304" pitchFamily="18" charset="0"/>
              </a:rPr>
              <a:t> maddesi kapsamında tanımlanan </a:t>
            </a:r>
            <a:r>
              <a:rPr lang="tr-TR" sz="2000" b="1" u="sng" dirty="0">
                <a:solidFill>
                  <a:srgbClr val="000000"/>
                </a:solidFill>
                <a:ea typeface="Times New Roman" panose="02020603050405020304" pitchFamily="18" charset="0"/>
              </a:rPr>
              <a:t>mikro ve küçük</a:t>
            </a:r>
            <a:r>
              <a:rPr lang="tr-TR" sz="2000" dirty="0">
                <a:solidFill>
                  <a:srgbClr val="000000"/>
                </a:solidFill>
                <a:ea typeface="Times New Roman" panose="02020603050405020304" pitchFamily="18" charset="0"/>
              </a:rPr>
              <a:t> işletmelerin </a:t>
            </a:r>
            <a:r>
              <a:rPr lang="tr-TR" sz="2000" b="1" u="sng" dirty="0">
                <a:solidFill>
                  <a:srgbClr val="000000"/>
                </a:solidFill>
                <a:ea typeface="Times New Roman" panose="02020603050405020304" pitchFamily="18" charset="0"/>
              </a:rPr>
              <a:t>teknoloji geliştirme bölgeleri</a:t>
            </a:r>
            <a:r>
              <a:rPr lang="tr-TR" sz="2000" dirty="0">
                <a:solidFill>
                  <a:srgbClr val="000000"/>
                </a:solidFill>
                <a:ea typeface="Times New Roman" panose="02020603050405020304" pitchFamily="18" charset="0"/>
              </a:rPr>
              <a:t> ile </a:t>
            </a:r>
            <a:r>
              <a:rPr lang="tr-TR" sz="2000" b="1" u="sng" dirty="0">
                <a:solidFill>
                  <a:srgbClr val="000000"/>
                </a:solidFill>
                <a:ea typeface="Times New Roman" panose="02020603050405020304" pitchFamily="18" charset="0"/>
              </a:rPr>
              <a:t>Ar-</a:t>
            </a:r>
            <a:r>
              <a:rPr lang="tr-TR" sz="2000" b="1" u="sng" dirty="0" err="1">
                <a:solidFill>
                  <a:srgbClr val="000000"/>
                </a:solidFill>
                <a:ea typeface="Times New Roman" panose="02020603050405020304" pitchFamily="18" charset="0"/>
              </a:rPr>
              <a:t>ge</a:t>
            </a:r>
            <a:r>
              <a:rPr lang="tr-TR" sz="2000" dirty="0">
                <a:solidFill>
                  <a:srgbClr val="000000"/>
                </a:solidFill>
                <a:ea typeface="Times New Roman" panose="02020603050405020304" pitchFamily="18" charset="0"/>
              </a:rPr>
              <a:t> ve </a:t>
            </a:r>
            <a:r>
              <a:rPr lang="tr-TR" sz="2000" b="1" u="sng" dirty="0">
                <a:solidFill>
                  <a:srgbClr val="000000"/>
                </a:solidFill>
                <a:ea typeface="Times New Roman" panose="02020603050405020304" pitchFamily="18" charset="0"/>
              </a:rPr>
              <a:t>tasarım merkezleri</a:t>
            </a:r>
            <a:r>
              <a:rPr lang="tr-TR" sz="2000" dirty="0">
                <a:solidFill>
                  <a:srgbClr val="000000"/>
                </a:solidFill>
                <a:ea typeface="Times New Roman" panose="02020603050405020304" pitchFamily="18" charset="0"/>
              </a:rPr>
              <a:t>nden elde ettikleri istisnaya ve indirime konu kazançları.</a:t>
            </a:r>
          </a:p>
        </p:txBody>
      </p:sp>
      <p:sp>
        <p:nvSpPr>
          <p:cNvPr id="21" name="Yuvarlatılmış Dikdörtgen 20"/>
          <p:cNvSpPr/>
          <p:nvPr/>
        </p:nvSpPr>
        <p:spPr>
          <a:xfrm>
            <a:off x="1465120" y="1013167"/>
            <a:ext cx="9840442"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a:cs typeface="Arial" panose="020B0604020202020204" pitchFamily="34" charset="0"/>
              </a:rPr>
              <a:t>Üzerinden Vergi Hesaplanmayacak Olan Tutarlar</a:t>
            </a:r>
          </a:p>
        </p:txBody>
      </p:sp>
      <p:sp>
        <p:nvSpPr>
          <p:cNvPr id="22" name="Dikdörtgen 21"/>
          <p:cNvSpPr/>
          <p:nvPr/>
        </p:nvSpPr>
        <p:spPr>
          <a:xfrm>
            <a:off x="2605897" y="1229186"/>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ea typeface="SimSun" panose="02010600030101010101" pitchFamily="2" charset="-122"/>
              <a:cs typeface="Times New Roman" panose="02020603050405020304" pitchFamily="18" charset="0"/>
            </a:endParaRPr>
          </a:p>
        </p:txBody>
      </p:sp>
      <p:sp>
        <p:nvSpPr>
          <p:cNvPr id="2" name="TextShape 2">
            <a:extLst>
              <a:ext uri="{FF2B5EF4-FFF2-40B4-BE49-F238E27FC236}">
                <a16:creationId xmlns:a16="http://schemas.microsoft.com/office/drawing/2014/main" id="{2A4DBEFF-0DC0-3392-0E2B-AB67663192A5}"/>
              </a:ext>
            </a:extLst>
          </p:cNvPr>
          <p:cNvSpPr txBox="1"/>
          <p:nvPr/>
        </p:nvSpPr>
        <p:spPr>
          <a:xfrm>
            <a:off x="902667" y="129375"/>
            <a:ext cx="10920495" cy="791640"/>
          </a:xfrm>
          <a:prstGeom prst="rect">
            <a:avLst/>
          </a:prstGeom>
          <a:noFill/>
          <a:ln>
            <a:noFill/>
          </a:ln>
        </p:spPr>
        <p:txBody>
          <a:bodyPr anchor="ctr"/>
          <a:lstStyle/>
          <a:p>
            <a:pPr algn="ctr">
              <a:lnSpc>
                <a:spcPct val="100000"/>
              </a:lnSpc>
            </a:pPr>
            <a:r>
              <a:rPr lang="tr-TR" sz="3600" b="1" spc="-1" dirty="0">
                <a:solidFill>
                  <a:srgbClr val="C00000"/>
                </a:solidFill>
                <a:uFill>
                  <a:solidFill>
                    <a:srgbClr val="FFFFFF"/>
                  </a:solidFill>
                </a:uFill>
              </a:rPr>
              <a:t>DİĞER HÜKÜMLER</a:t>
            </a:r>
          </a:p>
          <a:p>
            <a:pPr algn="ctr">
              <a:lnSpc>
                <a:spcPct val="100000"/>
              </a:lnSpc>
            </a:pPr>
            <a:r>
              <a:rPr lang="tr-TR" sz="2000" b="1" spc="-1" dirty="0">
                <a:solidFill>
                  <a:srgbClr val="C00000"/>
                </a:solidFill>
                <a:uFill>
                  <a:solidFill>
                    <a:srgbClr val="FFFFFF"/>
                  </a:solidFill>
                </a:uFill>
              </a:rPr>
              <a:t>-Kurumlar Vergisi Mükelleflerine Getirilen Ek Vergi-</a:t>
            </a:r>
            <a:endParaRPr lang="tr-TR" sz="2000" b="0" strike="noStrike" spc="-1" dirty="0">
              <a:solidFill>
                <a:srgbClr val="C00000"/>
              </a:solidFill>
              <a:uFill>
                <a:solidFill>
                  <a:srgbClr val="FFFFFF"/>
                </a:solidFill>
              </a:uFill>
            </a:endParaRPr>
          </a:p>
        </p:txBody>
      </p:sp>
    </p:spTree>
    <p:extLst>
      <p:ext uri="{BB962C8B-B14F-4D97-AF65-F5344CB8AC3E}">
        <p14:creationId xmlns:p14="http://schemas.microsoft.com/office/powerpoint/2010/main" val="132710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1" name="Yuvarlatılmış Dikdörtgen 20"/>
          <p:cNvSpPr/>
          <p:nvPr/>
        </p:nvSpPr>
        <p:spPr>
          <a:xfrm>
            <a:off x="1620456" y="1225669"/>
            <a:ext cx="9630136"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a:cs typeface="Arial" panose="020B0604020202020204" pitchFamily="34" charset="0"/>
              </a:rPr>
              <a:t>Üzerinden Vergi Hesaplanacak Olan Tutarlar</a:t>
            </a:r>
          </a:p>
        </p:txBody>
      </p:sp>
      <p:sp>
        <p:nvSpPr>
          <p:cNvPr id="22" name="Dikdörtgen 21"/>
          <p:cNvSpPr/>
          <p:nvPr/>
        </p:nvSpPr>
        <p:spPr>
          <a:xfrm>
            <a:off x="3550756" y="1441688"/>
            <a:ext cx="3987995"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ea typeface="SimSun" panose="02010600030101010101" pitchFamily="2" charset="-122"/>
              <a:cs typeface="Times New Roman" panose="02020603050405020304" pitchFamily="18" charset="0"/>
            </a:endParaRPr>
          </a:p>
        </p:txBody>
      </p:sp>
      <p:pic>
        <p:nvPicPr>
          <p:cNvPr id="3" name="Resim 2">
            <a:extLst>
              <a:ext uri="{FF2B5EF4-FFF2-40B4-BE49-F238E27FC236}">
                <a16:creationId xmlns:a16="http://schemas.microsoft.com/office/drawing/2014/main" id="{85E8F789-68A5-B210-463D-A32DC3382709}"/>
              </a:ext>
            </a:extLst>
          </p:cNvPr>
          <p:cNvPicPr>
            <a:picLocks noChangeAspect="1"/>
          </p:cNvPicPr>
          <p:nvPr/>
        </p:nvPicPr>
        <p:blipFill>
          <a:blip r:embed="rId4"/>
          <a:stretch>
            <a:fillRect/>
          </a:stretch>
        </p:blipFill>
        <p:spPr>
          <a:xfrm>
            <a:off x="1015477" y="2257865"/>
            <a:ext cx="10609255" cy="3695228"/>
          </a:xfrm>
          <a:prstGeom prst="rect">
            <a:avLst/>
          </a:prstGeom>
        </p:spPr>
      </p:pic>
      <p:sp>
        <p:nvSpPr>
          <p:cNvPr id="5" name="TextShape 2">
            <a:extLst>
              <a:ext uri="{FF2B5EF4-FFF2-40B4-BE49-F238E27FC236}">
                <a16:creationId xmlns:a16="http://schemas.microsoft.com/office/drawing/2014/main" id="{AF6D9B2A-92ED-4745-AAE4-536661DC46D3}"/>
              </a:ext>
            </a:extLst>
          </p:cNvPr>
          <p:cNvSpPr txBox="1"/>
          <p:nvPr/>
        </p:nvSpPr>
        <p:spPr>
          <a:xfrm>
            <a:off x="902667" y="129375"/>
            <a:ext cx="10920495" cy="791640"/>
          </a:xfrm>
          <a:prstGeom prst="rect">
            <a:avLst/>
          </a:prstGeom>
          <a:noFill/>
          <a:ln>
            <a:noFill/>
          </a:ln>
        </p:spPr>
        <p:txBody>
          <a:bodyPr anchor="ctr"/>
          <a:lstStyle/>
          <a:p>
            <a:pPr algn="ctr">
              <a:lnSpc>
                <a:spcPct val="100000"/>
              </a:lnSpc>
            </a:pPr>
            <a:r>
              <a:rPr lang="tr-TR" sz="3600" b="1" spc="-1" dirty="0">
                <a:solidFill>
                  <a:srgbClr val="C00000"/>
                </a:solidFill>
                <a:uFill>
                  <a:solidFill>
                    <a:srgbClr val="FFFFFF"/>
                  </a:solidFill>
                </a:uFill>
              </a:rPr>
              <a:t>DİĞER HÜKÜMLER</a:t>
            </a:r>
          </a:p>
          <a:p>
            <a:pPr algn="ctr">
              <a:lnSpc>
                <a:spcPct val="100000"/>
              </a:lnSpc>
            </a:pPr>
            <a:r>
              <a:rPr lang="tr-TR" sz="2000" b="1" spc="-1" dirty="0">
                <a:solidFill>
                  <a:srgbClr val="C00000"/>
                </a:solidFill>
                <a:uFill>
                  <a:solidFill>
                    <a:srgbClr val="FFFFFF"/>
                  </a:solidFill>
                </a:uFill>
              </a:rPr>
              <a:t>-Kurumlar Vergisi Mükelleflerine Getirilen Ek Vergi-</a:t>
            </a:r>
            <a:endParaRPr lang="tr-TR" sz="2000" b="0" strike="noStrike" spc="-1" dirty="0">
              <a:solidFill>
                <a:srgbClr val="C00000"/>
              </a:solidFill>
              <a:uFill>
                <a:solidFill>
                  <a:srgbClr val="FFFFFF"/>
                </a:solidFill>
              </a:uFill>
            </a:endParaRPr>
          </a:p>
        </p:txBody>
      </p:sp>
    </p:spTree>
    <p:extLst>
      <p:ext uri="{BB962C8B-B14F-4D97-AF65-F5344CB8AC3E}">
        <p14:creationId xmlns:p14="http://schemas.microsoft.com/office/powerpoint/2010/main" val="3734378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1" name="Yuvarlatılmış Dikdörtgen 20"/>
          <p:cNvSpPr/>
          <p:nvPr/>
        </p:nvSpPr>
        <p:spPr>
          <a:xfrm>
            <a:off x="1620456" y="1225669"/>
            <a:ext cx="9630136"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a:cs typeface="Arial" panose="020B0604020202020204" pitchFamily="34" charset="0"/>
              </a:rPr>
              <a:t>Üzerinden Vergi Hesaplanacak Olan Tutarlar</a:t>
            </a:r>
          </a:p>
        </p:txBody>
      </p:sp>
      <p:sp>
        <p:nvSpPr>
          <p:cNvPr id="22" name="Dikdörtgen 21"/>
          <p:cNvSpPr/>
          <p:nvPr/>
        </p:nvSpPr>
        <p:spPr>
          <a:xfrm>
            <a:off x="3550756" y="1441688"/>
            <a:ext cx="3987995"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ea typeface="SimSun" panose="02010600030101010101" pitchFamily="2" charset="-122"/>
              <a:cs typeface="Times New Roman" panose="02020603050405020304" pitchFamily="18" charset="0"/>
            </a:endParaRPr>
          </a:p>
        </p:txBody>
      </p:sp>
      <p:sp>
        <p:nvSpPr>
          <p:cNvPr id="5" name="TextShape 2">
            <a:extLst>
              <a:ext uri="{FF2B5EF4-FFF2-40B4-BE49-F238E27FC236}">
                <a16:creationId xmlns:a16="http://schemas.microsoft.com/office/drawing/2014/main" id="{AF6D9B2A-92ED-4745-AAE4-536661DC46D3}"/>
              </a:ext>
            </a:extLst>
          </p:cNvPr>
          <p:cNvSpPr txBox="1"/>
          <p:nvPr/>
        </p:nvSpPr>
        <p:spPr>
          <a:xfrm>
            <a:off x="902667" y="129375"/>
            <a:ext cx="10920495" cy="791640"/>
          </a:xfrm>
          <a:prstGeom prst="rect">
            <a:avLst/>
          </a:prstGeom>
          <a:noFill/>
          <a:ln>
            <a:noFill/>
          </a:ln>
        </p:spPr>
        <p:txBody>
          <a:bodyPr anchor="ctr"/>
          <a:lstStyle/>
          <a:p>
            <a:pPr algn="ctr">
              <a:lnSpc>
                <a:spcPct val="100000"/>
              </a:lnSpc>
            </a:pPr>
            <a:r>
              <a:rPr lang="tr-TR" sz="3600" b="1" spc="-1" dirty="0">
                <a:solidFill>
                  <a:srgbClr val="C00000"/>
                </a:solidFill>
                <a:uFill>
                  <a:solidFill>
                    <a:srgbClr val="FFFFFF"/>
                  </a:solidFill>
                </a:uFill>
              </a:rPr>
              <a:t>DİĞER HÜKÜMLER</a:t>
            </a:r>
          </a:p>
          <a:p>
            <a:pPr algn="ctr">
              <a:lnSpc>
                <a:spcPct val="100000"/>
              </a:lnSpc>
            </a:pPr>
            <a:r>
              <a:rPr lang="tr-TR" sz="2000" b="1" spc="-1" dirty="0">
                <a:solidFill>
                  <a:srgbClr val="C00000"/>
                </a:solidFill>
                <a:uFill>
                  <a:solidFill>
                    <a:srgbClr val="FFFFFF"/>
                  </a:solidFill>
                </a:uFill>
              </a:rPr>
              <a:t>-Kurumlar Vergisi Mükelleflerine Getirilen Ek Vergi-</a:t>
            </a:r>
            <a:endParaRPr lang="tr-TR" sz="2000" b="0" strike="noStrike" spc="-1" dirty="0">
              <a:solidFill>
                <a:srgbClr val="C00000"/>
              </a:solidFill>
              <a:uFill>
                <a:solidFill>
                  <a:srgbClr val="FFFFFF"/>
                </a:solidFill>
              </a:uFill>
            </a:endParaRPr>
          </a:p>
        </p:txBody>
      </p:sp>
      <p:pic>
        <p:nvPicPr>
          <p:cNvPr id="4" name="Resim 3">
            <a:extLst>
              <a:ext uri="{FF2B5EF4-FFF2-40B4-BE49-F238E27FC236}">
                <a16:creationId xmlns:a16="http://schemas.microsoft.com/office/drawing/2014/main" id="{C0F814F3-FAEF-271C-2DD4-EED8F454E327}"/>
              </a:ext>
            </a:extLst>
          </p:cNvPr>
          <p:cNvPicPr>
            <a:picLocks noChangeAspect="1"/>
          </p:cNvPicPr>
          <p:nvPr/>
        </p:nvPicPr>
        <p:blipFill>
          <a:blip r:embed="rId4"/>
          <a:stretch>
            <a:fillRect/>
          </a:stretch>
        </p:blipFill>
        <p:spPr>
          <a:xfrm>
            <a:off x="1041284" y="2329038"/>
            <a:ext cx="10781878" cy="3766595"/>
          </a:xfrm>
          <a:prstGeom prst="rect">
            <a:avLst/>
          </a:prstGeom>
        </p:spPr>
      </p:pic>
    </p:spTree>
    <p:extLst>
      <p:ext uri="{BB962C8B-B14F-4D97-AF65-F5344CB8AC3E}">
        <p14:creationId xmlns:p14="http://schemas.microsoft.com/office/powerpoint/2010/main" val="17731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Resim 6"/>
          <p:cNvPicPr>
            <a:picLocks noChangeAspect="1"/>
          </p:cNvPicPr>
          <p:nvPr/>
        </p:nvPicPr>
        <p:blipFill>
          <a:blip r:embed="rId4"/>
          <a:stretch>
            <a:fillRect/>
          </a:stretch>
        </p:blipFill>
        <p:spPr>
          <a:xfrm>
            <a:off x="1836052" y="954215"/>
            <a:ext cx="9330124" cy="4688603"/>
          </a:xfrm>
          <a:prstGeom prst="rect">
            <a:avLst/>
          </a:prstGeom>
        </p:spPr>
      </p:pic>
      <p:sp>
        <p:nvSpPr>
          <p:cNvPr id="18" name="5 Dikdörtgen"/>
          <p:cNvSpPr/>
          <p:nvPr/>
        </p:nvSpPr>
        <p:spPr>
          <a:xfrm>
            <a:off x="99849" y="6264818"/>
            <a:ext cx="3019051" cy="546885"/>
          </a:xfrm>
          <a:prstGeom prst="rect">
            <a:avLst/>
          </a:prstGeom>
          <a:solidFill>
            <a:srgbClr val="B00E10"/>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rgbClr val="9B2D1F">
                <a:shade val="25000"/>
                <a:satMod val="140000"/>
              </a:srgbClr>
            </a:contourClr>
          </a:sp3d>
        </p:spPr>
        <p:txBody>
          <a:bodyPr rtlCol="0" anchor="ctr"/>
          <a:lstStyle/>
          <a:p>
            <a:pPr lvl="0" algn="ctr"/>
            <a:r>
              <a:rPr lang="tr-TR" sz="1200" b="1" spc="-50" dirty="0">
                <a:solidFill>
                  <a:srgbClr val="918485">
                    <a:lumMod val="20000"/>
                    <a:lumOff val="80000"/>
                  </a:srgbClr>
                </a:solidFill>
                <a:latin typeface="Century Schoolbook" panose="02040604050505020304"/>
              </a:rPr>
              <a:t>Murat ÇİFTÇİ-Yeminli Mali Müşavir</a:t>
            </a:r>
          </a:p>
          <a:p>
            <a:pPr lvl="0" algn="ctr"/>
            <a:r>
              <a:rPr lang="tr-TR" sz="1200" b="1" spc="-50" dirty="0">
                <a:solidFill>
                  <a:srgbClr val="918485">
                    <a:lumMod val="20000"/>
                    <a:lumOff val="80000"/>
                  </a:srgbClr>
                </a:solidFill>
                <a:latin typeface="Century Schoolbook" panose="02040604050505020304"/>
              </a:rPr>
              <a:t>murat.ciftci@ciftcilerymm.com</a:t>
            </a:r>
          </a:p>
        </p:txBody>
      </p:sp>
      <p:sp>
        <p:nvSpPr>
          <p:cNvPr id="5" name="Rectangle 4">
            <a:extLst>
              <a:ext uri="{FF2B5EF4-FFF2-40B4-BE49-F238E27FC236}">
                <a16:creationId xmlns:a16="http://schemas.microsoft.com/office/drawing/2014/main" id="{7ABD1D97-6AC2-10E7-72B9-E0A6F5F16D1B}"/>
              </a:ext>
            </a:extLst>
          </p:cNvPr>
          <p:cNvSpPr>
            <a:spLocks noChangeArrowheads="1"/>
          </p:cNvSpPr>
          <p:nvPr/>
        </p:nvSpPr>
        <p:spPr bwMode="auto">
          <a:xfrm>
            <a:off x="405114" y="555052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6" name="Rectangle 6">
            <a:extLst>
              <a:ext uri="{FF2B5EF4-FFF2-40B4-BE49-F238E27FC236}">
                <a16:creationId xmlns:a16="http://schemas.microsoft.com/office/drawing/2014/main" id="{90A23D12-7F5F-2826-E38F-C4EF5E49D7FA}"/>
              </a:ext>
            </a:extLst>
          </p:cNvPr>
          <p:cNvSpPr>
            <a:spLocks noChangeArrowheads="1"/>
          </p:cNvSpPr>
          <p:nvPr/>
        </p:nvSpPr>
        <p:spPr bwMode="auto">
          <a:xfrm>
            <a:off x="2419109" y="538311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7411" name="Resim 8">
            <a:extLst>
              <a:ext uri="{FF2B5EF4-FFF2-40B4-BE49-F238E27FC236}">
                <a16:creationId xmlns:a16="http://schemas.microsoft.com/office/drawing/2014/main" id="{F2A317C9-356A-DC5E-9A86-5017E2EC49E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2544" y="5904405"/>
            <a:ext cx="8709456" cy="971395"/>
          </a:xfrm>
          <a:prstGeom prst="rect">
            <a:avLst/>
          </a:prstGeom>
          <a:noFill/>
          <a:extLst>
            <a:ext uri="{909E8E84-426E-40DD-AFC4-6F175D3DCCD1}">
              <a14:hiddenFill xmlns:a14="http://schemas.microsoft.com/office/drawing/2010/main">
                <a:solidFill>
                  <a:srgbClr val="FFFFFF"/>
                </a:solidFill>
              </a14:hiddenFill>
            </a:ext>
          </a:extLst>
        </p:spPr>
      </p:pic>
      <p:pic>
        <p:nvPicPr>
          <p:cNvPr id="17413" name="Resim 3">
            <a:extLst>
              <a:ext uri="{FF2B5EF4-FFF2-40B4-BE49-F238E27FC236}">
                <a16:creationId xmlns:a16="http://schemas.microsoft.com/office/drawing/2014/main" id="{054AA207-9948-36E6-1AA7-A6CE9F5741E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69998" y="5432443"/>
            <a:ext cx="8709456" cy="757260"/>
          </a:xfrm>
          <a:prstGeom prst="rect">
            <a:avLst/>
          </a:prstGeom>
          <a:noFill/>
          <a:extLst>
            <a:ext uri="{909E8E84-426E-40DD-AFC4-6F175D3DCCD1}">
              <a14:hiddenFill xmlns:a14="http://schemas.microsoft.com/office/drawing/2010/main">
                <a:solidFill>
                  <a:srgbClr val="FFFFFF"/>
                </a:solidFill>
              </a14:hiddenFill>
            </a:ext>
          </a:extLst>
        </p:spPr>
      </p:pic>
      <p:sp>
        <p:nvSpPr>
          <p:cNvPr id="13" name="5 Dikdörtgen">
            <a:extLst>
              <a:ext uri="{FF2B5EF4-FFF2-40B4-BE49-F238E27FC236}">
                <a16:creationId xmlns:a16="http://schemas.microsoft.com/office/drawing/2014/main" id="{6819E469-90A6-0E14-D6E2-A71257C6DF54}"/>
              </a:ext>
            </a:extLst>
          </p:cNvPr>
          <p:cNvSpPr/>
          <p:nvPr/>
        </p:nvSpPr>
        <p:spPr>
          <a:xfrm>
            <a:off x="99849" y="5642818"/>
            <a:ext cx="3019051" cy="546885"/>
          </a:xfrm>
          <a:prstGeom prst="rect">
            <a:avLst/>
          </a:prstGeom>
          <a:solidFill>
            <a:srgbClr val="B00E10"/>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rgbClr val="9B2D1F">
                <a:shade val="25000"/>
                <a:satMod val="140000"/>
              </a:srgbClr>
            </a:contourClr>
          </a:sp3d>
        </p:spPr>
        <p:txBody>
          <a:bodyPr rtlCol="0" anchor="ctr"/>
          <a:lstStyle/>
          <a:p>
            <a:pPr lvl="0" algn="ctr"/>
            <a:r>
              <a:rPr lang="tr-TR" sz="1200" b="1" spc="-50" dirty="0">
                <a:solidFill>
                  <a:srgbClr val="918485">
                    <a:lumMod val="20000"/>
                    <a:lumOff val="80000"/>
                  </a:srgbClr>
                </a:solidFill>
                <a:latin typeface="Century Schoolbook" panose="02040604050505020304"/>
              </a:rPr>
              <a:t>Zeki ÇİFTÇİ-Yeminli Mali Müşavir</a:t>
            </a:r>
          </a:p>
          <a:p>
            <a:pPr lvl="0" algn="ctr"/>
            <a:r>
              <a:rPr lang="tr-TR" sz="1200" b="1" spc="-50" dirty="0">
                <a:solidFill>
                  <a:srgbClr val="918485">
                    <a:lumMod val="20000"/>
                    <a:lumOff val="80000"/>
                  </a:srgbClr>
                </a:solidFill>
                <a:latin typeface="Century Schoolbook" panose="02040604050505020304"/>
              </a:rPr>
              <a:t>zeki.ciftci@ciftcilerymm.com</a:t>
            </a:r>
          </a:p>
        </p:txBody>
      </p:sp>
    </p:spTree>
    <p:extLst>
      <p:ext uri="{BB962C8B-B14F-4D97-AF65-F5344CB8AC3E}">
        <p14:creationId xmlns:p14="http://schemas.microsoft.com/office/powerpoint/2010/main" val="2759831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8CD7D284-DB56-CACC-C97C-C779E70CCC9D}"/>
              </a:ext>
            </a:extLst>
          </p:cNvPr>
          <p:cNvSpPr txBox="1"/>
          <p:nvPr/>
        </p:nvSpPr>
        <p:spPr>
          <a:xfrm>
            <a:off x="1799793" y="2304978"/>
            <a:ext cx="9949620" cy="3570208"/>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marL="377190" lvl="1" indent="-285750" algn="just">
              <a:lnSpc>
                <a:spcPct val="90000"/>
              </a:lnSpc>
              <a:spcBef>
                <a:spcPts val="300"/>
              </a:spcBef>
              <a:spcAft>
                <a:spcPts val="300"/>
              </a:spcAft>
              <a:buClr>
                <a:srgbClr val="D34817"/>
              </a:buClr>
              <a:buFont typeface="Wingdings" panose="05000000000000000000" pitchFamily="2" charset="2"/>
              <a:buChar char="§"/>
            </a:pPr>
            <a:endParaRPr lang="tr-TR" sz="2400" dirty="0">
              <a:solidFill>
                <a:srgbClr val="000000"/>
              </a:solidFill>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400" dirty="0">
                <a:solidFill>
                  <a:srgbClr val="000000"/>
                </a:solidFill>
                <a:ea typeface="Times New Roman" panose="02020603050405020304" pitchFamily="18" charset="0"/>
              </a:rPr>
              <a:t>Örneğin; </a:t>
            </a:r>
            <a:r>
              <a:rPr lang="tr-TR" sz="2400" b="1" dirty="0">
                <a:solidFill>
                  <a:srgbClr val="C00000"/>
                </a:solidFill>
                <a:ea typeface="Times New Roman" panose="02020603050405020304" pitchFamily="18" charset="0"/>
              </a:rPr>
              <a:t>Kasım/2022 </a:t>
            </a:r>
            <a:r>
              <a:rPr lang="tr-TR" sz="2400" dirty="0">
                <a:solidFill>
                  <a:srgbClr val="000000"/>
                </a:solidFill>
                <a:ea typeface="Times New Roman" panose="02020603050405020304" pitchFamily="18" charset="0"/>
              </a:rPr>
              <a:t>dönemine ait olup, </a:t>
            </a:r>
            <a:r>
              <a:rPr lang="tr-TR" sz="2400" b="1" dirty="0">
                <a:solidFill>
                  <a:srgbClr val="C00000"/>
                </a:solidFill>
                <a:ea typeface="Times New Roman" panose="02020603050405020304" pitchFamily="18" charset="0"/>
              </a:rPr>
              <a:t>31/12/2022</a:t>
            </a:r>
            <a:r>
              <a:rPr lang="tr-TR" sz="2400" dirty="0">
                <a:solidFill>
                  <a:srgbClr val="000000"/>
                </a:solidFill>
                <a:ea typeface="Times New Roman" panose="02020603050405020304" pitchFamily="18" charset="0"/>
              </a:rPr>
              <a:t> tarihine kadar (bu tarih dâhil) </a:t>
            </a:r>
            <a:r>
              <a:rPr lang="tr-TR" sz="2400" b="1" u="sng" dirty="0">
                <a:solidFill>
                  <a:srgbClr val="000000"/>
                </a:solidFill>
                <a:ea typeface="Times New Roman" panose="02020603050405020304" pitchFamily="18" charset="0"/>
              </a:rPr>
              <a:t>verilmesi gereken</a:t>
            </a:r>
            <a:r>
              <a:rPr lang="tr-TR" sz="2400" b="1" dirty="0">
                <a:solidFill>
                  <a:srgbClr val="000000"/>
                </a:solidFill>
                <a:ea typeface="Times New Roman" panose="02020603050405020304" pitchFamily="18" charset="0"/>
              </a:rPr>
              <a:t> </a:t>
            </a:r>
            <a:r>
              <a:rPr lang="tr-TR" sz="2400" dirty="0">
                <a:solidFill>
                  <a:srgbClr val="000000"/>
                </a:solidFill>
                <a:ea typeface="Times New Roman" panose="02020603050405020304" pitchFamily="18" charset="0"/>
              </a:rPr>
              <a:t>mal ve hizmet alım-satımlarına ilişkin bildirim formları (Form </a:t>
            </a:r>
            <a:r>
              <a:rPr lang="tr-TR" sz="2400" dirty="0" err="1">
                <a:solidFill>
                  <a:srgbClr val="000000"/>
                </a:solidFill>
                <a:ea typeface="Times New Roman" panose="02020603050405020304" pitchFamily="18" charset="0"/>
              </a:rPr>
              <a:t>Ba-Bs</a:t>
            </a:r>
            <a:r>
              <a:rPr lang="tr-TR" sz="2400" dirty="0">
                <a:solidFill>
                  <a:srgbClr val="000000"/>
                </a:solidFill>
                <a:ea typeface="Times New Roman" panose="02020603050405020304" pitchFamily="18" charset="0"/>
              </a:rPr>
              <a:t>) tespitler en erken </a:t>
            </a:r>
            <a:r>
              <a:rPr lang="tr-TR" sz="2400" b="1" dirty="0">
                <a:solidFill>
                  <a:srgbClr val="C00000"/>
                </a:solidFill>
                <a:ea typeface="Times New Roman" panose="02020603050405020304" pitchFamily="18" charset="0"/>
              </a:rPr>
              <a:t>1/1/2023 tarihinde yapılabileceğinden</a:t>
            </a:r>
            <a:r>
              <a:rPr lang="tr-TR" sz="2400" dirty="0">
                <a:solidFill>
                  <a:srgbClr val="000000"/>
                </a:solidFill>
                <a:ea typeface="Times New Roman" panose="02020603050405020304" pitchFamily="18" charset="0"/>
              </a:rPr>
              <a:t>, bu tespitlere ilişkin vergi aslına bağlı olmayan vergi cezaları Kanun kapsamına </a:t>
            </a:r>
            <a:r>
              <a:rPr lang="tr-TR" sz="2400" b="1" u="sng" dirty="0">
                <a:solidFill>
                  <a:srgbClr val="000000"/>
                </a:solidFill>
                <a:ea typeface="Times New Roman" panose="02020603050405020304" pitchFamily="18" charset="0"/>
              </a:rPr>
              <a:t>girmemektedir</a:t>
            </a:r>
            <a:r>
              <a:rPr lang="tr-TR" sz="2400" dirty="0">
                <a:solidFill>
                  <a:srgbClr val="000000"/>
                </a:solidFill>
                <a:ea typeface="Times New Roman" panose="02020603050405020304" pitchFamily="18" charset="0"/>
              </a:rPr>
              <a:t>. Kasım/2022 döneminden </a:t>
            </a:r>
            <a:r>
              <a:rPr lang="tr-TR" sz="2400" b="1" u="sng" dirty="0">
                <a:solidFill>
                  <a:srgbClr val="000000"/>
                </a:solidFill>
                <a:ea typeface="Times New Roman" panose="02020603050405020304" pitchFamily="18" charset="0"/>
              </a:rPr>
              <a:t>önceki dönemlere ait </a:t>
            </a:r>
            <a:r>
              <a:rPr lang="tr-TR" sz="2400" dirty="0">
                <a:solidFill>
                  <a:srgbClr val="000000"/>
                </a:solidFill>
                <a:ea typeface="Times New Roman" panose="02020603050405020304" pitchFamily="18" charset="0"/>
              </a:rPr>
              <a:t>söz konusu bildirimler nedeniyle </a:t>
            </a:r>
            <a:r>
              <a:rPr lang="tr-TR" sz="2400" b="1" dirty="0">
                <a:solidFill>
                  <a:srgbClr val="C00000"/>
                </a:solidFill>
                <a:ea typeface="Times New Roman" panose="02020603050405020304" pitchFamily="18" charset="0"/>
              </a:rPr>
              <a:t>kesilmesi gereken </a:t>
            </a:r>
            <a:r>
              <a:rPr lang="tr-TR" sz="2400" dirty="0">
                <a:solidFill>
                  <a:srgbClr val="000000"/>
                </a:solidFill>
                <a:ea typeface="Times New Roman" panose="02020603050405020304" pitchFamily="18" charset="0"/>
              </a:rPr>
              <a:t>cezalar ise Kanun kapsamına girmektedir. </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400" dirty="0">
                <a:solidFill>
                  <a:srgbClr val="000000"/>
                </a:solidFill>
                <a:ea typeface="Times New Roman" panose="02020603050405020304" pitchFamily="18" charset="0"/>
              </a:rPr>
              <a:t>Vergi aslına </a:t>
            </a:r>
            <a:r>
              <a:rPr lang="tr-TR" sz="2400" b="1" dirty="0">
                <a:solidFill>
                  <a:srgbClr val="C00000"/>
                </a:solidFill>
                <a:ea typeface="Times New Roman" panose="02020603050405020304" pitchFamily="18" charset="0"/>
              </a:rPr>
              <a:t>bağlı</a:t>
            </a:r>
            <a:r>
              <a:rPr lang="tr-TR" sz="2400" dirty="0">
                <a:solidFill>
                  <a:srgbClr val="000000"/>
                </a:solidFill>
                <a:ea typeface="Times New Roman" panose="02020603050405020304" pitchFamily="18" charset="0"/>
              </a:rPr>
              <a:t> olarak kesilen vergi cezalarında ise verginin ait olduğu dönem dikkate alınarak kapsama girip girmediği tespit edilecektir.</a:t>
            </a:r>
          </a:p>
        </p:txBody>
      </p:sp>
      <p:sp>
        <p:nvSpPr>
          <p:cNvPr id="23" name="Metin kutusu 22"/>
          <p:cNvSpPr txBox="1"/>
          <p:nvPr/>
        </p:nvSpPr>
        <p:spPr>
          <a:xfrm>
            <a:off x="1799793" y="2234190"/>
            <a:ext cx="9949620" cy="3988784"/>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marL="377190" lvl="1" indent="-285750" algn="just">
              <a:lnSpc>
                <a:spcPct val="90000"/>
              </a:lnSpc>
              <a:spcBef>
                <a:spcPts val="300"/>
              </a:spcBef>
              <a:spcAft>
                <a:spcPts val="300"/>
              </a:spcAft>
              <a:buClr>
                <a:srgbClr val="D34817"/>
              </a:buClr>
              <a:buFont typeface="Wingdings" panose="05000000000000000000" pitchFamily="2" charset="2"/>
              <a:buChar char="§"/>
            </a:pPr>
            <a:endParaRPr lang="tr-TR" sz="3200" dirty="0">
              <a:latin typeface="Calibri" panose="020F0502020204030204" pitchFamily="34" charset="0"/>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400" dirty="0">
                <a:solidFill>
                  <a:prstClr val="black"/>
                </a:solidFill>
                <a:latin typeface="Calibri" panose="020F0502020204030204" pitchFamily="34" charset="0"/>
                <a:ea typeface="Times New Roman" panose="02020603050405020304" pitchFamily="18" charset="0"/>
              </a:rPr>
              <a:t>31/12/2022 tarihinden önceki </a:t>
            </a:r>
            <a:r>
              <a:rPr lang="tr-TR" sz="2400" b="1" dirty="0">
                <a:solidFill>
                  <a:srgbClr val="C00000"/>
                </a:solidFill>
                <a:latin typeface="Calibri" panose="020F0502020204030204" pitchFamily="34" charset="0"/>
                <a:ea typeface="Times New Roman" panose="02020603050405020304" pitchFamily="18" charset="0"/>
              </a:rPr>
              <a:t>TESPİTLERE</a:t>
            </a:r>
            <a:r>
              <a:rPr lang="tr-TR" sz="2400" dirty="0">
                <a:solidFill>
                  <a:prstClr val="black"/>
                </a:solidFill>
                <a:latin typeface="Calibri" panose="020F0502020204030204" pitchFamily="34" charset="0"/>
                <a:ea typeface="Times New Roman" panose="02020603050405020304" pitchFamily="18" charset="0"/>
              </a:rPr>
              <a:t> dayanılarak kesilen/kesilmesi gereken;</a:t>
            </a:r>
          </a:p>
          <a:p>
            <a:pPr marL="1748790" lvl="4" indent="-285750" algn="just">
              <a:lnSpc>
                <a:spcPct val="90000"/>
              </a:lnSpc>
              <a:spcBef>
                <a:spcPts val="300"/>
              </a:spcBef>
              <a:spcAft>
                <a:spcPts val="300"/>
              </a:spcAft>
              <a:buClr>
                <a:srgbClr val="D34817"/>
              </a:buClr>
              <a:buFont typeface="Wingdings" panose="05000000000000000000" pitchFamily="2" charset="2"/>
              <a:buChar char="§"/>
            </a:pPr>
            <a:r>
              <a:rPr lang="tr-TR" sz="2400" dirty="0">
                <a:solidFill>
                  <a:prstClr val="black"/>
                </a:solidFill>
                <a:latin typeface="Calibri" panose="020F0502020204030204" pitchFamily="34" charset="0"/>
                <a:ea typeface="Times New Roman" panose="02020603050405020304" pitchFamily="18" charset="0"/>
              </a:rPr>
              <a:t>Usulsüzlük Cezaları</a:t>
            </a:r>
          </a:p>
          <a:p>
            <a:pPr marL="1748790" lvl="4" indent="-285750" algn="just">
              <a:lnSpc>
                <a:spcPct val="90000"/>
              </a:lnSpc>
              <a:spcBef>
                <a:spcPts val="300"/>
              </a:spcBef>
              <a:spcAft>
                <a:spcPts val="300"/>
              </a:spcAft>
              <a:buClr>
                <a:srgbClr val="D34817"/>
              </a:buClr>
              <a:buFont typeface="Wingdings" panose="05000000000000000000" pitchFamily="2" charset="2"/>
              <a:buChar char="§"/>
            </a:pPr>
            <a:r>
              <a:rPr lang="tr-TR" sz="2400" dirty="0">
                <a:solidFill>
                  <a:prstClr val="black"/>
                </a:solidFill>
                <a:latin typeface="Calibri" panose="020F0502020204030204" pitchFamily="34" charset="0"/>
                <a:ea typeface="Times New Roman" panose="02020603050405020304" pitchFamily="18" charset="0"/>
              </a:rPr>
              <a:t>Özel Usulsüzlük Cezaları</a:t>
            </a:r>
          </a:p>
          <a:p>
            <a:pPr marL="377190" lvl="1" indent="-285750" algn="just">
              <a:lnSpc>
                <a:spcPct val="90000"/>
              </a:lnSpc>
              <a:spcBef>
                <a:spcPts val="300"/>
              </a:spcBef>
              <a:spcAft>
                <a:spcPts val="300"/>
              </a:spcAft>
              <a:buClr>
                <a:srgbClr val="D34817"/>
              </a:buClr>
              <a:buFont typeface="Wingdings" panose="05000000000000000000" pitchFamily="2" charset="2"/>
              <a:buChar char="§"/>
            </a:pPr>
            <a:endParaRPr lang="tr-TR" sz="2400" dirty="0">
              <a:solidFill>
                <a:prstClr val="black"/>
              </a:solidFill>
              <a:latin typeface="Calibri" panose="020F0502020204030204" pitchFamily="34" charset="0"/>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400" dirty="0">
                <a:solidFill>
                  <a:prstClr val="black"/>
                </a:solidFill>
                <a:latin typeface="Calibri" panose="020F0502020204030204" pitchFamily="34" charset="0"/>
                <a:ea typeface="Times New Roman" panose="02020603050405020304" pitchFamily="18" charset="0"/>
              </a:rPr>
              <a:t>31/12/2022 tarihinden önce </a:t>
            </a:r>
            <a:r>
              <a:rPr lang="tr-TR" sz="2400" b="1" dirty="0">
                <a:solidFill>
                  <a:srgbClr val="D42826"/>
                </a:solidFill>
                <a:latin typeface="Calibri" panose="020F0502020204030204" pitchFamily="34" charset="0"/>
                <a:ea typeface="Times New Roman" panose="02020603050405020304" pitchFamily="18" charset="0"/>
              </a:rPr>
              <a:t>VERİLEN </a:t>
            </a:r>
            <a:r>
              <a:rPr lang="tr-TR" sz="2400" dirty="0">
                <a:solidFill>
                  <a:prstClr val="black"/>
                </a:solidFill>
                <a:latin typeface="Calibri" panose="020F0502020204030204" pitchFamily="34" charset="0"/>
                <a:ea typeface="Times New Roman" panose="02020603050405020304" pitchFamily="18" charset="0"/>
              </a:rPr>
              <a:t>idari para cezaları;</a:t>
            </a:r>
          </a:p>
          <a:p>
            <a:pPr marL="1748790" lvl="4" indent="-285750" algn="just">
              <a:lnSpc>
                <a:spcPct val="90000"/>
              </a:lnSpc>
              <a:spcBef>
                <a:spcPts val="300"/>
              </a:spcBef>
              <a:spcAft>
                <a:spcPts val="300"/>
              </a:spcAft>
              <a:buClr>
                <a:srgbClr val="D34817"/>
              </a:buClr>
              <a:buFont typeface="Wingdings" panose="05000000000000000000" pitchFamily="2" charset="2"/>
              <a:buChar char="§"/>
            </a:pPr>
            <a:r>
              <a:rPr lang="tr-TR" sz="2400" dirty="0">
                <a:solidFill>
                  <a:prstClr val="black"/>
                </a:solidFill>
                <a:latin typeface="Calibri" panose="020F0502020204030204" pitchFamily="34" charset="0"/>
                <a:ea typeface="Times New Roman" panose="02020603050405020304" pitchFamily="18" charset="0"/>
              </a:rPr>
              <a:t>Ancak, </a:t>
            </a:r>
            <a:r>
              <a:rPr lang="tr-TR" sz="2400" b="1" u="sng" dirty="0">
                <a:solidFill>
                  <a:prstClr val="black"/>
                </a:solidFill>
                <a:latin typeface="Calibri" panose="020F0502020204030204" pitchFamily="34" charset="0"/>
                <a:ea typeface="Times New Roman" panose="02020603050405020304" pitchFamily="18" charset="0"/>
              </a:rPr>
              <a:t>önce verilmekle </a:t>
            </a:r>
            <a:r>
              <a:rPr lang="tr-TR" sz="2400" dirty="0">
                <a:solidFill>
                  <a:prstClr val="black"/>
                </a:solidFill>
                <a:latin typeface="Calibri" panose="020F0502020204030204" pitchFamily="34" charset="0"/>
                <a:ea typeface="Times New Roman" panose="02020603050405020304" pitchFamily="18" charset="0"/>
              </a:rPr>
              <a:t>birlikte Kanunun yayımı tarihi itibarıyla ilgilisine </a:t>
            </a:r>
            <a:r>
              <a:rPr lang="tr-TR" sz="2400" b="1" dirty="0">
                <a:solidFill>
                  <a:srgbClr val="C00000"/>
                </a:solidFill>
                <a:latin typeface="Calibri" panose="020F0502020204030204" pitchFamily="34" charset="0"/>
                <a:ea typeface="Times New Roman" panose="02020603050405020304" pitchFamily="18" charset="0"/>
              </a:rPr>
              <a:t>tebliğ edilmemiş </a:t>
            </a:r>
            <a:r>
              <a:rPr lang="tr-TR" sz="2400" dirty="0">
                <a:solidFill>
                  <a:prstClr val="black"/>
                </a:solidFill>
                <a:latin typeface="Calibri" panose="020F0502020204030204" pitchFamily="34" charset="0"/>
                <a:ea typeface="Times New Roman" panose="02020603050405020304" pitchFamily="18" charset="0"/>
              </a:rPr>
              <a:t>idari para cezaları Kanunun kapsamına girmemektedir.</a:t>
            </a:r>
            <a:endParaRPr lang="tr-TR" sz="2400" dirty="0">
              <a:latin typeface="Calibri" panose="020F0502020204030204" pitchFamily="34" charset="0"/>
              <a:ea typeface="Times New Roman" panose="02020603050405020304" pitchFamily="18" charset="0"/>
            </a:endParaRPr>
          </a:p>
        </p:txBody>
      </p:sp>
      <p:sp>
        <p:nvSpPr>
          <p:cNvPr id="24" name="Yuvarlatılmış Dikdörtgen 23"/>
          <p:cNvSpPr/>
          <p:nvPr/>
        </p:nvSpPr>
        <p:spPr>
          <a:xfrm>
            <a:off x="1799790" y="1447167"/>
            <a:ext cx="9949623" cy="945458"/>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b="1" dirty="0">
                <a:latin typeface="Arial" panose="020B0604020202020204" pitchFamily="34" charset="0"/>
                <a:cs typeface="Arial" panose="020B0604020202020204" pitchFamily="34" charset="0"/>
              </a:rPr>
              <a:t>Cezalarda Dönem</a:t>
            </a:r>
          </a:p>
        </p:txBody>
      </p:sp>
      <p:sp>
        <p:nvSpPr>
          <p:cNvPr id="22" name="Dikdörtgen 21"/>
          <p:cNvSpPr/>
          <p:nvPr/>
        </p:nvSpPr>
        <p:spPr>
          <a:xfrm>
            <a:off x="1799792" y="1663186"/>
            <a:ext cx="7404641" cy="945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3" name="TextShape 2">
            <a:extLst>
              <a:ext uri="{FF2B5EF4-FFF2-40B4-BE49-F238E27FC236}">
                <a16:creationId xmlns:a16="http://schemas.microsoft.com/office/drawing/2014/main" id="{A2E64B9C-D308-6782-58BC-55B109B47DC1}"/>
              </a:ext>
            </a:extLst>
          </p:cNvPr>
          <p:cNvSpPr txBox="1"/>
          <p:nvPr/>
        </p:nvSpPr>
        <p:spPr>
          <a:xfrm>
            <a:off x="1260475" y="234418"/>
            <a:ext cx="10920495" cy="791640"/>
          </a:xfrm>
          <a:prstGeom prst="rect">
            <a:avLst/>
          </a:prstGeom>
          <a:noFill/>
          <a:ln>
            <a:noFill/>
          </a:ln>
        </p:spPr>
        <p:txBody>
          <a:bodyPr anchor="ctr"/>
          <a:lstStyle/>
          <a:p>
            <a:pPr algn="ctr">
              <a:lnSpc>
                <a:spcPct val="100000"/>
              </a:lnSpc>
            </a:pPr>
            <a:r>
              <a:rPr lang="tr-TR" sz="3600" b="1" spc="-1" dirty="0">
                <a:solidFill>
                  <a:srgbClr val="BC1421"/>
                </a:solidFill>
                <a:uFill>
                  <a:solidFill>
                    <a:srgbClr val="FFFFFF"/>
                  </a:solidFill>
                </a:uFill>
              </a:rPr>
              <a:t>KAPSAM</a:t>
            </a:r>
          </a:p>
          <a:p>
            <a:pPr algn="ctr">
              <a:lnSpc>
                <a:spcPct val="100000"/>
              </a:lnSpc>
            </a:pPr>
            <a:r>
              <a:rPr lang="tr-TR" sz="2400" b="1" spc="-1" dirty="0">
                <a:solidFill>
                  <a:srgbClr val="BC1421"/>
                </a:solidFill>
                <a:uFill>
                  <a:solidFill>
                    <a:srgbClr val="FFFFFF"/>
                  </a:solidFill>
                </a:uFill>
              </a:rPr>
              <a:t>-Alacağın Dönemleri</a:t>
            </a:r>
            <a:r>
              <a:rPr lang="tr-TR" sz="2400" b="1" strike="noStrike" spc="-1" dirty="0">
                <a:solidFill>
                  <a:srgbClr val="BC1421"/>
                </a:solidFill>
                <a:uFill>
                  <a:solidFill>
                    <a:srgbClr val="FFFFFF"/>
                  </a:solidFill>
                </a:uFill>
                <a:latin typeface="Calibri"/>
              </a:rPr>
              <a:t>-</a:t>
            </a:r>
            <a:endParaRPr lang="tr-TR" sz="2400" b="0" strike="noStrike" spc="-1" dirty="0">
              <a:solidFill>
                <a:srgbClr val="BC1421"/>
              </a:solidFill>
              <a:uFill>
                <a:solidFill>
                  <a:srgbClr val="FFFFFF"/>
                </a:solidFill>
              </a:uFill>
              <a:latin typeface="Calibri"/>
            </a:endParaRPr>
          </a:p>
        </p:txBody>
      </p:sp>
    </p:spTree>
    <p:extLst>
      <p:ext uri="{BB962C8B-B14F-4D97-AF65-F5344CB8AC3E}">
        <p14:creationId xmlns:p14="http://schemas.microsoft.com/office/powerpoint/2010/main" val="391678829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P spid="22"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12"/>
          <p:cNvPicPr>
            <a:picLocks noChangeAspect="1" noChangeArrowheads="1"/>
          </p:cNvPicPr>
          <p:nvPr/>
        </p:nvPicPr>
        <p:blipFill>
          <a:blip r:embed="rId4" cstate="print"/>
          <a:srcRect/>
          <a:stretch>
            <a:fillRect/>
          </a:stretch>
        </p:blipFill>
        <p:spPr bwMode="auto">
          <a:xfrm>
            <a:off x="3339234" y="571048"/>
            <a:ext cx="6311140" cy="5105641"/>
          </a:xfrm>
          <a:prstGeom prst="ellipse">
            <a:avLst/>
          </a:prstGeom>
          <a:ln>
            <a:noFill/>
          </a:ln>
          <a:effectLst>
            <a:softEdge rad="112500"/>
          </a:effectLst>
        </p:spPr>
      </p:pic>
      <p:sp>
        <p:nvSpPr>
          <p:cNvPr id="5" name="Metin kutusu 4"/>
          <p:cNvSpPr txBox="1"/>
          <p:nvPr/>
        </p:nvSpPr>
        <p:spPr>
          <a:xfrm>
            <a:off x="4476701" y="3233055"/>
            <a:ext cx="4036206" cy="646331"/>
          </a:xfrm>
          <a:prstGeom prst="rect">
            <a:avLst/>
          </a:prstGeom>
          <a:noFill/>
        </p:spPr>
        <p:txBody>
          <a:bodyPr wrap="square" rtlCol="0">
            <a:spAutoFit/>
          </a:bodyPr>
          <a:lstStyle/>
          <a:p>
            <a:pPr algn="ctr"/>
            <a:r>
              <a:rPr lang="tr-TR" sz="3600" b="1" dirty="0">
                <a:solidFill>
                  <a:srgbClr val="002060"/>
                </a:solidFill>
                <a:effectLst>
                  <a:outerShdw blurRad="38100" dist="38100" dir="2700000" algn="tl">
                    <a:srgbClr val="000000">
                      <a:alpha val="43137"/>
                    </a:srgbClr>
                  </a:outerShdw>
                </a:effectLst>
                <a:latin typeface="Segoe UI" panose="020B0502040204020203" pitchFamily="34" charset="0"/>
                <a:ea typeface="+mj-ea"/>
                <a:cs typeface="Segoe UI" panose="020B0502040204020203" pitchFamily="34" charset="0"/>
              </a:rPr>
              <a:t>SORU VE CEVAP</a:t>
            </a:r>
          </a:p>
        </p:txBody>
      </p:sp>
      <p:sp>
        <p:nvSpPr>
          <p:cNvPr id="3" name="5 Dikdörtgen">
            <a:extLst>
              <a:ext uri="{FF2B5EF4-FFF2-40B4-BE49-F238E27FC236}">
                <a16:creationId xmlns:a16="http://schemas.microsoft.com/office/drawing/2014/main" id="{0E1E48D3-EBAB-0A90-EF17-F48CC2EECE9D}"/>
              </a:ext>
            </a:extLst>
          </p:cNvPr>
          <p:cNvSpPr/>
          <p:nvPr/>
        </p:nvSpPr>
        <p:spPr>
          <a:xfrm>
            <a:off x="99849" y="6264818"/>
            <a:ext cx="3019051" cy="546885"/>
          </a:xfrm>
          <a:prstGeom prst="rect">
            <a:avLst/>
          </a:prstGeom>
          <a:solidFill>
            <a:srgbClr val="B00E10"/>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rgbClr val="9B2D1F">
                <a:shade val="25000"/>
                <a:satMod val="140000"/>
              </a:srgbClr>
            </a:contourClr>
          </a:sp3d>
        </p:spPr>
        <p:txBody>
          <a:bodyPr rtlCol="0" anchor="ctr"/>
          <a:lstStyle/>
          <a:p>
            <a:pPr lvl="0" algn="ctr"/>
            <a:r>
              <a:rPr lang="tr-TR" sz="1200" b="1" spc="-50" dirty="0">
                <a:solidFill>
                  <a:srgbClr val="918485">
                    <a:lumMod val="20000"/>
                    <a:lumOff val="80000"/>
                  </a:srgbClr>
                </a:solidFill>
                <a:latin typeface="Century Schoolbook" panose="02040604050505020304"/>
              </a:rPr>
              <a:t>Murat ÇİFTÇİ-Yeminli Mali Müşavir</a:t>
            </a:r>
          </a:p>
          <a:p>
            <a:pPr lvl="0" algn="ctr"/>
            <a:r>
              <a:rPr lang="tr-TR" sz="1200" b="1" spc="-50" dirty="0">
                <a:solidFill>
                  <a:srgbClr val="918485">
                    <a:lumMod val="20000"/>
                    <a:lumOff val="80000"/>
                  </a:srgbClr>
                </a:solidFill>
                <a:latin typeface="Century Schoolbook" panose="02040604050505020304"/>
              </a:rPr>
              <a:t>murat.ciftci@ciftcilerymm.com</a:t>
            </a:r>
          </a:p>
        </p:txBody>
      </p:sp>
      <p:sp>
        <p:nvSpPr>
          <p:cNvPr id="7" name="Rectangle 4">
            <a:extLst>
              <a:ext uri="{FF2B5EF4-FFF2-40B4-BE49-F238E27FC236}">
                <a16:creationId xmlns:a16="http://schemas.microsoft.com/office/drawing/2014/main" id="{7968D2C8-CC26-D435-5771-73107CF8A8D8}"/>
              </a:ext>
            </a:extLst>
          </p:cNvPr>
          <p:cNvSpPr>
            <a:spLocks noChangeArrowheads="1"/>
          </p:cNvSpPr>
          <p:nvPr/>
        </p:nvSpPr>
        <p:spPr bwMode="auto">
          <a:xfrm>
            <a:off x="405114" y="555052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8" name="Resim 8">
            <a:extLst>
              <a:ext uri="{FF2B5EF4-FFF2-40B4-BE49-F238E27FC236}">
                <a16:creationId xmlns:a16="http://schemas.microsoft.com/office/drawing/2014/main" id="{146B67D7-BEBB-4A39-1096-A090CA477D7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2544" y="5904405"/>
            <a:ext cx="8709456" cy="971395"/>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3">
            <a:extLst>
              <a:ext uri="{FF2B5EF4-FFF2-40B4-BE49-F238E27FC236}">
                <a16:creationId xmlns:a16="http://schemas.microsoft.com/office/drawing/2014/main" id="{38A773E0-192C-95A0-88DA-0641478CF7F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69998" y="5432443"/>
            <a:ext cx="8709456" cy="757260"/>
          </a:xfrm>
          <a:prstGeom prst="rect">
            <a:avLst/>
          </a:prstGeom>
          <a:noFill/>
          <a:extLst>
            <a:ext uri="{909E8E84-426E-40DD-AFC4-6F175D3DCCD1}">
              <a14:hiddenFill xmlns:a14="http://schemas.microsoft.com/office/drawing/2010/main">
                <a:solidFill>
                  <a:srgbClr val="FFFFFF"/>
                </a:solidFill>
              </a14:hiddenFill>
            </a:ext>
          </a:extLst>
        </p:spPr>
      </p:pic>
      <p:sp>
        <p:nvSpPr>
          <p:cNvPr id="10" name="5 Dikdörtgen">
            <a:extLst>
              <a:ext uri="{FF2B5EF4-FFF2-40B4-BE49-F238E27FC236}">
                <a16:creationId xmlns:a16="http://schemas.microsoft.com/office/drawing/2014/main" id="{FD5CB31A-F116-1756-90A3-8BB657B307CD}"/>
              </a:ext>
            </a:extLst>
          </p:cNvPr>
          <p:cNvSpPr/>
          <p:nvPr/>
        </p:nvSpPr>
        <p:spPr>
          <a:xfrm>
            <a:off x="99849" y="5642818"/>
            <a:ext cx="3019051" cy="546885"/>
          </a:xfrm>
          <a:prstGeom prst="rect">
            <a:avLst/>
          </a:prstGeom>
          <a:solidFill>
            <a:srgbClr val="B00E10"/>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rgbClr val="9B2D1F">
                <a:shade val="25000"/>
                <a:satMod val="140000"/>
              </a:srgbClr>
            </a:contourClr>
          </a:sp3d>
        </p:spPr>
        <p:txBody>
          <a:bodyPr rtlCol="0" anchor="ctr"/>
          <a:lstStyle/>
          <a:p>
            <a:pPr lvl="0" algn="ctr"/>
            <a:r>
              <a:rPr lang="tr-TR" sz="1200" b="1" spc="-50" dirty="0">
                <a:solidFill>
                  <a:srgbClr val="918485">
                    <a:lumMod val="20000"/>
                    <a:lumOff val="80000"/>
                  </a:srgbClr>
                </a:solidFill>
                <a:latin typeface="Century Schoolbook" panose="02040604050505020304"/>
              </a:rPr>
              <a:t>Zeki ÇİFTÇİ-Yeminli Mali Müşavir</a:t>
            </a:r>
          </a:p>
          <a:p>
            <a:pPr lvl="0" algn="ctr"/>
            <a:r>
              <a:rPr lang="tr-TR" sz="1200" b="1" spc="-50" dirty="0">
                <a:solidFill>
                  <a:srgbClr val="918485">
                    <a:lumMod val="20000"/>
                    <a:lumOff val="80000"/>
                  </a:srgbClr>
                </a:solidFill>
                <a:latin typeface="Century Schoolbook" panose="02040604050505020304"/>
              </a:rPr>
              <a:t>zeki.ciftci@ciftcilerymm.com</a:t>
            </a:r>
          </a:p>
        </p:txBody>
      </p:sp>
    </p:spTree>
    <p:extLst>
      <p:ext uri="{BB962C8B-B14F-4D97-AF65-F5344CB8AC3E}">
        <p14:creationId xmlns:p14="http://schemas.microsoft.com/office/powerpoint/2010/main" val="160406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restig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Metin kutusu 22"/>
          <p:cNvSpPr txBox="1"/>
          <p:nvPr/>
        </p:nvSpPr>
        <p:spPr>
          <a:xfrm>
            <a:off x="1799793" y="2234190"/>
            <a:ext cx="9949620" cy="3093154"/>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marL="377190" lvl="1" indent="-285750" algn="just">
              <a:lnSpc>
                <a:spcPct val="90000"/>
              </a:lnSpc>
              <a:spcBef>
                <a:spcPts val="300"/>
              </a:spcBef>
              <a:spcAft>
                <a:spcPts val="300"/>
              </a:spcAft>
              <a:buClr>
                <a:srgbClr val="D34817"/>
              </a:buClr>
              <a:buFont typeface="Wingdings" panose="05000000000000000000" pitchFamily="2" charset="2"/>
              <a:buChar char="§"/>
            </a:pPr>
            <a:endParaRPr lang="tr-TR" sz="3200" dirty="0">
              <a:latin typeface="Calibri" panose="020F0502020204030204" pitchFamily="34" charset="0"/>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400" dirty="0">
                <a:latin typeface="Calibri" panose="020F0502020204030204" pitchFamily="34" charset="0"/>
                <a:ea typeface="Times New Roman" panose="02020603050405020304" pitchFamily="18" charset="0"/>
              </a:rPr>
              <a:t>Kapsama giren diğer amme alacaklarında </a:t>
            </a:r>
            <a:r>
              <a:rPr lang="tr-TR" sz="2400" b="1" dirty="0">
                <a:solidFill>
                  <a:srgbClr val="C00000"/>
                </a:solidFill>
                <a:latin typeface="Calibri" panose="020F0502020204030204" pitchFamily="34" charset="0"/>
                <a:ea typeface="Times New Roman" panose="02020603050405020304" pitchFamily="18" charset="0"/>
              </a:rPr>
              <a:t>VADE</a:t>
            </a:r>
            <a:r>
              <a:rPr lang="tr-TR" sz="2400" dirty="0">
                <a:latin typeface="Calibri" panose="020F0502020204030204" pitchFamily="34" charset="0"/>
                <a:ea typeface="Times New Roman" panose="02020603050405020304" pitchFamily="18" charset="0"/>
              </a:rPr>
              <a:t> tarihi esasına dayanan düzenleme yapılmıştır.</a:t>
            </a:r>
          </a:p>
          <a:p>
            <a:pPr marL="377190" lvl="1" indent="-285750" algn="just">
              <a:lnSpc>
                <a:spcPct val="90000"/>
              </a:lnSpc>
              <a:spcBef>
                <a:spcPts val="300"/>
              </a:spcBef>
              <a:spcAft>
                <a:spcPts val="300"/>
              </a:spcAft>
              <a:buClr>
                <a:srgbClr val="D34817"/>
              </a:buClr>
              <a:buFont typeface="Wingdings" panose="05000000000000000000" pitchFamily="2" charset="2"/>
              <a:buChar char="§"/>
            </a:pPr>
            <a:endParaRPr lang="tr-TR" sz="2400" dirty="0">
              <a:latin typeface="Calibri" panose="020F0502020204030204" pitchFamily="34" charset="0"/>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2400" dirty="0">
                <a:latin typeface="Calibri" panose="020F0502020204030204" pitchFamily="34" charset="0"/>
                <a:ea typeface="Times New Roman" panose="02020603050405020304" pitchFamily="18" charset="0"/>
              </a:rPr>
              <a:t>Vergi dairelerince 6183 sayılı Kanun hükümlerine göre takip edilen ve Kanunun yayımlandığı 12/03/2023 tarihi itibarıyla vadesi geldiği halde </a:t>
            </a:r>
            <a:r>
              <a:rPr lang="tr-TR" sz="2400" b="1" dirty="0">
                <a:solidFill>
                  <a:srgbClr val="C00000"/>
                </a:solidFill>
                <a:latin typeface="Calibri" panose="020F0502020204030204" pitchFamily="34" charset="0"/>
                <a:ea typeface="Times New Roman" panose="02020603050405020304" pitchFamily="18" charset="0"/>
              </a:rPr>
              <a:t>ödenmemiş</a:t>
            </a:r>
            <a:r>
              <a:rPr lang="tr-TR" sz="2400" dirty="0">
                <a:latin typeface="Calibri" panose="020F0502020204030204" pitchFamily="34" charset="0"/>
                <a:ea typeface="Times New Roman" panose="02020603050405020304" pitchFamily="18" charset="0"/>
              </a:rPr>
              <a:t> ya da </a:t>
            </a:r>
            <a:r>
              <a:rPr lang="tr-TR" sz="2400" b="1" dirty="0">
                <a:solidFill>
                  <a:srgbClr val="C00000"/>
                </a:solidFill>
                <a:latin typeface="Calibri" panose="020F0502020204030204" pitchFamily="34" charset="0"/>
                <a:ea typeface="Times New Roman" panose="02020603050405020304" pitchFamily="18" charset="0"/>
              </a:rPr>
              <a:t>ödeme süresi geçmemiş </a:t>
            </a:r>
            <a:r>
              <a:rPr lang="tr-TR" sz="2400" dirty="0">
                <a:latin typeface="Calibri" panose="020F0502020204030204" pitchFamily="34" charset="0"/>
                <a:ea typeface="Times New Roman" panose="02020603050405020304" pitchFamily="18" charset="0"/>
              </a:rPr>
              <a:t>bulunan amme alacakları kapsamdadır.</a:t>
            </a:r>
          </a:p>
        </p:txBody>
      </p:sp>
      <p:sp>
        <p:nvSpPr>
          <p:cNvPr id="24" name="Yuvarlatılmış Dikdörtgen 23"/>
          <p:cNvSpPr/>
          <p:nvPr/>
        </p:nvSpPr>
        <p:spPr>
          <a:xfrm>
            <a:off x="1799790" y="1447167"/>
            <a:ext cx="9949623" cy="945458"/>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b="1" dirty="0">
                <a:latin typeface="Arial" panose="020B0604020202020204" pitchFamily="34" charset="0"/>
                <a:cs typeface="Arial" panose="020B0604020202020204" pitchFamily="34" charset="0"/>
              </a:rPr>
              <a:t>Diğer Alacaklarda Dönem</a:t>
            </a:r>
          </a:p>
        </p:txBody>
      </p:sp>
      <p:sp>
        <p:nvSpPr>
          <p:cNvPr id="22" name="Dikdörtgen 21"/>
          <p:cNvSpPr/>
          <p:nvPr/>
        </p:nvSpPr>
        <p:spPr>
          <a:xfrm>
            <a:off x="1799792" y="1663186"/>
            <a:ext cx="7404641" cy="945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3" name="TextShape 2">
            <a:extLst>
              <a:ext uri="{FF2B5EF4-FFF2-40B4-BE49-F238E27FC236}">
                <a16:creationId xmlns:a16="http://schemas.microsoft.com/office/drawing/2014/main" id="{A2E64B9C-D308-6782-58BC-55B109B47DC1}"/>
              </a:ext>
            </a:extLst>
          </p:cNvPr>
          <p:cNvSpPr txBox="1"/>
          <p:nvPr/>
        </p:nvSpPr>
        <p:spPr>
          <a:xfrm>
            <a:off x="1260475" y="234418"/>
            <a:ext cx="10920495" cy="791640"/>
          </a:xfrm>
          <a:prstGeom prst="rect">
            <a:avLst/>
          </a:prstGeom>
          <a:noFill/>
          <a:ln>
            <a:noFill/>
          </a:ln>
        </p:spPr>
        <p:txBody>
          <a:bodyPr anchor="ctr"/>
          <a:lstStyle/>
          <a:p>
            <a:pPr algn="ctr">
              <a:lnSpc>
                <a:spcPct val="100000"/>
              </a:lnSpc>
            </a:pPr>
            <a:r>
              <a:rPr lang="tr-TR" sz="3600" b="1" spc="-1" dirty="0">
                <a:solidFill>
                  <a:srgbClr val="BC1421"/>
                </a:solidFill>
                <a:uFill>
                  <a:solidFill>
                    <a:srgbClr val="FFFFFF"/>
                  </a:solidFill>
                </a:uFill>
              </a:rPr>
              <a:t>KAPSAM</a:t>
            </a:r>
          </a:p>
          <a:p>
            <a:pPr algn="ctr">
              <a:lnSpc>
                <a:spcPct val="100000"/>
              </a:lnSpc>
            </a:pPr>
            <a:r>
              <a:rPr lang="tr-TR" sz="2400" b="1" spc="-1" dirty="0">
                <a:solidFill>
                  <a:srgbClr val="BC1421"/>
                </a:solidFill>
                <a:uFill>
                  <a:solidFill>
                    <a:srgbClr val="FFFFFF"/>
                  </a:solidFill>
                </a:uFill>
              </a:rPr>
              <a:t>-Alacağın Dönemleri</a:t>
            </a:r>
            <a:r>
              <a:rPr lang="tr-TR" sz="2400" b="1" strike="noStrike" spc="-1" dirty="0">
                <a:solidFill>
                  <a:srgbClr val="BC1421"/>
                </a:solidFill>
                <a:uFill>
                  <a:solidFill>
                    <a:srgbClr val="FFFFFF"/>
                  </a:solidFill>
                </a:uFill>
                <a:latin typeface="Calibri"/>
              </a:rPr>
              <a:t>-</a:t>
            </a:r>
            <a:endParaRPr lang="tr-TR" sz="2400" b="0" strike="noStrike" spc="-1" dirty="0">
              <a:solidFill>
                <a:srgbClr val="BC1421"/>
              </a:solidFill>
              <a:uFill>
                <a:solidFill>
                  <a:srgbClr val="FFFFFF"/>
                </a:solidFill>
              </a:uFill>
              <a:latin typeface="Calibri"/>
            </a:endParaRPr>
          </a:p>
        </p:txBody>
      </p:sp>
    </p:spTree>
    <p:extLst>
      <p:ext uri="{BB962C8B-B14F-4D97-AF65-F5344CB8AC3E}">
        <p14:creationId xmlns:p14="http://schemas.microsoft.com/office/powerpoint/2010/main" val="41853576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Yüzeyler">
  <a:themeElements>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8955</TotalTime>
  <Words>15195</Words>
  <Application>Microsoft Office PowerPoint</Application>
  <PresentationFormat>Geniş ekran</PresentationFormat>
  <Paragraphs>1541</Paragraphs>
  <Slides>80</Slides>
  <Notes>74</Notes>
  <HiddenSlides>0</HiddenSlides>
  <MMClips>0</MMClips>
  <ScaleCrop>false</ScaleCrop>
  <HeadingPairs>
    <vt:vector size="8" baseType="variant">
      <vt:variant>
        <vt:lpstr>Kullanılan Yazı Tipleri</vt:lpstr>
      </vt:variant>
      <vt:variant>
        <vt:i4>12</vt:i4>
      </vt:variant>
      <vt:variant>
        <vt:lpstr>Tema</vt:lpstr>
      </vt:variant>
      <vt:variant>
        <vt:i4>2</vt:i4>
      </vt:variant>
      <vt:variant>
        <vt:lpstr>Eklenmiş OLE Hizmet Programları</vt:lpstr>
      </vt:variant>
      <vt:variant>
        <vt:i4>1</vt:i4>
      </vt:variant>
      <vt:variant>
        <vt:lpstr>Slayt Başlıkları</vt:lpstr>
      </vt:variant>
      <vt:variant>
        <vt:i4>80</vt:i4>
      </vt:variant>
    </vt:vector>
  </HeadingPairs>
  <TitlesOfParts>
    <vt:vector size="95" baseType="lpstr">
      <vt:lpstr>SimSun</vt:lpstr>
      <vt:lpstr>Arial</vt:lpstr>
      <vt:lpstr>Calibri</vt:lpstr>
      <vt:lpstr>Calibri Light</vt:lpstr>
      <vt:lpstr>Candara</vt:lpstr>
      <vt:lpstr>Century Schoolbook</vt:lpstr>
      <vt:lpstr>Courier New</vt:lpstr>
      <vt:lpstr>Segoe UI</vt:lpstr>
      <vt:lpstr>Times New Roman</vt:lpstr>
      <vt:lpstr>Trebuchet MS</vt:lpstr>
      <vt:lpstr>Wingdings</vt:lpstr>
      <vt:lpstr>Wingdings 3</vt:lpstr>
      <vt:lpstr>Office Teması</vt:lpstr>
      <vt:lpstr>Yüzeyler</vt:lpstr>
      <vt:lpstr>Çalışma Sayfası</vt:lpstr>
      <vt:lpstr>BAZI ALACAKLARIN YENİDEN YAPILANDIRILMASINA İLİŞKİN  7440 SAYILI KANUN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Murat ÇİFTÇİ</dc:creator>
  <cp:lastModifiedBy>Murat ÇİFTÇİ</cp:lastModifiedBy>
  <cp:revision>372</cp:revision>
  <dcterms:created xsi:type="dcterms:W3CDTF">2021-08-07T10:36:25Z</dcterms:created>
  <dcterms:modified xsi:type="dcterms:W3CDTF">2023-03-20T13:05:45Z</dcterms:modified>
</cp:coreProperties>
</file>