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61" r:id="rId3"/>
    <p:sldId id="258" r:id="rId4"/>
    <p:sldId id="291" r:id="rId5"/>
    <p:sldId id="284" r:id="rId6"/>
    <p:sldId id="259" r:id="rId7"/>
    <p:sldId id="279" r:id="rId8"/>
    <p:sldId id="311" r:id="rId9"/>
    <p:sldId id="322" r:id="rId10"/>
    <p:sldId id="288" r:id="rId11"/>
    <p:sldId id="312" r:id="rId12"/>
    <p:sldId id="313" r:id="rId13"/>
    <p:sldId id="298" r:id="rId14"/>
    <p:sldId id="299" r:id="rId15"/>
    <p:sldId id="319" r:id="rId16"/>
    <p:sldId id="300" r:id="rId17"/>
    <p:sldId id="320" r:id="rId18"/>
    <p:sldId id="301" r:id="rId19"/>
    <p:sldId id="302" r:id="rId20"/>
    <p:sldId id="321" r:id="rId21"/>
    <p:sldId id="303" r:id="rId22"/>
    <p:sldId id="324" r:id="rId23"/>
    <p:sldId id="325" r:id="rId24"/>
    <p:sldId id="304" r:id="rId25"/>
    <p:sldId id="305" r:id="rId26"/>
    <p:sldId id="326" r:id="rId27"/>
    <p:sldId id="307" r:id="rId28"/>
    <p:sldId id="309" r:id="rId29"/>
    <p:sldId id="308" r:id="rId30"/>
    <p:sldId id="314" r:id="rId31"/>
    <p:sldId id="315" r:id="rId32"/>
    <p:sldId id="316" r:id="rId33"/>
  </p:sldIdLst>
  <p:sldSz cx="9144000" cy="6858000" type="screen4x3"/>
  <p:notesSz cx="6797675" cy="987425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989"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vl1pPr>
          </a:lstStyle>
          <a:p>
            <a:fld id="{7090AB33-FEC8-4531-81F1-07CB9B421C9A}" type="datetimeFigureOut">
              <a:rPr lang="tr-TR" smtClean="0"/>
              <a:t>15.11.2015</a:t>
            </a:fld>
            <a:endParaRPr lang="tr-TR"/>
          </a:p>
        </p:txBody>
      </p:sp>
      <p:sp>
        <p:nvSpPr>
          <p:cNvPr id="4" name="Slayt Görüntüsü Yer Tutucusu 3"/>
          <p:cNvSpPr>
            <a:spLocks noGrp="1" noRot="1" noChangeAspect="1"/>
          </p:cNvSpPr>
          <p:nvPr>
            <p:ph type="sldImg" idx="2"/>
          </p:nvPr>
        </p:nvSpPr>
        <p:spPr>
          <a:xfrm>
            <a:off x="930275" y="741363"/>
            <a:ext cx="4937125" cy="370205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50" y="4691063"/>
            <a:ext cx="5438775" cy="4443412"/>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378951"/>
            <a:ext cx="2946400" cy="493713"/>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9688" y="9378951"/>
            <a:ext cx="2946400" cy="493713"/>
          </a:xfrm>
          <a:prstGeom prst="rect">
            <a:avLst/>
          </a:prstGeom>
        </p:spPr>
        <p:txBody>
          <a:bodyPr vert="horz" lIns="91440" tIns="45720" rIns="91440" bIns="45720" rtlCol="0" anchor="b"/>
          <a:lstStyle>
            <a:lvl1pPr algn="r">
              <a:defRPr sz="1200"/>
            </a:lvl1pPr>
          </a:lstStyle>
          <a:p>
            <a:fld id="{4F022260-39C1-43D5-AA5F-23B5A3F5EAFB}" type="slidenum">
              <a:rPr lang="tr-TR" smtClean="0"/>
              <a:t>‹#›</a:t>
            </a:fld>
            <a:endParaRPr lang="tr-TR"/>
          </a:p>
        </p:txBody>
      </p:sp>
    </p:spTree>
    <p:extLst>
      <p:ext uri="{BB962C8B-B14F-4D97-AF65-F5344CB8AC3E}">
        <p14:creationId xmlns:p14="http://schemas.microsoft.com/office/powerpoint/2010/main" val="3886972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53EC5E4B-2F8F-44E4-8FDB-9A1ED112B78F}" type="datetimeFigureOut">
              <a:rPr lang="tr-TR" smtClean="0"/>
              <a:pPr/>
              <a:t>15.11.2015</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60728C1A-67F0-411F-AE0F-BE2E2F4E30B4}"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3EC5E4B-2F8F-44E4-8FDB-9A1ED112B78F}" type="datetimeFigureOut">
              <a:rPr lang="tr-TR" smtClean="0"/>
              <a:pPr/>
              <a:t>15.11.2015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0728C1A-67F0-411F-AE0F-BE2E2F4E30B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3EC5E4B-2F8F-44E4-8FDB-9A1ED112B78F}" type="datetimeFigureOut">
              <a:rPr lang="tr-TR" smtClean="0"/>
              <a:pPr/>
              <a:t>15.11.2015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0728C1A-67F0-411F-AE0F-BE2E2F4E30B4}"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3EC5E4B-2F8F-44E4-8FDB-9A1ED112B78F}" type="datetimeFigureOut">
              <a:rPr lang="tr-TR" smtClean="0"/>
              <a:pPr/>
              <a:t>15.11.2015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0728C1A-67F0-411F-AE0F-BE2E2F4E30B4}"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53EC5E4B-2F8F-44E4-8FDB-9A1ED112B78F}" type="datetimeFigureOut">
              <a:rPr lang="tr-TR" smtClean="0"/>
              <a:pPr/>
              <a:t>15.11.2015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0728C1A-67F0-411F-AE0F-BE2E2F4E30B4}"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3EC5E4B-2F8F-44E4-8FDB-9A1ED112B78F}" type="datetimeFigureOut">
              <a:rPr lang="tr-TR" smtClean="0"/>
              <a:pPr/>
              <a:t>15.11.2015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0728C1A-67F0-411F-AE0F-BE2E2F4E30B4}"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53EC5E4B-2F8F-44E4-8FDB-9A1ED112B78F}" type="datetimeFigureOut">
              <a:rPr lang="tr-TR" smtClean="0"/>
              <a:pPr/>
              <a:t>15.11.2015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0728C1A-67F0-411F-AE0F-BE2E2F4E30B4}"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53EC5E4B-2F8F-44E4-8FDB-9A1ED112B78F}" type="datetimeFigureOut">
              <a:rPr lang="tr-TR" smtClean="0"/>
              <a:pPr/>
              <a:t>15.11.2015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0728C1A-67F0-411F-AE0F-BE2E2F4E30B4}"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3EC5E4B-2F8F-44E4-8FDB-9A1ED112B78F}" type="datetimeFigureOut">
              <a:rPr lang="tr-TR" smtClean="0"/>
              <a:pPr/>
              <a:t>15.11.2015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0728C1A-67F0-411F-AE0F-BE2E2F4E30B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3EC5E4B-2F8F-44E4-8FDB-9A1ED112B78F}" type="datetimeFigureOut">
              <a:rPr lang="tr-TR" smtClean="0"/>
              <a:pPr/>
              <a:t>15.11.2015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0728C1A-67F0-411F-AE0F-BE2E2F4E30B4}"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53EC5E4B-2F8F-44E4-8FDB-9A1ED112B78F}" type="datetimeFigureOut">
              <a:rPr lang="tr-TR" smtClean="0"/>
              <a:pPr/>
              <a:t>15.11.2015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60728C1A-67F0-411F-AE0F-BE2E2F4E30B4}"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3EC5E4B-2F8F-44E4-8FDB-9A1ED112B78F}" type="datetimeFigureOut">
              <a:rPr lang="tr-TR" smtClean="0"/>
              <a:pPr/>
              <a:t>15.11.2015</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0728C1A-67F0-411F-AE0F-BE2E2F4E30B4}"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634034" y="1196752"/>
            <a:ext cx="6051850" cy="2677656"/>
          </a:xfrm>
          <a:prstGeom prst="rect">
            <a:avLst/>
          </a:prstGeom>
          <a:noFill/>
        </p:spPr>
        <p:txBody>
          <a:bodyPr wrap="none" rtlCol="0">
            <a:spAutoFit/>
          </a:bodyPr>
          <a:lstStyle/>
          <a:p>
            <a:pPr algn="ctr"/>
            <a:r>
              <a:rPr lang="tr-TR" sz="2400" dirty="0" smtClean="0"/>
              <a:t>ESNEK ÇALIŞMA BİÇİMLERİ </a:t>
            </a:r>
          </a:p>
          <a:p>
            <a:pPr algn="ctr"/>
            <a:r>
              <a:rPr lang="tr-TR" sz="2400" dirty="0" smtClean="0"/>
              <a:t>VE </a:t>
            </a:r>
          </a:p>
          <a:p>
            <a:pPr algn="ctr"/>
            <a:r>
              <a:rPr lang="tr-TR" sz="2400" dirty="0" smtClean="0"/>
              <a:t>UYGULAMA SORUNLARI</a:t>
            </a:r>
          </a:p>
          <a:p>
            <a:pPr algn="ctr"/>
            <a:endParaRPr lang="tr-TR" sz="2400" dirty="0" smtClean="0"/>
          </a:p>
          <a:p>
            <a:pPr algn="ctr"/>
            <a:endParaRPr lang="tr-TR" sz="2400" dirty="0"/>
          </a:p>
          <a:p>
            <a:pPr algn="ctr"/>
            <a:r>
              <a:rPr lang="tr-TR" sz="2400" dirty="0" smtClean="0"/>
              <a:t>TÜRKİYE ODALAR VE BORSALAR BİRLİĞİ</a:t>
            </a:r>
          </a:p>
          <a:p>
            <a:pPr algn="ctr"/>
            <a:endParaRPr lang="tr-TR" sz="2400" dirty="0"/>
          </a:p>
        </p:txBody>
      </p:sp>
      <p:sp>
        <p:nvSpPr>
          <p:cNvPr id="5" name="4 Metin kutusu"/>
          <p:cNvSpPr txBox="1"/>
          <p:nvPr/>
        </p:nvSpPr>
        <p:spPr>
          <a:xfrm>
            <a:off x="2987824" y="4437112"/>
            <a:ext cx="3267689" cy="923330"/>
          </a:xfrm>
          <a:prstGeom prst="rect">
            <a:avLst/>
          </a:prstGeom>
          <a:noFill/>
        </p:spPr>
        <p:txBody>
          <a:bodyPr wrap="none" rtlCol="0">
            <a:spAutoFit/>
          </a:bodyPr>
          <a:lstStyle/>
          <a:p>
            <a:pPr algn="ctr"/>
            <a:r>
              <a:rPr lang="tr-TR" dirty="0" smtClean="0"/>
              <a:t>AHMET ŞAĞAR</a:t>
            </a:r>
          </a:p>
          <a:p>
            <a:pPr algn="ctr"/>
            <a:r>
              <a:rPr lang="tr-TR" dirty="0" smtClean="0"/>
              <a:t>TOBB</a:t>
            </a:r>
          </a:p>
          <a:p>
            <a:pPr algn="ctr"/>
            <a:r>
              <a:rPr lang="tr-TR" dirty="0" smtClean="0"/>
              <a:t> BAŞKANLIK ÖZEL MÜŞAVİRİ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331640" y="908721"/>
            <a:ext cx="6389606" cy="1323439"/>
          </a:xfrm>
          <a:prstGeom prst="rect">
            <a:avLst/>
          </a:prstGeom>
          <a:noFill/>
        </p:spPr>
        <p:txBody>
          <a:bodyPr wrap="square" rtlCol="0">
            <a:spAutoFit/>
          </a:bodyPr>
          <a:lstStyle/>
          <a:p>
            <a:pPr algn="ctr"/>
            <a:r>
              <a:rPr lang="tr-TR" sz="2000" dirty="0" smtClean="0">
                <a:solidFill>
                  <a:srgbClr val="FFFF00"/>
                </a:solidFill>
                <a:latin typeface="Arial Rounded MT Bold" pitchFamily="34" charset="0"/>
              </a:rPr>
              <a:t>Özel istihdam büroları aracılığı ile</a:t>
            </a:r>
          </a:p>
          <a:p>
            <a:pPr algn="ctr"/>
            <a:r>
              <a:rPr lang="tr-TR" sz="2000" dirty="0" smtClean="0">
                <a:solidFill>
                  <a:srgbClr val="FFFF00"/>
                </a:solidFill>
                <a:latin typeface="Arial Rounded MT Bold" pitchFamily="34" charset="0"/>
              </a:rPr>
              <a:t> geçici süreli çalışma ihtiyacı olan alanlar</a:t>
            </a:r>
          </a:p>
          <a:p>
            <a:pPr algn="ctr"/>
            <a:endParaRPr lang="tr-TR" sz="2000" dirty="0" smtClean="0">
              <a:solidFill>
                <a:srgbClr val="FFFF00"/>
              </a:solidFill>
              <a:latin typeface="Arial Rounded MT Bold" pitchFamily="34" charset="0"/>
            </a:endParaRPr>
          </a:p>
          <a:p>
            <a:endParaRPr lang="tr-TR" sz="2000" dirty="0" smtClean="0">
              <a:latin typeface="Arial Rounded MT Bold" pitchFamily="34" charset="0"/>
            </a:endParaRPr>
          </a:p>
        </p:txBody>
      </p:sp>
      <p:sp>
        <p:nvSpPr>
          <p:cNvPr id="3" name="2 Metin kutusu"/>
          <p:cNvSpPr txBox="1"/>
          <p:nvPr/>
        </p:nvSpPr>
        <p:spPr>
          <a:xfrm>
            <a:off x="899592" y="2564904"/>
            <a:ext cx="7486024" cy="2862322"/>
          </a:xfrm>
          <a:prstGeom prst="rect">
            <a:avLst/>
          </a:prstGeom>
          <a:noFill/>
        </p:spPr>
        <p:txBody>
          <a:bodyPr wrap="none" rtlCol="0">
            <a:spAutoFit/>
          </a:bodyPr>
          <a:lstStyle/>
          <a:p>
            <a:pPr marL="285750" indent="-285750">
              <a:buFontTx/>
              <a:buChar char="-"/>
            </a:pPr>
            <a:r>
              <a:rPr lang="tr-TR" dirty="0" smtClean="0"/>
              <a:t>Standart istihdam şeklinin cari olduğu iletmelerde ; </a:t>
            </a:r>
          </a:p>
          <a:p>
            <a:r>
              <a:rPr lang="tr-TR" dirty="0" smtClean="0"/>
              <a:t>bir işçinin askerlik veya doğum gibi nedenlerle iş görme edimini yerine </a:t>
            </a:r>
          </a:p>
          <a:p>
            <a:r>
              <a:rPr lang="tr-TR" dirty="0" smtClean="0"/>
              <a:t>getiremediği  durumlarda bu süre zarfında,</a:t>
            </a:r>
          </a:p>
          <a:p>
            <a:endParaRPr lang="tr-TR" dirty="0" smtClean="0"/>
          </a:p>
          <a:p>
            <a:pPr marL="285750" indent="-285750">
              <a:buFontTx/>
              <a:buChar char="-"/>
            </a:pPr>
            <a:r>
              <a:rPr lang="tr-TR" dirty="0" smtClean="0"/>
              <a:t>mevsimlik işlerde</a:t>
            </a:r>
          </a:p>
          <a:p>
            <a:endParaRPr lang="tr-TR" dirty="0" smtClean="0"/>
          </a:p>
          <a:p>
            <a:r>
              <a:rPr lang="tr-TR" dirty="0" smtClean="0"/>
              <a:t>TOBB olarak bu tür istihdamı imkan veren yasal düzenlemenin yapılması </a:t>
            </a:r>
          </a:p>
          <a:p>
            <a:r>
              <a:rPr lang="tr-TR" dirty="0" smtClean="0"/>
              <a:t>gerektiğini her fırsatta ifade ettik.</a:t>
            </a:r>
          </a:p>
          <a:p>
            <a:endParaRPr lang="tr-TR" dirty="0" smtClean="0"/>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331640" y="908720"/>
            <a:ext cx="6389606" cy="707886"/>
          </a:xfrm>
          <a:prstGeom prst="rect">
            <a:avLst/>
          </a:prstGeom>
          <a:noFill/>
        </p:spPr>
        <p:txBody>
          <a:bodyPr wrap="square" rtlCol="0">
            <a:spAutoFit/>
          </a:bodyPr>
          <a:lstStyle/>
          <a:p>
            <a:pPr algn="ctr"/>
            <a:r>
              <a:rPr lang="tr-TR" sz="2000" dirty="0" smtClean="0">
                <a:solidFill>
                  <a:srgbClr val="FFFF00"/>
                </a:solidFill>
                <a:latin typeface="Arial Rounded MT Bold" pitchFamily="34" charset="0"/>
              </a:rPr>
              <a:t>Uzaktan Çalışma</a:t>
            </a:r>
          </a:p>
          <a:p>
            <a:endParaRPr lang="tr-TR" sz="2000" dirty="0" smtClean="0">
              <a:latin typeface="Arial Rounded MT Bold" pitchFamily="34" charset="0"/>
            </a:endParaRPr>
          </a:p>
        </p:txBody>
      </p:sp>
      <p:sp>
        <p:nvSpPr>
          <p:cNvPr id="3" name="2 Metin kutusu"/>
          <p:cNvSpPr txBox="1"/>
          <p:nvPr/>
        </p:nvSpPr>
        <p:spPr>
          <a:xfrm>
            <a:off x="788913" y="1916832"/>
            <a:ext cx="7262822" cy="2585323"/>
          </a:xfrm>
          <a:prstGeom prst="rect">
            <a:avLst/>
          </a:prstGeom>
          <a:noFill/>
        </p:spPr>
        <p:txBody>
          <a:bodyPr wrap="none" rtlCol="0">
            <a:spAutoFit/>
          </a:bodyPr>
          <a:lstStyle/>
          <a:p>
            <a:r>
              <a:rPr lang="tr-TR" dirty="0" smtClean="0"/>
              <a:t>Bilgisayar  teknolojisi, internet ve haberleşme ağlarındaki gelişim ile </a:t>
            </a:r>
          </a:p>
          <a:p>
            <a:r>
              <a:rPr lang="tr-TR" dirty="0" smtClean="0"/>
              <a:t>mobil telefon  kullanımının yaygınlaşması  uzaktan çalışma modelini </a:t>
            </a:r>
          </a:p>
          <a:p>
            <a:r>
              <a:rPr lang="tr-TR" dirty="0" smtClean="0"/>
              <a:t>ortaya çıkarmıştır.</a:t>
            </a:r>
          </a:p>
          <a:p>
            <a:endParaRPr lang="tr-TR" dirty="0"/>
          </a:p>
          <a:p>
            <a:r>
              <a:rPr lang="tr-TR" dirty="0" smtClean="0"/>
              <a:t>Bu gelişmeler işçinin işverenin belirlediği  mal ve hizmeti işyeri dışında </a:t>
            </a:r>
          </a:p>
          <a:p>
            <a:r>
              <a:rPr lang="tr-TR" dirty="0"/>
              <a:t>ü</a:t>
            </a:r>
            <a:r>
              <a:rPr lang="tr-TR" dirty="0" smtClean="0"/>
              <a:t>retmesine imkan vermektedir.</a:t>
            </a:r>
          </a:p>
          <a:p>
            <a:endParaRPr lang="tr-TR" dirty="0"/>
          </a:p>
          <a:p>
            <a:r>
              <a:rPr lang="tr-TR" dirty="0"/>
              <a:t>H</a:t>
            </a:r>
            <a:r>
              <a:rPr lang="tr-TR" dirty="0" smtClean="0"/>
              <a:t>er geçen gün yaygınlaşarak kullanılmaktadır.</a:t>
            </a:r>
          </a:p>
          <a:p>
            <a:endParaRPr lang="tr-TR" dirty="0" smtClean="0"/>
          </a:p>
        </p:txBody>
      </p:sp>
    </p:spTree>
    <p:extLst>
      <p:ext uri="{BB962C8B-B14F-4D97-AF65-F5344CB8AC3E}">
        <p14:creationId xmlns:p14="http://schemas.microsoft.com/office/powerpoint/2010/main" val="1756578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331640" y="908720"/>
            <a:ext cx="6389606" cy="707886"/>
          </a:xfrm>
          <a:prstGeom prst="rect">
            <a:avLst/>
          </a:prstGeom>
          <a:noFill/>
        </p:spPr>
        <p:txBody>
          <a:bodyPr wrap="square" rtlCol="0">
            <a:spAutoFit/>
          </a:bodyPr>
          <a:lstStyle/>
          <a:p>
            <a:pPr algn="ctr"/>
            <a:r>
              <a:rPr lang="tr-TR" sz="2000" dirty="0" smtClean="0">
                <a:solidFill>
                  <a:srgbClr val="FFFF00"/>
                </a:solidFill>
                <a:latin typeface="Arial Rounded MT Bold" pitchFamily="34" charset="0"/>
              </a:rPr>
              <a:t>Uzaktan Çalışma</a:t>
            </a:r>
          </a:p>
          <a:p>
            <a:endParaRPr lang="tr-TR" sz="2000" dirty="0" smtClean="0">
              <a:latin typeface="Arial Rounded MT Bold" pitchFamily="34" charset="0"/>
            </a:endParaRPr>
          </a:p>
        </p:txBody>
      </p:sp>
      <p:sp>
        <p:nvSpPr>
          <p:cNvPr id="3" name="2 Metin kutusu"/>
          <p:cNvSpPr txBox="1"/>
          <p:nvPr/>
        </p:nvSpPr>
        <p:spPr>
          <a:xfrm>
            <a:off x="1211002" y="1916832"/>
            <a:ext cx="6510244" cy="2308324"/>
          </a:xfrm>
          <a:prstGeom prst="rect">
            <a:avLst/>
          </a:prstGeom>
          <a:noFill/>
        </p:spPr>
        <p:txBody>
          <a:bodyPr wrap="none" rtlCol="0">
            <a:spAutoFit/>
          </a:bodyPr>
          <a:lstStyle/>
          <a:p>
            <a:r>
              <a:rPr lang="tr-TR" dirty="0" smtClean="0"/>
              <a:t>Uzaktan çalışma konusuna yönelik yasal düzenleme 2014 yılı</a:t>
            </a:r>
          </a:p>
          <a:p>
            <a:r>
              <a:rPr lang="tr-TR" dirty="0" smtClean="0"/>
              <a:t>sonunda TBMM’ye sunulan Kanun Tasarısında yer almıştır. </a:t>
            </a:r>
            <a:endParaRPr lang="tr-TR" dirty="0"/>
          </a:p>
          <a:p>
            <a:endParaRPr lang="tr-TR" dirty="0" smtClean="0"/>
          </a:p>
          <a:p>
            <a:r>
              <a:rPr lang="tr-TR" dirty="0" smtClean="0"/>
              <a:t>İlgili Meclis komisyonlarında görüşülerek kabul edilmiştir. </a:t>
            </a:r>
          </a:p>
          <a:p>
            <a:endParaRPr lang="tr-TR" dirty="0" smtClean="0"/>
          </a:p>
          <a:p>
            <a:r>
              <a:rPr lang="tr-TR" dirty="0" smtClean="0"/>
              <a:t>Ancak Tasarının Meclis Genel Kurulunda görüşülmesi sırasında </a:t>
            </a:r>
          </a:p>
          <a:p>
            <a:r>
              <a:rPr lang="tr-TR" dirty="0" smtClean="0"/>
              <a:t>metinden çıkarılmıştır.</a:t>
            </a:r>
          </a:p>
          <a:p>
            <a:r>
              <a:rPr lang="tr-TR" dirty="0" smtClean="0"/>
              <a:t>.</a:t>
            </a:r>
          </a:p>
        </p:txBody>
      </p:sp>
    </p:spTree>
    <p:extLst>
      <p:ext uri="{BB962C8B-B14F-4D97-AF65-F5344CB8AC3E}">
        <p14:creationId xmlns:p14="http://schemas.microsoft.com/office/powerpoint/2010/main" val="1178628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187624" y="1484784"/>
            <a:ext cx="7128792" cy="1477328"/>
          </a:xfrm>
          <a:prstGeom prst="rect">
            <a:avLst/>
          </a:prstGeom>
        </p:spPr>
        <p:txBody>
          <a:bodyPr wrap="square">
            <a:spAutoFit/>
          </a:bodyPr>
          <a:lstStyle/>
          <a:p>
            <a:r>
              <a:rPr lang="tr-TR" dirty="0" smtClean="0">
                <a:solidFill>
                  <a:srgbClr val="FFFF00"/>
                </a:solidFill>
              </a:rPr>
              <a:t>Esnek çalışma biçimlerine yönelik öneriler:</a:t>
            </a:r>
          </a:p>
          <a:p>
            <a:endParaRPr lang="tr-TR" dirty="0" smtClean="0">
              <a:solidFill>
                <a:srgbClr val="FFFF00"/>
              </a:solidFill>
            </a:endParaRPr>
          </a:p>
          <a:p>
            <a:r>
              <a:rPr lang="tr-TR" dirty="0" smtClean="0"/>
              <a:t>1. Farkındalık artırma ve bilgilendirme çalışmaları yapılmalıdır.</a:t>
            </a:r>
          </a:p>
          <a:p>
            <a:r>
              <a:rPr lang="tr-TR" dirty="0" smtClean="0"/>
              <a:t>KOBİ’ler başta olmak üzere bütün işletmeler , İş Kanunundaki esnek çalışma biçimleri konusunda bilgilendirilmelidir.</a:t>
            </a:r>
          </a:p>
        </p:txBody>
      </p:sp>
    </p:spTree>
    <p:extLst>
      <p:ext uri="{BB962C8B-B14F-4D97-AF65-F5344CB8AC3E}">
        <p14:creationId xmlns:p14="http://schemas.microsoft.com/office/powerpoint/2010/main" val="1873018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642188" y="1519059"/>
            <a:ext cx="6030416" cy="1477328"/>
          </a:xfrm>
          <a:prstGeom prst="rect">
            <a:avLst/>
          </a:prstGeom>
        </p:spPr>
        <p:txBody>
          <a:bodyPr wrap="square">
            <a:spAutoFit/>
          </a:bodyPr>
          <a:lstStyle/>
          <a:p>
            <a:r>
              <a:rPr lang="tr-TR" dirty="0" smtClean="0">
                <a:solidFill>
                  <a:srgbClr val="FFFF00"/>
                </a:solidFill>
              </a:rPr>
              <a:t>Esnek çalışma biçimlerine yönelik öneriler:</a:t>
            </a:r>
          </a:p>
          <a:p>
            <a:endParaRPr lang="tr-TR" dirty="0" smtClean="0"/>
          </a:p>
          <a:p>
            <a:r>
              <a:rPr lang="tr-TR" dirty="0" smtClean="0"/>
              <a:t>2. Mevzuatımızda yer alan düzenlemeler sosyal tarafların katılımı ile yürütülecek çalışmalarla  iyileştirilmelidir. </a:t>
            </a:r>
          </a:p>
          <a:p>
            <a:endParaRPr lang="tr-TR" dirty="0" smtClean="0"/>
          </a:p>
        </p:txBody>
      </p:sp>
    </p:spTree>
    <p:extLst>
      <p:ext uri="{BB962C8B-B14F-4D97-AF65-F5344CB8AC3E}">
        <p14:creationId xmlns:p14="http://schemas.microsoft.com/office/powerpoint/2010/main" val="4247245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642188" y="1519059"/>
            <a:ext cx="6030416" cy="2862322"/>
          </a:xfrm>
          <a:prstGeom prst="rect">
            <a:avLst/>
          </a:prstGeom>
        </p:spPr>
        <p:txBody>
          <a:bodyPr wrap="square">
            <a:spAutoFit/>
          </a:bodyPr>
          <a:lstStyle/>
          <a:p>
            <a:r>
              <a:rPr lang="tr-TR" dirty="0" smtClean="0">
                <a:solidFill>
                  <a:srgbClr val="FFFF00"/>
                </a:solidFill>
              </a:rPr>
              <a:t>Esnek çalışma biçimlerine yönelik öneriler:</a:t>
            </a:r>
          </a:p>
          <a:p>
            <a:endParaRPr lang="tr-TR" dirty="0" smtClean="0"/>
          </a:p>
          <a:p>
            <a:endParaRPr lang="tr-TR" dirty="0" smtClean="0"/>
          </a:p>
          <a:p>
            <a:r>
              <a:rPr lang="tr-TR" dirty="0" smtClean="0"/>
              <a:t>2.1. Kısa Çalışma</a:t>
            </a:r>
          </a:p>
          <a:p>
            <a:r>
              <a:rPr lang="tr-TR" dirty="0" smtClean="0"/>
              <a:t>4447 sayılı Kanunda yer alan </a:t>
            </a:r>
            <a:r>
              <a:rPr lang="tr-TR" dirty="0"/>
              <a:t>k</a:t>
            </a:r>
            <a:r>
              <a:rPr lang="tr-TR" dirty="0" smtClean="0"/>
              <a:t>ısa çalışma süresi 3 aydan 6 aya çıkarılmalı, kısa çalışma ödeneğinden yararlanma  koşulları  hafifletilmelidir.  Bu kapsamda 120 gün sürekli çalışmış olma koşulu ile son 3 yıl içinde en az 600 gün işsizlik sigortası primi ödeme  şartlarında iyileştirme yapılabilir.</a:t>
            </a:r>
          </a:p>
        </p:txBody>
      </p:sp>
    </p:spTree>
    <p:extLst>
      <p:ext uri="{BB962C8B-B14F-4D97-AF65-F5344CB8AC3E}">
        <p14:creationId xmlns:p14="http://schemas.microsoft.com/office/powerpoint/2010/main" val="2635888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115616" y="1556792"/>
            <a:ext cx="6912768" cy="2585323"/>
          </a:xfrm>
          <a:prstGeom prst="rect">
            <a:avLst/>
          </a:prstGeom>
        </p:spPr>
        <p:txBody>
          <a:bodyPr wrap="square">
            <a:spAutoFit/>
          </a:bodyPr>
          <a:lstStyle/>
          <a:p>
            <a:r>
              <a:rPr lang="tr-TR" dirty="0" smtClean="0">
                <a:solidFill>
                  <a:srgbClr val="FFFF00"/>
                </a:solidFill>
              </a:rPr>
              <a:t>Esnek çalışma biçimlerine yönelik öneriler:</a:t>
            </a:r>
          </a:p>
          <a:p>
            <a:endParaRPr lang="tr-TR" dirty="0" smtClean="0">
              <a:solidFill>
                <a:srgbClr val="FFFF00"/>
              </a:solidFill>
            </a:endParaRPr>
          </a:p>
          <a:p>
            <a:r>
              <a:rPr lang="tr-TR" dirty="0" smtClean="0"/>
              <a:t>2.2. Fazla Çalışma</a:t>
            </a:r>
          </a:p>
          <a:p>
            <a:r>
              <a:rPr lang="tr-TR" dirty="0" smtClean="0"/>
              <a:t>Fazla çalışma karşılığında  serbest zaman kullanılabilmesinin sadece işçinin isteğine bırakılmaması ve fazla çalışmalar için toplu iş sözleşmesi ile işçinin peşin muvafakatinin  alınmasına  imkan tanınması konuları değerlendirilerek  bu konularda esneklik sağlanmalıdır.</a:t>
            </a:r>
          </a:p>
          <a:p>
            <a:endParaRPr lang="tr-TR" dirty="0" smtClean="0"/>
          </a:p>
        </p:txBody>
      </p:sp>
    </p:spTree>
    <p:extLst>
      <p:ext uri="{BB962C8B-B14F-4D97-AF65-F5344CB8AC3E}">
        <p14:creationId xmlns:p14="http://schemas.microsoft.com/office/powerpoint/2010/main" val="2719903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115616" y="1556792"/>
            <a:ext cx="6912768" cy="3139321"/>
          </a:xfrm>
          <a:prstGeom prst="rect">
            <a:avLst/>
          </a:prstGeom>
        </p:spPr>
        <p:txBody>
          <a:bodyPr wrap="square">
            <a:spAutoFit/>
          </a:bodyPr>
          <a:lstStyle/>
          <a:p>
            <a:r>
              <a:rPr lang="tr-TR" dirty="0" smtClean="0">
                <a:solidFill>
                  <a:srgbClr val="FFFF00"/>
                </a:solidFill>
              </a:rPr>
              <a:t>Esnek çalışma biçimlerine yönelik öneriler:</a:t>
            </a:r>
          </a:p>
          <a:p>
            <a:endParaRPr lang="tr-TR" dirty="0" smtClean="0">
              <a:solidFill>
                <a:srgbClr val="FFFF00"/>
              </a:solidFill>
            </a:endParaRPr>
          </a:p>
          <a:p>
            <a:r>
              <a:rPr lang="tr-TR" dirty="0" smtClean="0"/>
              <a:t>2.2. Fazla Çalışma,</a:t>
            </a:r>
          </a:p>
          <a:p>
            <a:r>
              <a:rPr lang="tr-TR" dirty="0" smtClean="0"/>
              <a:t>Az tehlikeli işyerlerinde fazla çalışma üst sınırı yükseltilmelidir. </a:t>
            </a:r>
          </a:p>
          <a:p>
            <a:r>
              <a:rPr lang="tr-TR" dirty="0" smtClean="0"/>
              <a:t>Azami 11 saatlik günlük, 270 saatlik yıllık sınırlamalar  tekstil, hazır giyim, deri yan sanayi vb. emek yoğun ve ihracat odaklı sektörlerde talep değişikliklerini karşılamada yetersiz kalmaktadır.</a:t>
            </a:r>
          </a:p>
          <a:p>
            <a:endParaRPr lang="tr-TR" dirty="0" smtClean="0"/>
          </a:p>
          <a:p>
            <a:r>
              <a:rPr lang="tr-TR" dirty="0" smtClean="0"/>
              <a:t>Fazla çalışmadaki yıllık 270 saatlik  süre az tehlikeli işyerlerinde 400 saate çıkarılmalı ve gece çalışmasında  sınır 20.00’dan 22:00’a  alınmalıdır. </a:t>
            </a:r>
          </a:p>
        </p:txBody>
      </p:sp>
    </p:spTree>
    <p:extLst>
      <p:ext uri="{BB962C8B-B14F-4D97-AF65-F5344CB8AC3E}">
        <p14:creationId xmlns:p14="http://schemas.microsoft.com/office/powerpoint/2010/main" val="3949931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403648" y="1628800"/>
            <a:ext cx="6030416" cy="2308324"/>
          </a:xfrm>
          <a:prstGeom prst="rect">
            <a:avLst/>
          </a:prstGeom>
        </p:spPr>
        <p:txBody>
          <a:bodyPr wrap="square">
            <a:spAutoFit/>
          </a:bodyPr>
          <a:lstStyle/>
          <a:p>
            <a:r>
              <a:rPr lang="tr-TR" dirty="0" smtClean="0">
                <a:solidFill>
                  <a:srgbClr val="FFFF00"/>
                </a:solidFill>
              </a:rPr>
              <a:t>Esnek çalışma biçimlerine yönelik öneriler:</a:t>
            </a:r>
          </a:p>
          <a:p>
            <a:endParaRPr lang="tr-TR" dirty="0" smtClean="0">
              <a:solidFill>
                <a:srgbClr val="FFFF00"/>
              </a:solidFill>
            </a:endParaRPr>
          </a:p>
          <a:p>
            <a:r>
              <a:rPr lang="tr-TR" dirty="0" smtClean="0"/>
              <a:t>2.3. Denkleştirme </a:t>
            </a:r>
            <a:r>
              <a:rPr lang="tr-TR" dirty="0"/>
              <a:t>S</a:t>
            </a:r>
            <a:r>
              <a:rPr lang="tr-TR" dirty="0" smtClean="0"/>
              <a:t>üreleri</a:t>
            </a:r>
          </a:p>
          <a:p>
            <a:r>
              <a:rPr lang="tr-TR" dirty="0" smtClean="0"/>
              <a:t>İş Kanununda  iki aylık, toplu iş sözleşmeleri ile uzatılması durumunda  dört aylık denkleştirme süresi öngörülmüştür.  Bu süreler  </a:t>
            </a:r>
            <a:r>
              <a:rPr lang="tr-TR" dirty="0" err="1" smtClean="0"/>
              <a:t>sektörel</a:t>
            </a:r>
            <a:r>
              <a:rPr lang="tr-TR" dirty="0" smtClean="0"/>
              <a:t> ve mevsimlik talep değişikliklerini karşılayamadığından  6 ve 12 ay olarak uzatılmalıdır.</a:t>
            </a:r>
          </a:p>
          <a:p>
            <a:endParaRPr lang="tr-TR" dirty="0" smtClean="0"/>
          </a:p>
        </p:txBody>
      </p:sp>
    </p:spTree>
    <p:extLst>
      <p:ext uri="{BB962C8B-B14F-4D97-AF65-F5344CB8AC3E}">
        <p14:creationId xmlns:p14="http://schemas.microsoft.com/office/powerpoint/2010/main" val="993510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619672" y="1412776"/>
            <a:ext cx="6030416" cy="2308324"/>
          </a:xfrm>
          <a:prstGeom prst="rect">
            <a:avLst/>
          </a:prstGeom>
        </p:spPr>
        <p:txBody>
          <a:bodyPr wrap="square">
            <a:spAutoFit/>
          </a:bodyPr>
          <a:lstStyle/>
          <a:p>
            <a:r>
              <a:rPr lang="tr-TR" dirty="0" smtClean="0">
                <a:solidFill>
                  <a:srgbClr val="FFFF00"/>
                </a:solidFill>
              </a:rPr>
              <a:t>Esnek çalışma biçimlerine yönelik öneriler:</a:t>
            </a:r>
          </a:p>
          <a:p>
            <a:endParaRPr lang="tr-TR" dirty="0" smtClean="0"/>
          </a:p>
          <a:p>
            <a:r>
              <a:rPr lang="tr-TR" dirty="0" smtClean="0"/>
              <a:t>2.4. Telafi </a:t>
            </a:r>
            <a:r>
              <a:rPr lang="tr-TR" dirty="0"/>
              <a:t>Ç</a:t>
            </a:r>
            <a:r>
              <a:rPr lang="tr-TR" dirty="0" smtClean="0"/>
              <a:t>alışması</a:t>
            </a:r>
          </a:p>
          <a:p>
            <a:r>
              <a:rPr lang="tr-TR" dirty="0" smtClean="0"/>
              <a:t>Cumartesi günleri dahil olmak üzere  tatil dönemlerinde telafi çalışması,  çalışılmayan sürenin  2 ay yerine 1 yılda telafi edilebilmesi ve kriz dönemlerinde kapasitenin düşürülmesi  durumlarında telafi çalışması yapılabilmesine imkan verecek düzenlemeler yapılmalıdır.</a:t>
            </a:r>
          </a:p>
        </p:txBody>
      </p:sp>
    </p:spTree>
    <p:extLst>
      <p:ext uri="{BB962C8B-B14F-4D97-AF65-F5344CB8AC3E}">
        <p14:creationId xmlns:p14="http://schemas.microsoft.com/office/powerpoint/2010/main" val="220985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539552" y="188640"/>
            <a:ext cx="8172400" cy="5355312"/>
          </a:xfrm>
          <a:prstGeom prst="rect">
            <a:avLst/>
          </a:prstGeom>
          <a:noFill/>
        </p:spPr>
        <p:txBody>
          <a:bodyPr wrap="square" rtlCol="0">
            <a:spAutoFit/>
          </a:bodyPr>
          <a:lstStyle/>
          <a:p>
            <a:endParaRPr lang="tr-TR" dirty="0" smtClean="0">
              <a:latin typeface="Arial Rounded MT Bold" pitchFamily="34" charset="0"/>
            </a:endParaRPr>
          </a:p>
          <a:p>
            <a:endParaRPr lang="tr-TR" dirty="0" smtClean="0">
              <a:solidFill>
                <a:srgbClr val="FFFF00"/>
              </a:solidFill>
              <a:latin typeface="Arial Rounded MT Bold" pitchFamily="34" charset="0"/>
            </a:endParaRPr>
          </a:p>
          <a:p>
            <a:pPr algn="ctr"/>
            <a:r>
              <a:rPr lang="tr-TR" dirty="0" smtClean="0">
                <a:solidFill>
                  <a:srgbClr val="FFFF00"/>
                </a:solidFill>
                <a:latin typeface="Arial Rounded MT Bold" pitchFamily="34" charset="0"/>
              </a:rPr>
              <a:t>Ulusal İstihdam Stratejisinde esnek çalışma</a:t>
            </a:r>
          </a:p>
          <a:p>
            <a:pPr algn="ctr"/>
            <a:r>
              <a:rPr lang="tr-TR" dirty="0" smtClean="0">
                <a:solidFill>
                  <a:srgbClr val="FFFF00"/>
                </a:solidFill>
                <a:latin typeface="Arial Rounded MT Bold" pitchFamily="34" charset="0"/>
              </a:rPr>
              <a:t> konusunda öne çıkan tespitler:</a:t>
            </a:r>
          </a:p>
          <a:p>
            <a:endParaRPr lang="tr-TR" u="sng" dirty="0" smtClean="0">
              <a:solidFill>
                <a:srgbClr val="FFFF00"/>
              </a:solidFill>
              <a:latin typeface="Arial Rounded MT Bold" pitchFamily="34" charset="0"/>
            </a:endParaRPr>
          </a:p>
          <a:p>
            <a:endParaRPr lang="tr-TR" dirty="0" smtClean="0">
              <a:solidFill>
                <a:srgbClr val="FFFF00"/>
              </a:solidFill>
              <a:latin typeface="Arial Rounded MT Bold" pitchFamily="34" charset="0"/>
            </a:endParaRPr>
          </a:p>
          <a:p>
            <a:r>
              <a:rPr lang="tr-TR" dirty="0" smtClean="0">
                <a:solidFill>
                  <a:srgbClr val="FFFF00"/>
                </a:solidFill>
                <a:latin typeface="Arial Rounded MT Bold" pitchFamily="34" charset="0"/>
              </a:rPr>
              <a:t>-</a:t>
            </a:r>
            <a:r>
              <a:rPr lang="tr-TR" u="sng" dirty="0" smtClean="0">
                <a:solidFill>
                  <a:srgbClr val="FFFF00"/>
                </a:solidFill>
                <a:latin typeface="Arial Rounded MT Bold" pitchFamily="34" charset="0"/>
              </a:rPr>
              <a:t>Türkiye’de işgücü piyasasının katılığı</a:t>
            </a:r>
          </a:p>
          <a:p>
            <a:r>
              <a:rPr lang="tr-TR" dirty="0" smtClean="0">
                <a:latin typeface="Arial Rounded MT Bold" pitchFamily="34" charset="0"/>
              </a:rPr>
              <a:t>OECD tarafından yayınlanan İstihdam Koruma Endeksi </a:t>
            </a:r>
          </a:p>
          <a:p>
            <a:r>
              <a:rPr lang="tr-TR" dirty="0" smtClean="0">
                <a:latin typeface="Arial Rounded MT Bold" pitchFamily="34" charset="0"/>
              </a:rPr>
              <a:t>2008 yılı verilerine göre 40 ülke arasında </a:t>
            </a:r>
            <a:r>
              <a:rPr lang="tr-TR" dirty="0">
                <a:latin typeface="Arial Rounded MT Bold" pitchFamily="34" charset="0"/>
              </a:rPr>
              <a:t> </a:t>
            </a:r>
            <a:r>
              <a:rPr lang="tr-TR" dirty="0" smtClean="0">
                <a:latin typeface="Arial Rounded MT Bold" pitchFamily="34" charset="0"/>
              </a:rPr>
              <a:t>ülkemiz istihdam </a:t>
            </a:r>
          </a:p>
          <a:p>
            <a:r>
              <a:rPr lang="tr-TR" dirty="0" smtClean="0">
                <a:latin typeface="Arial Rounded MT Bold" pitchFamily="34" charset="0"/>
              </a:rPr>
              <a:t>koruma mevzuatı açısında en katı mevzuata sahip ülkedir.</a:t>
            </a:r>
          </a:p>
          <a:p>
            <a:endParaRPr lang="tr-TR" dirty="0" smtClean="0">
              <a:latin typeface="Arial Rounded MT Bold" pitchFamily="34" charset="0"/>
            </a:endParaRPr>
          </a:p>
          <a:p>
            <a:r>
              <a:rPr lang="tr-TR" u="sng" dirty="0" smtClean="0">
                <a:solidFill>
                  <a:srgbClr val="FFFF00"/>
                </a:solidFill>
                <a:latin typeface="Arial Rounded MT Bold" pitchFamily="34" charset="0"/>
              </a:rPr>
              <a:t>-İşgücü maliyetleri</a:t>
            </a:r>
          </a:p>
          <a:p>
            <a:r>
              <a:rPr lang="tr-TR" dirty="0" smtClean="0">
                <a:latin typeface="Arial Rounded MT Bold" pitchFamily="34" charset="0"/>
              </a:rPr>
              <a:t>Aynı endeksin kıdem tazminatına ilişkin verileri de  ülkemizin </a:t>
            </a:r>
          </a:p>
          <a:p>
            <a:r>
              <a:rPr lang="tr-TR" dirty="0" smtClean="0">
                <a:latin typeface="Arial Rounded MT Bold" pitchFamily="34" charset="0"/>
              </a:rPr>
              <a:t>kıdem tazminatı açısından Portekiz’le birlikte  en yüksek ödeme zorunluluğu olan ülke olduğunu göstermektedir.</a:t>
            </a:r>
          </a:p>
          <a:p>
            <a:endParaRPr lang="tr-TR" dirty="0" smtClean="0">
              <a:latin typeface="Arial Rounded MT Bold" pitchFamily="34" charset="0"/>
            </a:endParaRPr>
          </a:p>
          <a:p>
            <a:r>
              <a:rPr lang="tr-TR" u="sng" dirty="0" smtClean="0">
                <a:solidFill>
                  <a:srgbClr val="FFFF00"/>
                </a:solidFill>
                <a:latin typeface="Arial Rounded MT Bold" pitchFamily="34" charset="0"/>
              </a:rPr>
              <a:t>-İş yapma kolaylığı</a:t>
            </a:r>
          </a:p>
          <a:p>
            <a:r>
              <a:rPr lang="tr-TR" dirty="0" smtClean="0">
                <a:latin typeface="Arial Rounded MT Bold" pitchFamily="34" charset="0"/>
              </a:rPr>
              <a:t>Dünya Bankasının 2010 yılı İş Yapma Kolaylığı Raporunda  Türkiye işçi istihdamı kriterleri  açısından 183 ülke arasında 145. sıradadır.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657806" y="1844824"/>
            <a:ext cx="6030416" cy="1754326"/>
          </a:xfrm>
          <a:prstGeom prst="rect">
            <a:avLst/>
          </a:prstGeom>
        </p:spPr>
        <p:txBody>
          <a:bodyPr wrap="square">
            <a:spAutoFit/>
          </a:bodyPr>
          <a:lstStyle/>
          <a:p>
            <a:r>
              <a:rPr lang="tr-TR" dirty="0" smtClean="0">
                <a:solidFill>
                  <a:srgbClr val="FFFF00"/>
                </a:solidFill>
              </a:rPr>
              <a:t>Esnek çalışma biçimlerine yönelik öneriler:</a:t>
            </a:r>
          </a:p>
          <a:p>
            <a:endParaRPr lang="tr-TR" dirty="0" smtClean="0"/>
          </a:p>
          <a:p>
            <a:r>
              <a:rPr lang="tr-TR" dirty="0"/>
              <a:t>2.5. </a:t>
            </a:r>
            <a:r>
              <a:rPr lang="tr-TR" dirty="0" smtClean="0"/>
              <a:t>Geçici İş İlişkisi</a:t>
            </a:r>
          </a:p>
          <a:p>
            <a:r>
              <a:rPr lang="tr-TR" dirty="0" smtClean="0"/>
              <a:t>İş Kanununda düzenlenen geçici iş sözleşmeleri çok sınırlı bir uygulamaya sahiptir.  Bu nedenle mesleki faaliyet olarak geçici iş ilişkisinin İş Kanununda düzenlenmesi gerekir.</a:t>
            </a:r>
          </a:p>
        </p:txBody>
      </p:sp>
    </p:spTree>
    <p:extLst>
      <p:ext uri="{BB962C8B-B14F-4D97-AF65-F5344CB8AC3E}">
        <p14:creationId xmlns:p14="http://schemas.microsoft.com/office/powerpoint/2010/main" val="3280131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657806" y="1844824"/>
            <a:ext cx="6030416" cy="2585323"/>
          </a:xfrm>
          <a:prstGeom prst="rect">
            <a:avLst/>
          </a:prstGeom>
        </p:spPr>
        <p:txBody>
          <a:bodyPr wrap="square">
            <a:spAutoFit/>
          </a:bodyPr>
          <a:lstStyle/>
          <a:p>
            <a:r>
              <a:rPr lang="tr-TR" dirty="0" smtClean="0">
                <a:solidFill>
                  <a:srgbClr val="FFFF00"/>
                </a:solidFill>
              </a:rPr>
              <a:t>Esnek çalışma biçimlerine yönelik öneriler:</a:t>
            </a:r>
          </a:p>
          <a:p>
            <a:endParaRPr lang="tr-TR" dirty="0" smtClean="0"/>
          </a:p>
          <a:p>
            <a:r>
              <a:rPr lang="tr-TR" dirty="0" smtClean="0"/>
              <a:t>2.6. </a:t>
            </a:r>
            <a:r>
              <a:rPr lang="tr-TR" dirty="0"/>
              <a:t>Belirli </a:t>
            </a:r>
            <a:r>
              <a:rPr lang="tr-TR" dirty="0" smtClean="0"/>
              <a:t>Süreli İş Sözleşmesi</a:t>
            </a:r>
          </a:p>
          <a:p>
            <a:r>
              <a:rPr lang="tr-TR" dirty="0" smtClean="0"/>
              <a:t>Belirli süreli iş sözleşmelerine  ilişkin düzenlemeler yeniden ele alınmalıdır.</a:t>
            </a:r>
          </a:p>
          <a:p>
            <a:endParaRPr lang="tr-TR" dirty="0" smtClean="0"/>
          </a:p>
          <a:p>
            <a:r>
              <a:rPr lang="tr-TR" dirty="0" smtClean="0"/>
              <a:t>Kadınları ve gençlerin istihdama girişini kolaylaştıran belirli süreli  iş sözleşmesinin ilk kez akdedilmesinde aranan objektif neden koşulu aranmamalıdır.</a:t>
            </a:r>
          </a:p>
        </p:txBody>
      </p:sp>
    </p:spTree>
    <p:extLst>
      <p:ext uri="{BB962C8B-B14F-4D97-AF65-F5344CB8AC3E}">
        <p14:creationId xmlns:p14="http://schemas.microsoft.com/office/powerpoint/2010/main" val="23714053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657806" y="1844824"/>
            <a:ext cx="6030416" cy="3139321"/>
          </a:xfrm>
          <a:prstGeom prst="rect">
            <a:avLst/>
          </a:prstGeom>
        </p:spPr>
        <p:txBody>
          <a:bodyPr wrap="square">
            <a:spAutoFit/>
          </a:bodyPr>
          <a:lstStyle/>
          <a:p>
            <a:r>
              <a:rPr lang="tr-TR" dirty="0" smtClean="0">
                <a:solidFill>
                  <a:srgbClr val="FFFF00"/>
                </a:solidFill>
              </a:rPr>
              <a:t>Esnek çalışma biçimlerine yönelik öneriler:</a:t>
            </a:r>
          </a:p>
          <a:p>
            <a:endParaRPr lang="tr-TR" dirty="0" smtClean="0"/>
          </a:p>
          <a:p>
            <a:r>
              <a:rPr lang="tr-TR" dirty="0" smtClean="0"/>
              <a:t>2.7. Çağrı </a:t>
            </a:r>
            <a:r>
              <a:rPr lang="tr-TR" dirty="0"/>
              <a:t>Ü</a:t>
            </a:r>
            <a:r>
              <a:rPr lang="tr-TR" dirty="0" smtClean="0"/>
              <a:t>zerine Çalışma</a:t>
            </a:r>
          </a:p>
          <a:p>
            <a:endParaRPr lang="tr-TR" dirty="0" smtClean="0"/>
          </a:p>
          <a:p>
            <a:r>
              <a:rPr lang="tr-TR" dirty="0" smtClean="0"/>
              <a:t>Kanunda  düzenlenmiş bulunan; hafta, ay veya yıl gibi bir zaman dilimi içinde  işçinin ne kadar süreyle çalışacağını taraflar belirlemedikleri takdirde, haftalık çalışma süresi yirmi saat kararlaştırılmış sayılacak ve çağrı üzerine çalıştırılmak için belirlenen sürede işçi çalıştırılsın veya çalıştırılmasın ücrete hak kazanacak ve dolayısıyla primleri de tahakkuk edecektir. </a:t>
            </a:r>
          </a:p>
        </p:txBody>
      </p:sp>
    </p:spTree>
    <p:extLst>
      <p:ext uri="{BB962C8B-B14F-4D97-AF65-F5344CB8AC3E}">
        <p14:creationId xmlns:p14="http://schemas.microsoft.com/office/powerpoint/2010/main" val="17949804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657806" y="1844824"/>
            <a:ext cx="6030416" cy="2308324"/>
          </a:xfrm>
          <a:prstGeom prst="rect">
            <a:avLst/>
          </a:prstGeom>
        </p:spPr>
        <p:txBody>
          <a:bodyPr wrap="square">
            <a:spAutoFit/>
          </a:bodyPr>
          <a:lstStyle/>
          <a:p>
            <a:r>
              <a:rPr lang="tr-TR" dirty="0" smtClean="0">
                <a:solidFill>
                  <a:srgbClr val="FFFF00"/>
                </a:solidFill>
              </a:rPr>
              <a:t>Esnek çalışma biçimlerine yönelik öneriler:</a:t>
            </a:r>
          </a:p>
          <a:p>
            <a:endParaRPr lang="tr-TR" dirty="0" smtClean="0"/>
          </a:p>
          <a:p>
            <a:r>
              <a:rPr lang="tr-TR" dirty="0" smtClean="0"/>
              <a:t>2.7. Çağrı </a:t>
            </a:r>
            <a:r>
              <a:rPr lang="tr-TR" dirty="0"/>
              <a:t>Ü</a:t>
            </a:r>
            <a:r>
              <a:rPr lang="tr-TR" dirty="0" smtClean="0"/>
              <a:t>zerine Çalışma</a:t>
            </a:r>
          </a:p>
          <a:p>
            <a:endParaRPr lang="tr-TR" dirty="0" smtClean="0"/>
          </a:p>
          <a:p>
            <a:r>
              <a:rPr lang="tr-TR" dirty="0" smtClean="0"/>
              <a:t>Çağrı üzerine çalışma yöntemine ilişkin düzenlemeler  bu çalışma yöntemine başvurulmasını engelleyici nitelikte olduğundan  mevcu</a:t>
            </a:r>
            <a:r>
              <a:rPr lang="tr-TR" dirty="0"/>
              <a:t>t</a:t>
            </a:r>
            <a:r>
              <a:rPr lang="tr-TR" dirty="0" smtClean="0"/>
              <a:t> düzenlemelerin  gözden geçirilmesinde yarar vardır.</a:t>
            </a:r>
          </a:p>
        </p:txBody>
      </p:sp>
    </p:spTree>
    <p:extLst>
      <p:ext uri="{BB962C8B-B14F-4D97-AF65-F5344CB8AC3E}">
        <p14:creationId xmlns:p14="http://schemas.microsoft.com/office/powerpoint/2010/main" val="40749633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619672" y="1628800"/>
            <a:ext cx="6030416" cy="2585323"/>
          </a:xfrm>
          <a:prstGeom prst="rect">
            <a:avLst/>
          </a:prstGeom>
        </p:spPr>
        <p:txBody>
          <a:bodyPr wrap="square">
            <a:spAutoFit/>
          </a:bodyPr>
          <a:lstStyle/>
          <a:p>
            <a:r>
              <a:rPr lang="tr-TR" dirty="0" smtClean="0">
                <a:solidFill>
                  <a:srgbClr val="FFFF00"/>
                </a:solidFill>
              </a:rPr>
              <a:t>Esnek çalışma biçimlerine yönelik öneriler:</a:t>
            </a:r>
          </a:p>
          <a:p>
            <a:endParaRPr lang="tr-TR" dirty="0" smtClean="0"/>
          </a:p>
          <a:p>
            <a:r>
              <a:rPr lang="tr-TR" dirty="0" smtClean="0"/>
              <a:t>2.8. Yıllık ücretli izinlerin  daha kısa sürelere  bölünebilmesine imkan verecek düzenlemeler  yapılmalıdır.</a:t>
            </a:r>
          </a:p>
          <a:p>
            <a:r>
              <a:rPr lang="tr-TR" dirty="0" smtClean="0"/>
              <a:t>Yıllık izinlerin kullanma şekli toplu iş sözleşmeleri ile  serbestçe belirlenebilmeli toplu iş sözleşmesi olmayan iş yerlerinde ise bir bölümü 6 günden az olmamak üzere  3 yerine 5’e bölünebilmelidir.</a:t>
            </a:r>
          </a:p>
        </p:txBody>
      </p:sp>
    </p:spTree>
    <p:extLst>
      <p:ext uri="{BB962C8B-B14F-4D97-AF65-F5344CB8AC3E}">
        <p14:creationId xmlns:p14="http://schemas.microsoft.com/office/powerpoint/2010/main" val="32455736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475656" y="1052736"/>
            <a:ext cx="6030416" cy="3139321"/>
          </a:xfrm>
          <a:prstGeom prst="rect">
            <a:avLst/>
          </a:prstGeom>
        </p:spPr>
        <p:txBody>
          <a:bodyPr wrap="square">
            <a:spAutoFit/>
          </a:bodyPr>
          <a:lstStyle/>
          <a:p>
            <a:r>
              <a:rPr lang="tr-TR" dirty="0" smtClean="0">
                <a:solidFill>
                  <a:srgbClr val="FFFF00"/>
                </a:solidFill>
              </a:rPr>
              <a:t>Esnek çalışma biçimlerine yönelik öneriler:</a:t>
            </a:r>
          </a:p>
          <a:p>
            <a:endParaRPr lang="tr-TR" dirty="0" smtClean="0"/>
          </a:p>
          <a:p>
            <a:r>
              <a:rPr lang="tr-TR" dirty="0" smtClean="0"/>
              <a:t>2.9. Alt işverenlik </a:t>
            </a:r>
          </a:p>
          <a:p>
            <a:r>
              <a:rPr lang="tr-TR" dirty="0" smtClean="0"/>
              <a:t>Kanunda ve yönetmelikte yer alan aşırı kısıtlayıcı şartlar  yeniden düzenlenmelidir.</a:t>
            </a:r>
          </a:p>
          <a:p>
            <a:r>
              <a:rPr lang="tr-TR" dirty="0" smtClean="0"/>
              <a:t>Asıl- alt işveren ilişkisini neredeyse her durumda muvazaalı hale getiren yasal düzenleme uygulamada  önemli sorunlara  yol açtığından alt işveren ilişkisinin kurulmasında  esneklik sağlayacak şekilde koşulların ayrı ayrı aranacağı bir düzenleme yapılmalıdır.</a:t>
            </a:r>
          </a:p>
          <a:p>
            <a:endParaRPr lang="tr-TR" dirty="0" smtClean="0"/>
          </a:p>
        </p:txBody>
      </p:sp>
    </p:spTree>
    <p:extLst>
      <p:ext uri="{BB962C8B-B14F-4D97-AF65-F5344CB8AC3E}">
        <p14:creationId xmlns:p14="http://schemas.microsoft.com/office/powerpoint/2010/main" val="2144392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619672" y="1196752"/>
            <a:ext cx="6030416" cy="3139321"/>
          </a:xfrm>
          <a:prstGeom prst="rect">
            <a:avLst/>
          </a:prstGeom>
        </p:spPr>
        <p:txBody>
          <a:bodyPr wrap="square">
            <a:spAutoFit/>
          </a:bodyPr>
          <a:lstStyle/>
          <a:p>
            <a:r>
              <a:rPr lang="tr-TR" dirty="0" smtClean="0">
                <a:solidFill>
                  <a:srgbClr val="FFFF00"/>
                </a:solidFill>
              </a:rPr>
              <a:t>Esnek çalışma biçimlerine yönelik öneriler:</a:t>
            </a:r>
          </a:p>
          <a:p>
            <a:endParaRPr lang="tr-TR" dirty="0" smtClean="0"/>
          </a:p>
          <a:p>
            <a:r>
              <a:rPr lang="tr-TR" dirty="0" smtClean="0"/>
              <a:t>2.9. (devam)</a:t>
            </a:r>
          </a:p>
          <a:p>
            <a:r>
              <a:rPr lang="tr-TR" dirty="0" smtClean="0"/>
              <a:t>- Kanunda yer alan tanım genel olarak muhafaza edilmeli, ancak tanımda yer alan «işletmenin gereği», «işin gereği» ve «teknolojik nedenlerle uzmanlık gerektiren işler « şeklinde yer alan 3 unsur arasında  «veya» kelimesi kullanılarak bu 3 unsurun ayrı ayrı aranılması sağlanmalıdır. Yardımcı işler açısından sınırlama olmamalıdır.</a:t>
            </a:r>
          </a:p>
          <a:p>
            <a:endParaRPr lang="tr-TR" dirty="0" smtClean="0"/>
          </a:p>
        </p:txBody>
      </p:sp>
    </p:spTree>
    <p:extLst>
      <p:ext uri="{BB962C8B-B14F-4D97-AF65-F5344CB8AC3E}">
        <p14:creationId xmlns:p14="http://schemas.microsoft.com/office/powerpoint/2010/main" val="2644080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691680" y="1196752"/>
            <a:ext cx="6030416" cy="2862322"/>
          </a:xfrm>
          <a:prstGeom prst="rect">
            <a:avLst/>
          </a:prstGeom>
        </p:spPr>
        <p:txBody>
          <a:bodyPr wrap="square">
            <a:spAutoFit/>
          </a:bodyPr>
          <a:lstStyle/>
          <a:p>
            <a:r>
              <a:rPr lang="tr-TR" dirty="0" smtClean="0">
                <a:solidFill>
                  <a:srgbClr val="FFFF00"/>
                </a:solidFill>
              </a:rPr>
              <a:t>Esnek çalışma biçimlerine yönelik öneriler:</a:t>
            </a:r>
          </a:p>
          <a:p>
            <a:endParaRPr lang="tr-TR" dirty="0" smtClean="0"/>
          </a:p>
          <a:p>
            <a:r>
              <a:rPr lang="tr-TR" dirty="0" smtClean="0"/>
              <a:t>2.9. (devam)</a:t>
            </a:r>
          </a:p>
          <a:p>
            <a:r>
              <a:rPr lang="tr-TR" dirty="0" smtClean="0"/>
              <a:t>- Kanunda özellikle asıl işin bir bölümünün alt işverene verilmesine getirilen sınırlama  ile asıl işveren işçilerinin alt işveren </a:t>
            </a:r>
            <a:r>
              <a:rPr lang="tr-TR" smtClean="0"/>
              <a:t>tarafından </a:t>
            </a:r>
            <a:r>
              <a:rPr lang="tr-TR" smtClean="0"/>
              <a:t>çalıştırılamaması </a:t>
            </a:r>
            <a:r>
              <a:rPr lang="tr-TR" dirty="0" smtClean="0"/>
              <a:t>ve daha önce asıl işverene  ait işyerinde çalıştırılan kişi ile alt işveren ilişkisinin kurulamamasının önündeki engeller kaldırılmalıdır.</a:t>
            </a:r>
          </a:p>
          <a:p>
            <a:endParaRPr lang="tr-TR" dirty="0" smtClean="0"/>
          </a:p>
        </p:txBody>
      </p:sp>
    </p:spTree>
    <p:extLst>
      <p:ext uri="{BB962C8B-B14F-4D97-AF65-F5344CB8AC3E}">
        <p14:creationId xmlns:p14="http://schemas.microsoft.com/office/powerpoint/2010/main" val="34873986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547664" y="1276005"/>
            <a:ext cx="6030416" cy="2308324"/>
          </a:xfrm>
          <a:prstGeom prst="rect">
            <a:avLst/>
          </a:prstGeom>
        </p:spPr>
        <p:txBody>
          <a:bodyPr wrap="square">
            <a:spAutoFit/>
          </a:bodyPr>
          <a:lstStyle/>
          <a:p>
            <a:r>
              <a:rPr lang="tr-TR" dirty="0" smtClean="0">
                <a:solidFill>
                  <a:srgbClr val="FFFF00"/>
                </a:solidFill>
              </a:rPr>
              <a:t>Esnek çalışma biçimlerine yönelik öneriler:</a:t>
            </a:r>
          </a:p>
          <a:p>
            <a:endParaRPr lang="tr-TR" dirty="0" smtClean="0"/>
          </a:p>
          <a:p>
            <a:r>
              <a:rPr lang="tr-TR" dirty="0" smtClean="0"/>
              <a:t>2.9. (devam)</a:t>
            </a:r>
          </a:p>
          <a:p>
            <a:r>
              <a:rPr lang="tr-TR" dirty="0" smtClean="0"/>
              <a:t>- İş müfettişlerinin muvazaa kararı vermelerine ilişkin düzenleme , yargının yetki alanına girdiği ve kuvvetler ayrılığına aykırı düştüğünden yürürlükten kaldırılmalı, muvazaa tespiti mahkemelere bırakılmalıdır </a:t>
            </a:r>
          </a:p>
          <a:p>
            <a:endParaRPr lang="tr-TR" dirty="0" smtClean="0"/>
          </a:p>
        </p:txBody>
      </p:sp>
    </p:spTree>
    <p:extLst>
      <p:ext uri="{BB962C8B-B14F-4D97-AF65-F5344CB8AC3E}">
        <p14:creationId xmlns:p14="http://schemas.microsoft.com/office/powerpoint/2010/main" val="27809953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547664" y="1268760"/>
            <a:ext cx="6030416" cy="2031325"/>
          </a:xfrm>
          <a:prstGeom prst="rect">
            <a:avLst/>
          </a:prstGeom>
        </p:spPr>
        <p:txBody>
          <a:bodyPr wrap="square">
            <a:spAutoFit/>
          </a:bodyPr>
          <a:lstStyle/>
          <a:p>
            <a:r>
              <a:rPr lang="tr-TR" dirty="0" smtClean="0">
                <a:solidFill>
                  <a:srgbClr val="FFFF00"/>
                </a:solidFill>
              </a:rPr>
              <a:t>Esnek çalışma biçimlerine yönelik öneriler:</a:t>
            </a:r>
          </a:p>
          <a:p>
            <a:endParaRPr lang="tr-TR" dirty="0" smtClean="0"/>
          </a:p>
          <a:p>
            <a:r>
              <a:rPr lang="tr-TR" dirty="0" smtClean="0"/>
              <a:t>2.9. (devam)</a:t>
            </a:r>
          </a:p>
          <a:p>
            <a:r>
              <a:rPr lang="tr-TR" dirty="0" smtClean="0"/>
              <a:t>- Alt İşverenlik Yönetmeliğinde yer alan alt işverenlik müessesesini ortadan kaldırıcı düzenlemeler  değiştirilmelidir. </a:t>
            </a:r>
          </a:p>
          <a:p>
            <a:endParaRPr lang="tr-TR" dirty="0" smtClean="0"/>
          </a:p>
        </p:txBody>
      </p:sp>
    </p:spTree>
    <p:extLst>
      <p:ext uri="{BB962C8B-B14F-4D97-AF65-F5344CB8AC3E}">
        <p14:creationId xmlns:p14="http://schemas.microsoft.com/office/powerpoint/2010/main" val="1813380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971600" y="1340768"/>
            <a:ext cx="6815520" cy="4093428"/>
          </a:xfrm>
          <a:prstGeom prst="rect">
            <a:avLst/>
          </a:prstGeom>
          <a:noFill/>
        </p:spPr>
        <p:txBody>
          <a:bodyPr wrap="none" rtlCol="0">
            <a:spAutoFit/>
          </a:bodyPr>
          <a:lstStyle/>
          <a:p>
            <a:endParaRPr lang="tr-TR" sz="2000" dirty="0" smtClean="0">
              <a:latin typeface="Arial Rounded MT Bold" pitchFamily="34" charset="0"/>
            </a:endParaRPr>
          </a:p>
          <a:p>
            <a:r>
              <a:rPr lang="tr-TR" sz="2000" dirty="0" smtClean="0">
                <a:solidFill>
                  <a:srgbClr val="FFFF00"/>
                </a:solidFill>
                <a:latin typeface="Arial Rounded MT Bold" pitchFamily="34" charset="0"/>
              </a:rPr>
              <a:t>1-Üretim tekniklerindeki değişim</a:t>
            </a:r>
          </a:p>
          <a:p>
            <a:endParaRPr lang="tr-TR" sz="2000" dirty="0" smtClean="0">
              <a:solidFill>
                <a:srgbClr val="FFFF00"/>
              </a:solidFill>
              <a:latin typeface="Arial Rounded MT Bold" pitchFamily="34" charset="0"/>
            </a:endParaRPr>
          </a:p>
          <a:p>
            <a:r>
              <a:rPr lang="tr-TR" sz="2000" dirty="0" smtClean="0">
                <a:latin typeface="Arial Rounded MT Bold" pitchFamily="34" charset="0"/>
              </a:rPr>
              <a:t>-üretimde ölçek küçüklüğü,</a:t>
            </a:r>
          </a:p>
          <a:p>
            <a:r>
              <a:rPr lang="tr-TR" sz="2000" dirty="0" smtClean="0">
                <a:latin typeface="Arial Rounded MT Bold" pitchFamily="34" charset="0"/>
              </a:rPr>
              <a:t>-talebin üretimi yönlendirmesi,</a:t>
            </a:r>
          </a:p>
          <a:p>
            <a:r>
              <a:rPr lang="tr-TR" sz="2000" dirty="0" smtClean="0">
                <a:latin typeface="Arial Rounded MT Bold" pitchFamily="34" charset="0"/>
              </a:rPr>
              <a:t>-teknolojideki gelişmeler,</a:t>
            </a:r>
          </a:p>
          <a:p>
            <a:r>
              <a:rPr lang="tr-TR" sz="2000" dirty="0" smtClean="0">
                <a:latin typeface="Arial Rounded MT Bold" pitchFamily="34" charset="0"/>
              </a:rPr>
              <a:t>-küresel rekabet.</a:t>
            </a:r>
          </a:p>
          <a:p>
            <a:endParaRPr lang="tr-TR" sz="2000" dirty="0">
              <a:latin typeface="Arial Rounded MT Bold" pitchFamily="34" charset="0"/>
            </a:endParaRPr>
          </a:p>
          <a:p>
            <a:r>
              <a:rPr lang="tr-TR" sz="2000" dirty="0">
                <a:latin typeface="Arial Rounded MT Bold" pitchFamily="34" charset="0"/>
              </a:rPr>
              <a:t>Standart istihdam yanında esnek çalışma </a:t>
            </a:r>
            <a:r>
              <a:rPr lang="tr-TR" sz="2000" dirty="0" smtClean="0">
                <a:latin typeface="Arial Rounded MT Bold" pitchFamily="34" charset="0"/>
              </a:rPr>
              <a:t>gerekliliği</a:t>
            </a:r>
          </a:p>
          <a:p>
            <a:endParaRPr lang="tr-TR" sz="2000" dirty="0" smtClean="0">
              <a:latin typeface="Arial Rounded MT Bold" pitchFamily="34" charset="0"/>
            </a:endParaRPr>
          </a:p>
          <a:p>
            <a:r>
              <a:rPr lang="tr-TR" sz="2000" dirty="0" smtClean="0">
                <a:latin typeface="Arial Rounded MT Bold" pitchFamily="34" charset="0"/>
              </a:rPr>
              <a:t>İşletmeler ve çalışanlar farklı hukuki ilişkiler kurmaya </a:t>
            </a:r>
          </a:p>
          <a:p>
            <a:r>
              <a:rPr lang="tr-TR" sz="2000" dirty="0" smtClean="0">
                <a:latin typeface="Arial Rounded MT Bold" pitchFamily="34" charset="0"/>
              </a:rPr>
              <a:t>ve yeni istihdam türlerini uygulamaya yöneltmiştir.</a:t>
            </a:r>
          </a:p>
          <a:p>
            <a:r>
              <a:rPr lang="tr-TR" sz="2000" dirty="0" smtClean="0">
                <a:latin typeface="Arial Rounded MT Bold" pitchFamily="34" charset="0"/>
              </a:rPr>
              <a:t> </a:t>
            </a:r>
          </a:p>
        </p:txBody>
      </p:sp>
      <p:sp>
        <p:nvSpPr>
          <p:cNvPr id="3" name="2 Dikdörtgen"/>
          <p:cNvSpPr/>
          <p:nvPr/>
        </p:nvSpPr>
        <p:spPr>
          <a:xfrm>
            <a:off x="1187624" y="692696"/>
            <a:ext cx="6552728" cy="830997"/>
          </a:xfrm>
          <a:prstGeom prst="rect">
            <a:avLst/>
          </a:prstGeom>
        </p:spPr>
        <p:txBody>
          <a:bodyPr wrap="square">
            <a:spAutoFit/>
          </a:bodyPr>
          <a:lstStyle/>
          <a:p>
            <a:r>
              <a:rPr lang="tr-TR" sz="2400" dirty="0" smtClean="0">
                <a:solidFill>
                  <a:srgbClr val="FFFF00"/>
                </a:solidFill>
                <a:latin typeface="Arial Rounded MT Bold" pitchFamily="34" charset="0"/>
              </a:rPr>
              <a:t>Esnek Çalışma İhtiyacını ortaya çıkaran etkenler</a:t>
            </a:r>
            <a:endParaRPr lang="tr-TR" sz="2400" dirty="0">
              <a:solidFill>
                <a:srgbClr val="FFFF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1115616" y="1484784"/>
            <a:ext cx="6840760" cy="2585323"/>
          </a:xfrm>
          <a:prstGeom prst="rect">
            <a:avLst/>
          </a:prstGeom>
        </p:spPr>
        <p:txBody>
          <a:bodyPr wrap="square">
            <a:spAutoFit/>
          </a:bodyPr>
          <a:lstStyle/>
          <a:p>
            <a:r>
              <a:rPr lang="tr-TR" dirty="0" smtClean="0"/>
              <a:t>SONUÇ OLARAK</a:t>
            </a:r>
          </a:p>
          <a:p>
            <a:endParaRPr lang="tr-TR" dirty="0" smtClean="0"/>
          </a:p>
          <a:p>
            <a:r>
              <a:rPr lang="tr-TR" dirty="0" smtClean="0"/>
              <a:t>Artık dünyada, klasik çalışma ve iş sözleşmesi türlerinin yanında  çağrı üzerine çalışma, kısmi süreli çalışma, iş paylaşımı, geçici iş ilişkisi, evde çalışma, tele çalışma gibi </a:t>
            </a:r>
            <a:r>
              <a:rPr lang="tr-TR" dirty="0" err="1" smtClean="0"/>
              <a:t>atipik</a:t>
            </a:r>
            <a:r>
              <a:rPr lang="tr-TR" dirty="0" smtClean="0"/>
              <a:t> iş sözleşmesi türleri yaygınlaşmakta; </a:t>
            </a:r>
          </a:p>
          <a:p>
            <a:endParaRPr lang="tr-TR" dirty="0" smtClean="0"/>
          </a:p>
          <a:p>
            <a:r>
              <a:rPr lang="tr-TR" dirty="0" smtClean="0"/>
              <a:t>kayan iş süresi, telafi edici çalışma, yoğunlaştırılmış iş haftası, kısa çalışma gibi esnek çalışma süreleri uygulanmaktadır. </a:t>
            </a:r>
            <a:endParaRPr lang="tr-TR" dirty="0"/>
          </a:p>
        </p:txBody>
      </p:sp>
    </p:spTree>
    <p:extLst>
      <p:ext uri="{BB962C8B-B14F-4D97-AF65-F5344CB8AC3E}">
        <p14:creationId xmlns:p14="http://schemas.microsoft.com/office/powerpoint/2010/main" val="3100857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1163690" y="1859340"/>
            <a:ext cx="6840760" cy="1754326"/>
          </a:xfrm>
          <a:prstGeom prst="rect">
            <a:avLst/>
          </a:prstGeom>
        </p:spPr>
        <p:txBody>
          <a:bodyPr wrap="square">
            <a:spAutoFit/>
          </a:bodyPr>
          <a:lstStyle/>
          <a:p>
            <a:r>
              <a:rPr lang="tr-TR" dirty="0" smtClean="0"/>
              <a:t>Ülkemizde bu esnek çalışma biçimlerine ilişkin mevzuatın bir kısmı çıkarılmıştır. Ancak  bunların uygulamasında çeşitli sıkıntılar yaşanmaktadır. Bu sıkıntıları çözecek düzenlemelere ihtiyaç vardır.</a:t>
            </a:r>
          </a:p>
          <a:p>
            <a:endParaRPr lang="tr-TR" dirty="0" smtClean="0"/>
          </a:p>
          <a:p>
            <a:r>
              <a:rPr lang="tr-TR" dirty="0" smtClean="0"/>
              <a:t>Mevzuatımıza girmemiş olan esnek çalışma biçimlerinin  de mevzuatımıza girmesi gerekmektedir.</a:t>
            </a:r>
          </a:p>
        </p:txBody>
      </p:sp>
    </p:spTree>
    <p:extLst>
      <p:ext uri="{BB962C8B-B14F-4D97-AF65-F5344CB8AC3E}">
        <p14:creationId xmlns:p14="http://schemas.microsoft.com/office/powerpoint/2010/main" val="8028471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619672" y="1268760"/>
            <a:ext cx="6030416" cy="2308324"/>
          </a:xfrm>
          <a:prstGeom prst="rect">
            <a:avLst/>
          </a:prstGeom>
        </p:spPr>
        <p:txBody>
          <a:bodyPr wrap="square">
            <a:spAutoFit/>
          </a:bodyPr>
          <a:lstStyle/>
          <a:p>
            <a:r>
              <a:rPr lang="tr-TR" dirty="0" smtClean="0"/>
              <a:t>Bu süreçte;</a:t>
            </a:r>
          </a:p>
          <a:p>
            <a:endParaRPr lang="tr-TR" dirty="0" smtClean="0"/>
          </a:p>
          <a:p>
            <a:r>
              <a:rPr lang="tr-TR" dirty="0" smtClean="0"/>
              <a:t>- işletmeleri rahatlatacak esnek çalışma biçimleri benimsenirken, esneklik ve güvence dengesi gözetilmeli,</a:t>
            </a:r>
          </a:p>
          <a:p>
            <a:endParaRPr lang="tr-TR" dirty="0" smtClean="0"/>
          </a:p>
          <a:p>
            <a:r>
              <a:rPr lang="tr-TR" dirty="0" smtClean="0"/>
              <a:t>- politika önlemleri oluşturulurken ve uygulamalar yapılırken sosyal taraflar arasında diyalog ve işbirliği sağlanmalıdır .</a:t>
            </a:r>
            <a:endParaRPr lang="tr-TR" dirty="0"/>
          </a:p>
        </p:txBody>
      </p:sp>
    </p:spTree>
    <p:extLst>
      <p:ext uri="{BB962C8B-B14F-4D97-AF65-F5344CB8AC3E}">
        <p14:creationId xmlns:p14="http://schemas.microsoft.com/office/powerpoint/2010/main" val="2455474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971600" y="1340768"/>
            <a:ext cx="4015458" cy="3785652"/>
          </a:xfrm>
          <a:prstGeom prst="rect">
            <a:avLst/>
          </a:prstGeom>
          <a:noFill/>
        </p:spPr>
        <p:txBody>
          <a:bodyPr wrap="none" rtlCol="0">
            <a:spAutoFit/>
          </a:bodyPr>
          <a:lstStyle/>
          <a:p>
            <a:endParaRPr lang="tr-TR" sz="2000" dirty="0" smtClean="0">
              <a:latin typeface="Arial Rounded MT Bold" pitchFamily="34" charset="0"/>
            </a:endParaRPr>
          </a:p>
          <a:p>
            <a:endParaRPr lang="tr-TR" sz="2000" dirty="0" smtClean="0">
              <a:latin typeface="Arial Rounded MT Bold" pitchFamily="34" charset="0"/>
            </a:endParaRPr>
          </a:p>
          <a:p>
            <a:r>
              <a:rPr lang="tr-TR" sz="2000" dirty="0" smtClean="0">
                <a:solidFill>
                  <a:srgbClr val="FFFF00"/>
                </a:solidFill>
                <a:latin typeface="Arial Rounded MT Bold" pitchFamily="34" charset="0"/>
              </a:rPr>
              <a:t>2-Esneklik-  güvenceli esneklik</a:t>
            </a:r>
          </a:p>
          <a:p>
            <a:endParaRPr lang="tr-TR" sz="2000" dirty="0" smtClean="0">
              <a:solidFill>
                <a:srgbClr val="FFFF00"/>
              </a:solidFill>
              <a:latin typeface="Arial Rounded MT Bold" pitchFamily="34" charset="0"/>
            </a:endParaRPr>
          </a:p>
          <a:p>
            <a:r>
              <a:rPr lang="tr-TR" sz="2000" dirty="0" smtClean="0">
                <a:solidFill>
                  <a:srgbClr val="FFFF00"/>
                </a:solidFill>
                <a:latin typeface="Arial Rounded MT Bold" pitchFamily="34" charset="0"/>
              </a:rPr>
              <a:t>Esneklik:</a:t>
            </a:r>
          </a:p>
          <a:p>
            <a:r>
              <a:rPr lang="tr-TR" sz="2000" dirty="0" smtClean="0">
                <a:latin typeface="Arial Rounded MT Bold" pitchFamily="34" charset="0"/>
              </a:rPr>
              <a:t>İşgücü piyasalarında</a:t>
            </a:r>
          </a:p>
          <a:p>
            <a:r>
              <a:rPr lang="tr-TR" sz="2000" dirty="0" smtClean="0">
                <a:latin typeface="Arial Rounded MT Bold" pitchFamily="34" charset="0"/>
              </a:rPr>
              <a:t>İşin organizasyonunda</a:t>
            </a:r>
          </a:p>
          <a:p>
            <a:r>
              <a:rPr lang="tr-TR" sz="2000" dirty="0" smtClean="0">
                <a:latin typeface="Arial Rounded MT Bold" pitchFamily="34" charset="0"/>
              </a:rPr>
              <a:t>Çalışma ilişkilerinde </a:t>
            </a:r>
          </a:p>
          <a:p>
            <a:r>
              <a:rPr lang="tr-TR" sz="2000" dirty="0" smtClean="0">
                <a:solidFill>
                  <a:srgbClr val="FFFF00"/>
                </a:solidFill>
                <a:latin typeface="Arial Rounded MT Bold" pitchFamily="34" charset="0"/>
              </a:rPr>
              <a:t>Güvence:</a:t>
            </a:r>
          </a:p>
          <a:p>
            <a:r>
              <a:rPr lang="tr-TR" sz="2000" dirty="0" smtClean="0">
                <a:latin typeface="Arial Rounded MT Bold" pitchFamily="34" charset="0"/>
              </a:rPr>
              <a:t>İstihdam güvencesi</a:t>
            </a:r>
          </a:p>
          <a:p>
            <a:r>
              <a:rPr lang="tr-TR" sz="2000" dirty="0" smtClean="0">
                <a:latin typeface="Arial Rounded MT Bold" pitchFamily="34" charset="0"/>
              </a:rPr>
              <a:t>Sosyal Güvenliğin geliştirilmesi</a:t>
            </a:r>
          </a:p>
          <a:p>
            <a:endParaRPr lang="tr-TR" sz="2000" dirty="0" smtClean="0">
              <a:solidFill>
                <a:srgbClr val="FFFF00"/>
              </a:solidFill>
              <a:latin typeface="Arial Rounded MT Bold"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1043608" y="1412776"/>
            <a:ext cx="7056784" cy="3785652"/>
          </a:xfrm>
          <a:prstGeom prst="rect">
            <a:avLst/>
          </a:prstGeom>
        </p:spPr>
        <p:txBody>
          <a:bodyPr wrap="square">
            <a:spAutoFit/>
          </a:bodyPr>
          <a:lstStyle/>
          <a:p>
            <a:r>
              <a:rPr lang="tr-TR" sz="2000" dirty="0" smtClean="0">
                <a:solidFill>
                  <a:srgbClr val="FFFF00"/>
                </a:solidFill>
                <a:latin typeface="Arial Rounded MT Bold" pitchFamily="34" charset="0"/>
              </a:rPr>
              <a:t>Esnek çalışma standart veya klasik istihdamın, ortadan kaldırılması veya esnek istihdama dönüştürülmesi demek değildir. </a:t>
            </a:r>
            <a:r>
              <a:rPr lang="tr-TR" sz="2000" dirty="0" smtClean="0">
                <a:solidFill>
                  <a:srgbClr val="FFFF00"/>
                </a:solidFill>
                <a:latin typeface="Arial Rounded MT Bold" pitchFamily="34" charset="0"/>
              </a:rPr>
              <a:t>Klasik</a:t>
            </a:r>
            <a:r>
              <a:rPr lang="tr-TR" sz="2000" dirty="0" smtClean="0">
                <a:solidFill>
                  <a:srgbClr val="FFFF00"/>
                </a:solidFill>
                <a:latin typeface="Arial Rounded MT Bold" pitchFamily="34" charset="0"/>
              </a:rPr>
              <a:t> </a:t>
            </a:r>
            <a:r>
              <a:rPr lang="tr-TR" sz="2000" dirty="0" smtClean="0">
                <a:solidFill>
                  <a:srgbClr val="FFFF00"/>
                </a:solidFill>
                <a:latin typeface="Arial Rounded MT Bold" pitchFamily="34" charset="0"/>
              </a:rPr>
              <a:t>istihdam, asli istihdam biçimi olarak daima mevcut olacaktır.</a:t>
            </a:r>
          </a:p>
          <a:p>
            <a:endParaRPr lang="tr-TR" sz="2000" dirty="0" smtClean="0">
              <a:solidFill>
                <a:srgbClr val="FFFF00"/>
              </a:solidFill>
              <a:latin typeface="Arial Rounded MT Bold" pitchFamily="34" charset="0"/>
            </a:endParaRPr>
          </a:p>
          <a:p>
            <a:r>
              <a:rPr lang="tr-TR" sz="2000" dirty="0" smtClean="0">
                <a:solidFill>
                  <a:srgbClr val="FFFF00"/>
                </a:solidFill>
                <a:latin typeface="Arial Rounded MT Bold" pitchFamily="34" charset="0"/>
              </a:rPr>
              <a:t>Ülkemizde esnek çalışma aslında son derece yaygındır. Ama mevzuatımızdaki eksiklikler yada katılıklar nedeni ile kayıtlara tam olarak yansımamaktadır.</a:t>
            </a:r>
          </a:p>
          <a:p>
            <a:endParaRPr lang="tr-TR" sz="2000" dirty="0">
              <a:solidFill>
                <a:srgbClr val="FFFF00"/>
              </a:solidFill>
              <a:latin typeface="Arial Rounded MT Bold" pitchFamily="34" charset="0"/>
            </a:endParaRPr>
          </a:p>
          <a:p>
            <a:r>
              <a:rPr lang="tr-TR" sz="2000" dirty="0" smtClean="0">
                <a:solidFill>
                  <a:srgbClr val="FFFF00"/>
                </a:solidFill>
                <a:latin typeface="Arial Rounded MT Bold" pitchFamily="34" charset="0"/>
              </a:rPr>
              <a:t>Esnek çalışma mevzuatının iyileştirilmesi ile bu kapsamda çalışanların hak ve yükümlülükleri yasal düzenlemeye kavuşacaktır.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971600" y="1340768"/>
            <a:ext cx="7200800" cy="3693319"/>
          </a:xfrm>
          <a:prstGeom prst="rect">
            <a:avLst/>
          </a:prstGeom>
          <a:noFill/>
        </p:spPr>
        <p:txBody>
          <a:bodyPr wrap="square" rtlCol="0">
            <a:spAutoFit/>
          </a:bodyPr>
          <a:lstStyle/>
          <a:p>
            <a:r>
              <a:rPr lang="tr-TR" dirty="0" smtClean="0">
                <a:solidFill>
                  <a:srgbClr val="FFFF00"/>
                </a:solidFill>
                <a:latin typeface="Arial Rounded MT Bold" pitchFamily="34" charset="0"/>
              </a:rPr>
              <a:t>1-Mevzuatımızda düzenlenmiş olanlar</a:t>
            </a:r>
          </a:p>
          <a:p>
            <a:pPr>
              <a:buFont typeface="Arial" pitchFamily="34" charset="0"/>
              <a:buChar char="•"/>
            </a:pPr>
            <a:r>
              <a:rPr lang="tr-TR" dirty="0" smtClean="0">
                <a:latin typeface="Arial Rounded MT Bold" pitchFamily="34" charset="0"/>
              </a:rPr>
              <a:t>Kısmi süreli çalışma</a:t>
            </a:r>
          </a:p>
          <a:p>
            <a:pPr>
              <a:buFont typeface="Arial" pitchFamily="34" charset="0"/>
              <a:buChar char="•"/>
            </a:pPr>
            <a:r>
              <a:rPr lang="tr-TR" dirty="0" smtClean="0">
                <a:latin typeface="Arial Rounded MT Bold" pitchFamily="34" charset="0"/>
              </a:rPr>
              <a:t>Belirli süreli çalışma</a:t>
            </a:r>
          </a:p>
          <a:p>
            <a:pPr>
              <a:buFont typeface="Arial" pitchFamily="34" charset="0"/>
              <a:buChar char="•"/>
            </a:pPr>
            <a:r>
              <a:rPr lang="tr-TR" dirty="0" smtClean="0">
                <a:latin typeface="Arial Rounded MT Bold" pitchFamily="34" charset="0"/>
              </a:rPr>
              <a:t>Çağrı üzerine çalışma</a:t>
            </a:r>
          </a:p>
          <a:p>
            <a:pPr>
              <a:buFont typeface="Arial" pitchFamily="34" charset="0"/>
              <a:buChar char="•"/>
            </a:pPr>
            <a:r>
              <a:rPr lang="tr-TR" dirty="0" smtClean="0">
                <a:latin typeface="Arial Rounded MT Bold" pitchFamily="34" charset="0"/>
              </a:rPr>
              <a:t>Alt işverenlik</a:t>
            </a:r>
          </a:p>
          <a:p>
            <a:pPr>
              <a:buFont typeface="Arial" pitchFamily="34" charset="0"/>
              <a:buChar char="•"/>
            </a:pPr>
            <a:r>
              <a:rPr lang="tr-TR" dirty="0" smtClean="0">
                <a:latin typeface="Arial Rounded MT Bold" pitchFamily="34" charset="0"/>
              </a:rPr>
              <a:t>Geçici iş ilişkisi</a:t>
            </a:r>
          </a:p>
          <a:p>
            <a:pPr>
              <a:buFont typeface="Arial" pitchFamily="34" charset="0"/>
              <a:buChar char="•"/>
            </a:pPr>
            <a:endParaRPr lang="tr-TR" dirty="0" smtClean="0">
              <a:latin typeface="Arial Rounded MT Bold" pitchFamily="34" charset="0"/>
            </a:endParaRPr>
          </a:p>
          <a:p>
            <a:r>
              <a:rPr lang="tr-TR" dirty="0" smtClean="0">
                <a:solidFill>
                  <a:srgbClr val="FFFF00"/>
                </a:solidFill>
                <a:latin typeface="Arial Rounded MT Bold" pitchFamily="34" charset="0"/>
              </a:rPr>
              <a:t>2-Düzenlenmemiş olanlar</a:t>
            </a:r>
          </a:p>
          <a:p>
            <a:pPr>
              <a:buFont typeface="Arial" pitchFamily="34" charset="0"/>
              <a:buChar char="•"/>
            </a:pPr>
            <a:r>
              <a:rPr lang="tr-TR" dirty="0" smtClean="0">
                <a:latin typeface="Arial Rounded MT Bold" pitchFamily="34" charset="0"/>
              </a:rPr>
              <a:t>Özel istihdam büroları aracılığı ile geçici süreli çalışma</a:t>
            </a:r>
          </a:p>
          <a:p>
            <a:pPr>
              <a:buFont typeface="Arial" pitchFamily="34" charset="0"/>
              <a:buChar char="•"/>
            </a:pPr>
            <a:r>
              <a:rPr lang="tr-TR" dirty="0" smtClean="0">
                <a:latin typeface="Arial Rounded MT Bold" pitchFamily="34" charset="0"/>
              </a:rPr>
              <a:t>Evden çalışma</a:t>
            </a:r>
          </a:p>
          <a:p>
            <a:pPr>
              <a:buFont typeface="Arial" pitchFamily="34" charset="0"/>
              <a:buChar char="•"/>
            </a:pPr>
            <a:r>
              <a:rPr lang="tr-TR" dirty="0" smtClean="0">
                <a:latin typeface="Arial Rounded MT Bold" pitchFamily="34" charset="0"/>
              </a:rPr>
              <a:t>Uzaktan çalışma</a:t>
            </a:r>
          </a:p>
          <a:p>
            <a:pPr>
              <a:buFont typeface="Arial" pitchFamily="34" charset="0"/>
              <a:buChar char="•"/>
            </a:pPr>
            <a:r>
              <a:rPr lang="tr-TR" dirty="0" smtClean="0">
                <a:latin typeface="Arial Rounded MT Bold" pitchFamily="34" charset="0"/>
              </a:rPr>
              <a:t>İş paylaşımı</a:t>
            </a:r>
          </a:p>
          <a:p>
            <a:pPr>
              <a:buFont typeface="Arial" pitchFamily="34" charset="0"/>
              <a:buChar char="•"/>
            </a:pPr>
            <a:r>
              <a:rPr lang="tr-TR" dirty="0" smtClean="0">
                <a:latin typeface="Arial Rounded MT Bold" pitchFamily="34" charset="0"/>
              </a:rPr>
              <a:t>Esnek zaman modeli</a:t>
            </a:r>
          </a:p>
        </p:txBody>
      </p:sp>
      <p:sp>
        <p:nvSpPr>
          <p:cNvPr id="3" name="2 Dikdörtgen"/>
          <p:cNvSpPr/>
          <p:nvPr/>
        </p:nvSpPr>
        <p:spPr>
          <a:xfrm>
            <a:off x="1187624" y="692696"/>
            <a:ext cx="6552728" cy="461665"/>
          </a:xfrm>
          <a:prstGeom prst="rect">
            <a:avLst/>
          </a:prstGeom>
        </p:spPr>
        <p:txBody>
          <a:bodyPr wrap="square">
            <a:spAutoFit/>
          </a:bodyPr>
          <a:lstStyle/>
          <a:p>
            <a:r>
              <a:rPr lang="tr-TR" sz="2400" dirty="0" smtClean="0">
                <a:solidFill>
                  <a:srgbClr val="FFFF00"/>
                </a:solidFill>
                <a:latin typeface="Arial Rounded MT Bold" pitchFamily="34" charset="0"/>
              </a:rPr>
              <a:t>Esnek Çalışma Biçimleri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150894" y="1340768"/>
            <a:ext cx="7885602" cy="3416320"/>
          </a:xfrm>
          <a:prstGeom prst="rect">
            <a:avLst/>
          </a:prstGeom>
          <a:noFill/>
        </p:spPr>
        <p:txBody>
          <a:bodyPr wrap="square" rtlCol="0">
            <a:spAutoFit/>
          </a:bodyPr>
          <a:lstStyle/>
          <a:p>
            <a:pPr algn="ctr"/>
            <a:r>
              <a:rPr lang="tr-TR" dirty="0" smtClean="0">
                <a:solidFill>
                  <a:srgbClr val="FFFF00"/>
                </a:solidFill>
                <a:latin typeface="Arial Rounded MT Bold" pitchFamily="34" charset="0"/>
              </a:rPr>
              <a:t>Özel istihdam büroları aracılığı ile</a:t>
            </a:r>
          </a:p>
          <a:p>
            <a:pPr algn="ctr"/>
            <a:r>
              <a:rPr lang="tr-TR" dirty="0" smtClean="0">
                <a:solidFill>
                  <a:srgbClr val="FFFF00"/>
                </a:solidFill>
                <a:latin typeface="Arial Rounded MT Bold" pitchFamily="34" charset="0"/>
              </a:rPr>
              <a:t> geçici süreli çalışma</a:t>
            </a:r>
          </a:p>
          <a:p>
            <a:endParaRPr lang="tr-TR" dirty="0" smtClean="0">
              <a:latin typeface="Arial Rounded MT Bold" pitchFamily="34" charset="0"/>
            </a:endParaRPr>
          </a:p>
          <a:p>
            <a:r>
              <a:rPr lang="tr-TR" dirty="0" smtClean="0">
                <a:latin typeface="Arial Rounded MT Bold" pitchFamily="34" charset="0"/>
              </a:rPr>
              <a:t>Bu konuya ilişkin olarak 2009 yılında TBMM’de kabul edilen 5920 sayılı Kanun ile İş Kanununa «Mesleki anlamda geçici iş ilişkisi» başlıklı bir madde eklenmesi öngörülmüştür.</a:t>
            </a:r>
          </a:p>
          <a:p>
            <a:endParaRPr lang="tr-TR" dirty="0" smtClean="0">
              <a:latin typeface="Arial Rounded MT Bold" pitchFamily="34" charset="0"/>
            </a:endParaRPr>
          </a:p>
          <a:p>
            <a:r>
              <a:rPr lang="tr-TR" dirty="0" smtClean="0">
                <a:latin typeface="Arial Rounded MT Bold" pitchFamily="34" charset="0"/>
              </a:rPr>
              <a:t>Ancak bu düzenleme Cumhurbaşkanlığı Makamı tarafından  AB Yönergesi ile uyuşmadığı gerekçesi ile TBMM’ye bir kez daha görüşülmesi  talebiyle geri gönderilmiştir. </a:t>
            </a:r>
          </a:p>
          <a:p>
            <a:endParaRPr lang="tr-TR" dirty="0" smtClean="0">
              <a:latin typeface="Arial Rounded MT Bold" pitchFamily="34" charset="0"/>
            </a:endParaRPr>
          </a:p>
          <a:p>
            <a:r>
              <a:rPr lang="tr-TR" dirty="0" smtClean="0">
                <a:latin typeface="Arial Rounded MT Bold" pitchFamily="34" charset="0"/>
              </a:rPr>
              <a:t>TBMM’de  bu madde ilgili Kanundan çıkarılmıştır.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150894" y="1340768"/>
            <a:ext cx="7885602" cy="2862322"/>
          </a:xfrm>
          <a:prstGeom prst="rect">
            <a:avLst/>
          </a:prstGeom>
          <a:noFill/>
        </p:spPr>
        <p:txBody>
          <a:bodyPr wrap="square" rtlCol="0">
            <a:spAutoFit/>
          </a:bodyPr>
          <a:lstStyle/>
          <a:p>
            <a:pPr algn="ctr"/>
            <a:r>
              <a:rPr lang="tr-TR" dirty="0" smtClean="0">
                <a:solidFill>
                  <a:srgbClr val="FFFF00"/>
                </a:solidFill>
                <a:latin typeface="Arial Rounded MT Bold" pitchFamily="34" charset="0"/>
              </a:rPr>
              <a:t>Özel istihdam büroları aracılığı ile</a:t>
            </a:r>
          </a:p>
          <a:p>
            <a:pPr algn="ctr"/>
            <a:r>
              <a:rPr lang="tr-TR" dirty="0" smtClean="0">
                <a:solidFill>
                  <a:srgbClr val="FFFF00"/>
                </a:solidFill>
                <a:latin typeface="Arial Rounded MT Bold" pitchFamily="34" charset="0"/>
              </a:rPr>
              <a:t> geçici süreli çalışma</a:t>
            </a:r>
          </a:p>
          <a:p>
            <a:endParaRPr lang="tr-TR" dirty="0" smtClean="0">
              <a:latin typeface="Arial Rounded MT Bold" pitchFamily="34" charset="0"/>
            </a:endParaRPr>
          </a:p>
          <a:p>
            <a:r>
              <a:rPr lang="tr-TR" dirty="0" smtClean="0">
                <a:latin typeface="Arial Rounded MT Bold" pitchFamily="34" charset="0"/>
              </a:rPr>
              <a:t>Konu 2010 yılı başında TBMM’ye sunulan Torba Kanun tasarısında yer almış, ancak ilgili madde Plan ve Bütçe komisyonu tarafından metinden çıkarılmıştır.</a:t>
            </a:r>
          </a:p>
          <a:p>
            <a:endParaRPr lang="tr-TR" dirty="0" smtClean="0">
              <a:latin typeface="Arial Rounded MT Bold" pitchFamily="34" charset="0"/>
            </a:endParaRPr>
          </a:p>
          <a:p>
            <a:endParaRPr lang="tr-TR" dirty="0" smtClean="0">
              <a:latin typeface="Arial Rounded MT Bold" pitchFamily="34" charset="0"/>
            </a:endParaRPr>
          </a:p>
          <a:p>
            <a:endParaRPr lang="tr-TR" dirty="0" smtClean="0">
              <a:latin typeface="Arial Rounded MT Bold" pitchFamily="34" charset="0"/>
            </a:endParaRPr>
          </a:p>
          <a:p>
            <a:endParaRPr lang="tr-TR" dirty="0" smtClean="0">
              <a:latin typeface="Arial Rounded MT Bold" pitchFamily="34" charset="0"/>
            </a:endParaRPr>
          </a:p>
        </p:txBody>
      </p:sp>
    </p:spTree>
    <p:extLst>
      <p:ext uri="{BB962C8B-B14F-4D97-AF65-F5344CB8AC3E}">
        <p14:creationId xmlns:p14="http://schemas.microsoft.com/office/powerpoint/2010/main" val="376414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150894" y="1340768"/>
            <a:ext cx="7885602" cy="3693319"/>
          </a:xfrm>
          <a:prstGeom prst="rect">
            <a:avLst/>
          </a:prstGeom>
          <a:noFill/>
        </p:spPr>
        <p:txBody>
          <a:bodyPr wrap="square" rtlCol="0">
            <a:spAutoFit/>
          </a:bodyPr>
          <a:lstStyle/>
          <a:p>
            <a:pPr algn="ctr"/>
            <a:r>
              <a:rPr lang="tr-TR" dirty="0" smtClean="0">
                <a:solidFill>
                  <a:srgbClr val="FFFF00"/>
                </a:solidFill>
                <a:latin typeface="Arial Rounded MT Bold" pitchFamily="34" charset="0"/>
              </a:rPr>
              <a:t>Özel istihdam büroları aracılığı ile</a:t>
            </a:r>
          </a:p>
          <a:p>
            <a:pPr algn="ctr"/>
            <a:r>
              <a:rPr lang="tr-TR" dirty="0" smtClean="0">
                <a:solidFill>
                  <a:srgbClr val="FFFF00"/>
                </a:solidFill>
                <a:latin typeface="Arial Rounded MT Bold" pitchFamily="34" charset="0"/>
              </a:rPr>
              <a:t> geçici süreli çalışma</a:t>
            </a:r>
          </a:p>
          <a:p>
            <a:endParaRPr lang="tr-TR" dirty="0" smtClean="0">
              <a:latin typeface="Arial Rounded MT Bold" pitchFamily="34" charset="0"/>
            </a:endParaRPr>
          </a:p>
          <a:p>
            <a:r>
              <a:rPr lang="tr-TR" dirty="0" smtClean="0">
                <a:latin typeface="Arial Rounded MT Bold" pitchFamily="34" charset="0"/>
              </a:rPr>
              <a:t>2015 yılı başında Ailenin ve Dinamik Nüfus Yapısının Korunması amacıyla hazırlanan Kanun Tasarısı ile tekrar gündeme getirilmiştir.</a:t>
            </a:r>
          </a:p>
          <a:p>
            <a:r>
              <a:rPr lang="tr-TR" dirty="0" smtClean="0">
                <a:latin typeface="Arial Rounded MT Bold" pitchFamily="34" charset="0"/>
              </a:rPr>
              <a:t>Bu tasarı TBMM’de 4 tali ve Sağlık, Aile, Çalışma  ve Sosyal İlişkiler Komisyonunda görüşülerek kabul edilmiştir. </a:t>
            </a:r>
          </a:p>
          <a:p>
            <a:endParaRPr lang="tr-TR" dirty="0" smtClean="0">
              <a:latin typeface="Arial Rounded MT Bold" pitchFamily="34" charset="0"/>
            </a:endParaRPr>
          </a:p>
          <a:p>
            <a:r>
              <a:rPr lang="tr-TR" dirty="0" smtClean="0">
                <a:latin typeface="Arial Rounded MT Bold" pitchFamily="34" charset="0"/>
              </a:rPr>
              <a:t>Tasarı ile İş Kanununa «Özel istihdam bürosu aracılığıyla geçici iş ilişkisi» başlıklı madde eklenmektedir.</a:t>
            </a:r>
            <a:endParaRPr lang="tr-TR" dirty="0">
              <a:latin typeface="Arial Rounded MT Bold" pitchFamily="34" charset="0"/>
            </a:endParaRPr>
          </a:p>
          <a:p>
            <a:endParaRPr lang="tr-TR" dirty="0" smtClean="0">
              <a:latin typeface="Arial Rounded MT Bold" pitchFamily="34" charset="0"/>
            </a:endParaRPr>
          </a:p>
          <a:p>
            <a:endParaRPr lang="tr-TR" dirty="0" smtClean="0">
              <a:latin typeface="Arial Rounded MT Bold" pitchFamily="34" charset="0"/>
            </a:endParaRPr>
          </a:p>
          <a:p>
            <a:endParaRPr lang="tr-TR" dirty="0" smtClean="0">
              <a:latin typeface="Arial Rounded MT Bold" pitchFamily="34" charset="0"/>
            </a:endParaRPr>
          </a:p>
        </p:txBody>
      </p:sp>
    </p:spTree>
    <p:extLst>
      <p:ext uri="{BB962C8B-B14F-4D97-AF65-F5344CB8AC3E}">
        <p14:creationId xmlns:p14="http://schemas.microsoft.com/office/powerpoint/2010/main" val="24461841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1595</TotalTime>
  <Words>1443</Words>
  <Application>Microsoft Office PowerPoint</Application>
  <PresentationFormat>Ekran Gösterisi (4:3)</PresentationFormat>
  <Paragraphs>209</Paragraphs>
  <Slides>32</Slides>
  <Notes>0</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Akış</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TOBB</dc:creator>
  <cp:lastModifiedBy>tobb</cp:lastModifiedBy>
  <cp:revision>138</cp:revision>
  <cp:lastPrinted>2015-11-13T18:55:49Z</cp:lastPrinted>
  <dcterms:created xsi:type="dcterms:W3CDTF">2014-11-04T08:27:56Z</dcterms:created>
  <dcterms:modified xsi:type="dcterms:W3CDTF">2015-11-15T22:12:09Z</dcterms:modified>
</cp:coreProperties>
</file>