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72" r:id="rId4"/>
    <p:sldId id="259" r:id="rId5"/>
    <p:sldId id="260" r:id="rId6"/>
    <p:sldId id="261" r:id="rId7"/>
    <p:sldId id="275" r:id="rId8"/>
    <p:sldId id="276" r:id="rId9"/>
    <p:sldId id="262" r:id="rId10"/>
    <p:sldId id="279" r:id="rId11"/>
    <p:sldId id="281" r:id="rId12"/>
    <p:sldId id="263" r:id="rId13"/>
    <p:sldId id="280" r:id="rId14"/>
    <p:sldId id="264" r:id="rId15"/>
    <p:sldId id="265" r:id="rId16"/>
    <p:sldId id="273" r:id="rId17"/>
    <p:sldId id="266" r:id="rId18"/>
    <p:sldId id="278" r:id="rId19"/>
    <p:sldId id="267" r:id="rId20"/>
    <p:sldId id="268" r:id="rId21"/>
    <p:sldId id="269" r:id="rId22"/>
    <p:sldId id="270" r:id="rId23"/>
    <p:sldId id="274" r:id="rId24"/>
    <p:sldId id="282" r:id="rId25"/>
    <p:sldId id="271" r:id="rId26"/>
    <p:sldId id="277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40A5-0A17-4982-B8B6-C73AFA6DF487}" type="datetimeFigureOut">
              <a:rPr lang="tr-TR" smtClean="0"/>
              <a:t>15.11.2015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7E09-3E1D-4F7C-8238-3169711CB00D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40A5-0A17-4982-B8B6-C73AFA6DF487}" type="datetimeFigureOut">
              <a:rPr lang="tr-TR" smtClean="0"/>
              <a:t>15.11.2015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7E09-3E1D-4F7C-8238-3169711CB00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40A5-0A17-4982-B8B6-C73AFA6DF487}" type="datetimeFigureOut">
              <a:rPr lang="tr-TR" smtClean="0"/>
              <a:t>15.11.2015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7E09-3E1D-4F7C-8238-3169711CB00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40A5-0A17-4982-B8B6-C73AFA6DF487}" type="datetimeFigureOut">
              <a:rPr lang="tr-TR" smtClean="0"/>
              <a:t>15.11.2015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7E09-3E1D-4F7C-8238-3169711CB00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40A5-0A17-4982-B8B6-C73AFA6DF487}" type="datetimeFigureOut">
              <a:rPr lang="tr-TR" smtClean="0"/>
              <a:t>15.11.2015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7E09-3E1D-4F7C-8238-3169711CB00D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40A5-0A17-4982-B8B6-C73AFA6DF487}" type="datetimeFigureOut">
              <a:rPr lang="tr-TR" smtClean="0"/>
              <a:t>15.11.2015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7E09-3E1D-4F7C-8238-3169711CB00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40A5-0A17-4982-B8B6-C73AFA6DF487}" type="datetimeFigureOut">
              <a:rPr lang="tr-TR" smtClean="0"/>
              <a:t>15.11.2015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7E09-3E1D-4F7C-8238-3169711CB00D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40A5-0A17-4982-B8B6-C73AFA6DF487}" type="datetimeFigureOut">
              <a:rPr lang="tr-TR" smtClean="0"/>
              <a:t>15.11.2015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7E09-3E1D-4F7C-8238-3169711CB00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40A5-0A17-4982-B8B6-C73AFA6DF487}" type="datetimeFigureOut">
              <a:rPr lang="tr-TR" smtClean="0"/>
              <a:t>15.11.2015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7E09-3E1D-4F7C-8238-3169711CB00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40A5-0A17-4982-B8B6-C73AFA6DF487}" type="datetimeFigureOut">
              <a:rPr lang="tr-TR" smtClean="0"/>
              <a:t>15.11.2015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7E09-3E1D-4F7C-8238-3169711CB00D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40A5-0A17-4982-B8B6-C73AFA6DF487}" type="datetimeFigureOut">
              <a:rPr lang="tr-TR" smtClean="0"/>
              <a:t>15.11.2015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C7E09-3E1D-4F7C-8238-3169711CB00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8B40A5-0A17-4982-B8B6-C73AFA6DF487}" type="datetimeFigureOut">
              <a:rPr lang="tr-TR" smtClean="0"/>
              <a:t>15.11.2015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0DC7E09-3E1D-4F7C-8238-3169711CB00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93863"/>
            <a:ext cx="7848600" cy="1927225"/>
          </a:xfrm>
        </p:spPr>
        <p:txBody>
          <a:bodyPr/>
          <a:lstStyle/>
          <a:p>
            <a:pPr algn="ctr"/>
            <a:r>
              <a:rPr lang="tr-TR" dirty="0" smtClean="0"/>
              <a:t>ÇALIŞMA HAYATINDA ESNEK ÇALIŞMA</a:t>
            </a:r>
            <a:endParaRPr lang="tr-T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4509120"/>
            <a:ext cx="7848600" cy="19272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000" dirty="0" smtClean="0"/>
              <a:t>CEM ENDER </a:t>
            </a:r>
            <a:r>
              <a:rPr lang="tr-TR" sz="2000" dirty="0" smtClean="0"/>
              <a:t>MUTLU</a:t>
            </a:r>
          </a:p>
          <a:p>
            <a:r>
              <a:rPr lang="tr-TR" sz="2000" dirty="0" smtClean="0"/>
              <a:t>İl </a:t>
            </a:r>
            <a:r>
              <a:rPr lang="tr-TR" sz="2000" dirty="0" smtClean="0"/>
              <a:t>İstihdam ve mesleki eğitim kurulu</a:t>
            </a:r>
          </a:p>
          <a:p>
            <a:r>
              <a:rPr lang="tr-TR" sz="2000" dirty="0" smtClean="0"/>
              <a:t>TİSK TEMSİLCİSİ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04469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168"/>
            <a:ext cx="8229600" cy="990600"/>
          </a:xfrm>
        </p:spPr>
        <p:txBody>
          <a:bodyPr/>
          <a:lstStyle/>
          <a:p>
            <a:pPr algn="ctr"/>
            <a:r>
              <a:rPr lang="tr-TR" dirty="0" smtClean="0"/>
              <a:t>İş Kanunu’ndaki Esneklik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sz="2800" dirty="0" smtClean="0">
                <a:solidFill>
                  <a:schemeClr val="tx2"/>
                </a:solidFill>
              </a:rPr>
              <a:t>İstihdamda Esneklik</a:t>
            </a:r>
          </a:p>
          <a:p>
            <a:pPr marL="731520" lvl="1" indent="-457200">
              <a:buFont typeface="+mj-lt"/>
              <a:buAutoNum type="alphaLcParenR"/>
            </a:pPr>
            <a:r>
              <a:rPr lang="tr-TR" sz="2400" b="1" u="sng" dirty="0" smtClean="0"/>
              <a:t>Belirli Süreli İş Sözleşmesi</a:t>
            </a:r>
          </a:p>
          <a:p>
            <a:pPr marL="0" indent="0" algn="just">
              <a:buNone/>
            </a:pPr>
            <a:endParaRPr lang="tr-TR" sz="1000" dirty="0" smtClean="0"/>
          </a:p>
          <a:p>
            <a:pPr marL="0" indent="0" algn="just">
              <a:buNone/>
            </a:pPr>
            <a:r>
              <a:rPr lang="tr-TR" dirty="0" smtClean="0"/>
              <a:t>Belirli Süreli İş Sözleşmesinin Kurulmasını Mümkün Kılan Koşullar;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İşin belirli süreli olması,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Belli bir işin tamamlanmasına yönelik olması,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Belirli bir olgunun ortaya çıkması.</a:t>
            </a:r>
            <a:endParaRPr lang="tr-TR" dirty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Batı </a:t>
            </a:r>
            <a:r>
              <a:rPr lang="tr-TR" dirty="0"/>
              <a:t>Hukukunda istihdamı teşvikin bir enstrümanı </a:t>
            </a:r>
            <a:r>
              <a:rPr lang="tr-TR" dirty="0" smtClean="0"/>
              <a:t>olarak düzenlenen belirli </a:t>
            </a:r>
            <a:r>
              <a:rPr lang="tr-TR" dirty="0"/>
              <a:t>süreli iş sözleşmesi hukukumuzda çok katı bir şekilde düzenlenmiştir. </a:t>
            </a:r>
            <a:endParaRPr lang="tr-TR" dirty="0" smtClean="0"/>
          </a:p>
          <a:p>
            <a:pPr>
              <a:buFont typeface="Wingdings" panose="05000000000000000000" pitchFamily="2" charset="2"/>
              <a:buChar char="q"/>
            </a:pPr>
            <a:endParaRPr lang="tr-TR" sz="700" dirty="0"/>
          </a:p>
          <a:p>
            <a:pPr marL="0" indent="0">
              <a:buNone/>
            </a:pPr>
            <a:endParaRPr lang="tr-TR" sz="700" dirty="0" smtClean="0"/>
          </a:p>
          <a:p>
            <a:pPr algn="just">
              <a:buFont typeface="Wingdings" panose="05000000000000000000" pitchFamily="2" charset="2"/>
              <a:buChar char="q"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8420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160"/>
            <a:ext cx="8229600" cy="990600"/>
          </a:xfrm>
        </p:spPr>
        <p:txBody>
          <a:bodyPr/>
          <a:lstStyle/>
          <a:p>
            <a:pPr algn="ctr"/>
            <a:r>
              <a:rPr lang="tr-TR" dirty="0" smtClean="0"/>
              <a:t>İş Kanunu’ndaki Esneklik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sz="2800" dirty="0" smtClean="0">
                <a:solidFill>
                  <a:schemeClr val="tx2"/>
                </a:solidFill>
              </a:rPr>
              <a:t>İstihdamda Esneklik</a:t>
            </a:r>
          </a:p>
          <a:p>
            <a:pPr marL="731520" lvl="1" indent="-457200">
              <a:buFont typeface="+mj-lt"/>
              <a:buAutoNum type="alphaLcParenR"/>
            </a:pPr>
            <a:r>
              <a:rPr lang="tr-TR" sz="2400" b="1" u="sng" dirty="0" smtClean="0"/>
              <a:t>Belirli Süreli İş Sözleşmesi</a:t>
            </a:r>
          </a:p>
          <a:p>
            <a:pPr>
              <a:buFont typeface="Wingdings" panose="05000000000000000000" pitchFamily="2" charset="2"/>
              <a:buChar char="q"/>
            </a:pPr>
            <a:endParaRPr lang="tr-TR" sz="7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dirty="0" smtClean="0"/>
              <a:t>Yeni </a:t>
            </a:r>
            <a:r>
              <a:rPr lang="tr-TR" dirty="0"/>
              <a:t>kurulan işyerlerine yönelik olarak belirli süreli iş sözleşmesi yapılmasına ilişkin kolaylıklar sağlanmalıdır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sz="7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dirty="0" smtClean="0"/>
              <a:t> </a:t>
            </a:r>
            <a:r>
              <a:rPr lang="tr-TR" dirty="0"/>
              <a:t>Aynı şekilde uzun süredir işsiz olan, çalışma yaşamına </a:t>
            </a:r>
            <a:r>
              <a:rPr lang="tr-TR" dirty="0" smtClean="0"/>
              <a:t>girmekte </a:t>
            </a:r>
            <a:r>
              <a:rPr lang="tr-TR" dirty="0"/>
              <a:t>zorlanan genç mezunlar, kadınlar, engelliler ve benzeri dezavantajlı gruplar için belirli süreli iş sözleşmesi yapma olanağı tanınabilir.  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q"/>
            </a:pPr>
            <a:endParaRPr lang="tr-TR" sz="700" b="1" u="sng" dirty="0"/>
          </a:p>
          <a:p>
            <a:pPr marL="0" indent="0">
              <a:buNone/>
            </a:pPr>
            <a:r>
              <a:rPr lang="tr-TR" b="1" u="sng" dirty="0" smtClean="0"/>
              <a:t>Böylece </a:t>
            </a:r>
            <a:r>
              <a:rPr lang="tr-TR" b="1" u="sng" dirty="0"/>
              <a:t>yeni mezun olmuş gençlerin önünün açılması mümkün olabilecektir.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0354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168"/>
            <a:ext cx="8229600" cy="990600"/>
          </a:xfrm>
        </p:spPr>
        <p:txBody>
          <a:bodyPr/>
          <a:lstStyle/>
          <a:p>
            <a:pPr algn="ctr"/>
            <a:r>
              <a:rPr lang="tr-TR" dirty="0" smtClean="0"/>
              <a:t>İş Kanunu’ndaki Esneklik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sz="2200" dirty="0" smtClean="0">
                <a:solidFill>
                  <a:schemeClr val="tx2"/>
                </a:solidFill>
              </a:rPr>
              <a:t>İstihdamda Esneklik</a:t>
            </a:r>
          </a:p>
          <a:p>
            <a:pPr marL="731520" lvl="1" indent="-457200">
              <a:buFont typeface="+mj-lt"/>
              <a:buAutoNum type="alphaLcParenR" startAt="2"/>
            </a:pPr>
            <a:r>
              <a:rPr lang="tr-TR" sz="2200" b="1" u="sng" dirty="0" smtClean="0"/>
              <a:t>Kısmi Süreli İş </a:t>
            </a:r>
            <a:r>
              <a:rPr lang="tr-TR" sz="2200" b="1" u="sng" dirty="0" smtClean="0"/>
              <a:t>Sözleşmesi</a:t>
            </a:r>
          </a:p>
          <a:p>
            <a:pPr marL="0" indent="0" algn="just">
              <a:buNone/>
            </a:pPr>
            <a:r>
              <a:rPr lang="tr-TR" sz="2200" dirty="0"/>
              <a:t>İşçinin normal haftalık çalışma süresinin, tam süreli iş sözleşmesiyle çalışan emsal işçiye göre önemli ölçüde daha az belirlenmesi durumunda sözleşme kısmî süreli iş sözleşmesidir.</a:t>
            </a:r>
            <a:r>
              <a:rPr lang="tr-TR" sz="2800" dirty="0"/>
              <a:t> </a:t>
            </a:r>
            <a:endParaRPr lang="tr-TR" sz="2600" b="1" u="sng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tr-TR" sz="1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200" dirty="0" smtClean="0"/>
              <a:t>Kısmi </a:t>
            </a:r>
            <a:r>
              <a:rPr lang="tr-TR" sz="2200" dirty="0"/>
              <a:t>süreli iş sözleşmesinin istihdam açısından teşvik edilmesi gerekir</a:t>
            </a:r>
            <a:r>
              <a:rPr lang="tr-TR" sz="22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1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200" dirty="0"/>
              <a:t>Gerçekten kısmi süreli iş sözleşmesi özel yaşam ile çalışma yaşamı arasında denge kurulması bakımından önemli olanaklar sağlar</a:t>
            </a:r>
            <a:r>
              <a:rPr lang="tr-TR" sz="22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1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200" dirty="0" smtClean="0"/>
              <a:t> Kısmi süreli iş sözleşmeleri, işgücü </a:t>
            </a:r>
            <a:r>
              <a:rPr lang="tr-TR" sz="2200" dirty="0"/>
              <a:t>piyasasına </a:t>
            </a:r>
            <a:r>
              <a:rPr lang="tr-TR" sz="2200" dirty="0" smtClean="0"/>
              <a:t>işe yeni </a:t>
            </a:r>
            <a:r>
              <a:rPr lang="tr-TR" sz="2200" dirty="0"/>
              <a:t>giren kişilerin, özellikle kadınlar ve gençler için işsizliğin azaltılmasını sağlar</a:t>
            </a:r>
            <a:r>
              <a:rPr lang="tr-TR" sz="22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1000" dirty="0"/>
          </a:p>
          <a:p>
            <a:pPr marL="0" indent="0">
              <a:buNone/>
            </a:pPr>
            <a:endParaRPr lang="tr-TR" sz="2200" dirty="0" smtClean="0"/>
          </a:p>
        </p:txBody>
      </p:sp>
    </p:spTree>
    <p:extLst>
      <p:ext uri="{BB962C8B-B14F-4D97-AF65-F5344CB8AC3E}">
        <p14:creationId xmlns:p14="http://schemas.microsoft.com/office/powerpoint/2010/main" val="362317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160"/>
            <a:ext cx="8229600" cy="990600"/>
          </a:xfrm>
        </p:spPr>
        <p:txBody>
          <a:bodyPr/>
          <a:lstStyle/>
          <a:p>
            <a:pPr algn="ctr"/>
            <a:r>
              <a:rPr lang="tr-TR" dirty="0" smtClean="0"/>
              <a:t>İş Kanunu’ndaki Esneklik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sz="2200" dirty="0" smtClean="0">
                <a:solidFill>
                  <a:schemeClr val="tx2"/>
                </a:solidFill>
              </a:rPr>
              <a:t>İstihdamda Esneklik</a:t>
            </a:r>
          </a:p>
          <a:p>
            <a:pPr marL="731520" lvl="1" indent="-457200">
              <a:buFont typeface="+mj-lt"/>
              <a:buAutoNum type="alphaLcParenR" startAt="2"/>
            </a:pPr>
            <a:r>
              <a:rPr lang="tr-TR" sz="2200" b="1" u="sng" dirty="0" smtClean="0"/>
              <a:t>Kısmi Süreli İş </a:t>
            </a:r>
            <a:r>
              <a:rPr lang="tr-TR" sz="2200" b="1" u="sng" dirty="0" smtClean="0"/>
              <a:t>Sözleşmesi</a:t>
            </a:r>
          </a:p>
          <a:p>
            <a:pPr marL="731520" lvl="1" indent="-457200">
              <a:buFont typeface="+mj-lt"/>
              <a:buAutoNum type="alphaLcParenR" startAt="2"/>
            </a:pPr>
            <a:endParaRPr lang="tr-TR" sz="1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2200" dirty="0" smtClean="0"/>
              <a:t>İşveren </a:t>
            </a:r>
            <a:r>
              <a:rPr lang="tr-TR" sz="2200" dirty="0"/>
              <a:t>işgücünü sadece ihtiyacı olan dönemde kullanmış olur</a:t>
            </a:r>
            <a:r>
              <a:rPr lang="tr-TR" sz="2200" dirty="0" smtClean="0"/>
              <a:t>.</a:t>
            </a:r>
          </a:p>
          <a:p>
            <a:pPr marL="274320" lvl="1" indent="0">
              <a:buNone/>
            </a:pPr>
            <a:endParaRPr lang="tr-TR" sz="1000" dirty="0"/>
          </a:p>
          <a:p>
            <a:pPr marL="0" indent="0" algn="just">
              <a:buNone/>
            </a:pPr>
            <a:r>
              <a:rPr lang="tr-TR" sz="2200" dirty="0" smtClean="0"/>
              <a:t>İş Kanunu’na </a:t>
            </a:r>
            <a:r>
              <a:rPr lang="tr-TR" sz="2200" dirty="0"/>
              <a:t>İlişkin Fazla Çalışma ve Fazla Sürelerle Çalışma Yönetmeliğine göre, kısmi süreli iş sözleşmesi ile çalıştırılan işçilere hem fazla çalışma (Yön. m.7/1, d) hem de fazla sürelerle çalışma yaptırılamaz (Yön. m.7/2). Böylece Yönetmelikte kısmi süreli iş sözleşmesi ile çalışanlar için Kanunda olmayan bir sınırlama öngörülmüştür. </a:t>
            </a:r>
            <a:endParaRPr lang="tr-TR" sz="22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tr-TR" sz="600" u="sng" dirty="0"/>
          </a:p>
          <a:p>
            <a:pPr marL="0" indent="0" algn="just">
              <a:buNone/>
            </a:pPr>
            <a:r>
              <a:rPr lang="tr-TR" sz="2200" b="1" u="sng" dirty="0" smtClean="0"/>
              <a:t>Fazla çalışma ile ilgili sınırlamanın kısmi </a:t>
            </a:r>
            <a:r>
              <a:rPr lang="tr-TR" sz="2200" b="1" u="sng" dirty="0"/>
              <a:t>süreli çalışmayı teşvik etmek açısından kaldırılmasında </a:t>
            </a:r>
            <a:r>
              <a:rPr lang="tr-TR" sz="2200" b="1" u="sng" dirty="0" smtClean="0"/>
              <a:t>yarar </a:t>
            </a:r>
            <a:r>
              <a:rPr lang="tr-TR" sz="2200" b="1" u="sng" dirty="0"/>
              <a:t>vardır. </a:t>
            </a:r>
            <a:endParaRPr lang="tr-TR" sz="2200" b="1" u="sng" dirty="0" smtClean="0"/>
          </a:p>
          <a:p>
            <a:pPr marL="0" indent="0" algn="just">
              <a:buNone/>
            </a:pPr>
            <a:endParaRPr lang="tr-TR" sz="2200" dirty="0"/>
          </a:p>
          <a:p>
            <a:pPr marL="0" indent="0">
              <a:buNone/>
            </a:pPr>
            <a:endParaRPr lang="tr-TR" sz="2200" dirty="0" smtClean="0"/>
          </a:p>
        </p:txBody>
      </p:sp>
    </p:spTree>
    <p:extLst>
      <p:ext uri="{BB962C8B-B14F-4D97-AF65-F5344CB8AC3E}">
        <p14:creationId xmlns:p14="http://schemas.microsoft.com/office/powerpoint/2010/main" val="201123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/>
          <a:lstStyle/>
          <a:p>
            <a:pPr algn="ctr"/>
            <a:r>
              <a:rPr lang="tr-TR" dirty="0" smtClean="0"/>
              <a:t>İş Kanunu’ndaki Esneklik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648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>
                <a:solidFill>
                  <a:schemeClr val="tx2"/>
                </a:solidFill>
              </a:rPr>
              <a:t>İstihdamda Esneklik</a:t>
            </a:r>
          </a:p>
          <a:p>
            <a:pPr marL="731520" lvl="1" indent="-457200">
              <a:buFont typeface="+mj-lt"/>
              <a:buAutoNum type="alphaLcParenR" startAt="3"/>
            </a:pPr>
            <a:r>
              <a:rPr lang="tr-TR" sz="2400" b="1" u="sng" dirty="0" smtClean="0"/>
              <a:t>Çağrı Üzerine Çalışma</a:t>
            </a:r>
          </a:p>
          <a:p>
            <a:pPr marL="0" indent="0" algn="just">
              <a:buNone/>
            </a:pPr>
            <a:r>
              <a:rPr lang="tr-TR" dirty="0" smtClean="0"/>
              <a:t>Sözleşmede </a:t>
            </a:r>
            <a:r>
              <a:rPr lang="tr-TR" dirty="0" smtClean="0"/>
              <a:t>çalışma </a:t>
            </a:r>
            <a:r>
              <a:rPr lang="tr-TR" dirty="0"/>
              <a:t>süresi kararlaştırılmamış </a:t>
            </a:r>
            <a:r>
              <a:rPr lang="tr-TR" dirty="0" smtClean="0"/>
              <a:t>ise haftalık çalışma süresi 20 saat kararlaştırılmış sayılır.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İşveren </a:t>
            </a:r>
            <a:r>
              <a:rPr lang="tr-TR" dirty="0"/>
              <a:t>her çağrıda işçiyi </a:t>
            </a:r>
            <a:r>
              <a:rPr lang="tr-TR" b="1" dirty="0"/>
              <a:t>günde en az dört saat </a:t>
            </a:r>
            <a:r>
              <a:rPr lang="tr-TR" dirty="0"/>
              <a:t>üst üste çalıştırmak zorundadır</a:t>
            </a:r>
            <a:r>
              <a:rPr lang="tr-TR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1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Çağrı üzerine çalışma uygulamaları daha çok </a:t>
            </a:r>
            <a:r>
              <a:rPr lang="tr-TR" dirty="0" smtClean="0"/>
              <a:t>otel</a:t>
            </a:r>
            <a:r>
              <a:rPr lang="tr-TR" dirty="0" smtClean="0"/>
              <a:t>, </a:t>
            </a:r>
            <a:r>
              <a:rPr lang="tr-TR" dirty="0" smtClean="0"/>
              <a:t>lokanta, eğlence ve gazetecilik </a:t>
            </a:r>
            <a:r>
              <a:rPr lang="tr-TR" dirty="0" smtClean="0"/>
              <a:t>iş kollarında yaygındır.</a:t>
            </a:r>
            <a:endParaRPr lang="tr-TR" dirty="0"/>
          </a:p>
          <a:p>
            <a:endParaRPr lang="tr-TR" sz="1000" dirty="0" smtClean="0"/>
          </a:p>
          <a:p>
            <a:pPr marL="0" indent="0" algn="just">
              <a:buNone/>
            </a:pPr>
            <a:r>
              <a:rPr lang="tr-TR" dirty="0" smtClean="0"/>
              <a:t>Haftalık </a:t>
            </a:r>
            <a:r>
              <a:rPr lang="tr-TR" dirty="0"/>
              <a:t>çalışma sürelerine ilişkin </a:t>
            </a:r>
            <a:r>
              <a:rPr lang="tr-TR" b="1" u="sng" dirty="0"/>
              <a:t>20 saatlik ve günlük çalışma sürelerine ilişkin 4 saatlik asgari süre sınırlamasının</a:t>
            </a:r>
            <a:r>
              <a:rPr lang="tr-TR" dirty="0"/>
              <a:t> yeniden düzenlenmesinde fayda görüyoruz. 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216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168"/>
            <a:ext cx="8229600" cy="990600"/>
          </a:xfrm>
        </p:spPr>
        <p:txBody>
          <a:bodyPr/>
          <a:lstStyle/>
          <a:p>
            <a:pPr algn="ctr"/>
            <a:r>
              <a:rPr lang="tr-TR" dirty="0" smtClean="0"/>
              <a:t>İş Kanunu’ndaki Esneklik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1256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sz="2200" dirty="0" smtClean="0">
                <a:solidFill>
                  <a:schemeClr val="tx2"/>
                </a:solidFill>
              </a:rPr>
              <a:t>İstihdamda Esneklik</a:t>
            </a:r>
          </a:p>
          <a:p>
            <a:pPr marL="731520" lvl="1" indent="-457200">
              <a:buFont typeface="+mj-lt"/>
              <a:buAutoNum type="alphaLcParenR" startAt="4"/>
            </a:pPr>
            <a:r>
              <a:rPr lang="tr-TR" sz="2200" b="1" u="sng" dirty="0" smtClean="0"/>
              <a:t>Geçici İş </a:t>
            </a:r>
            <a:r>
              <a:rPr lang="tr-TR" sz="2200" b="1" u="sng" dirty="0" smtClean="0"/>
              <a:t>İlişkisi (Kanunda </a:t>
            </a:r>
            <a:r>
              <a:rPr lang="tr-TR" sz="2200" b="1" u="sng" dirty="0" smtClean="0"/>
              <a:t>Düzenlenen Geçici İş </a:t>
            </a:r>
            <a:r>
              <a:rPr lang="tr-TR" sz="2200" b="1" u="sng" dirty="0" smtClean="0"/>
              <a:t>İlişkisi)</a:t>
            </a:r>
            <a:endParaRPr lang="tr-TR" sz="2200" b="1" u="sng" dirty="0" smtClean="0"/>
          </a:p>
          <a:p>
            <a:pPr marL="0" indent="0" algn="just">
              <a:buNone/>
            </a:pPr>
            <a:endParaRPr lang="tr-TR" sz="1000" dirty="0" smtClean="0"/>
          </a:p>
          <a:p>
            <a:pPr marL="0" indent="0" algn="just">
              <a:buNone/>
            </a:pPr>
            <a:r>
              <a:rPr lang="tr-TR" sz="2200" dirty="0" smtClean="0"/>
              <a:t>İşçinin </a:t>
            </a:r>
            <a:r>
              <a:rPr lang="tr-TR" sz="2200" dirty="0"/>
              <a:t>bir işverenin işyerinde çalışmak üzere işe alındıktan sonra, ortaya çıkan bir ihtiyaç üzerine bir başka işverenin işyerinde çalıştırılmasıdır.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200" dirty="0"/>
              <a:t>Geçici iş </a:t>
            </a:r>
            <a:r>
              <a:rPr lang="tr-TR" sz="2200" dirty="0" smtClean="0"/>
              <a:t>ilişkisi </a:t>
            </a:r>
            <a:r>
              <a:rPr lang="tr-TR" sz="2200" b="1" dirty="0" smtClean="0"/>
              <a:t>en </a:t>
            </a:r>
            <a:r>
              <a:rPr lang="tr-TR" sz="2200" b="1" dirty="0"/>
              <a:t>fazla 6 aylık </a:t>
            </a:r>
            <a:r>
              <a:rPr lang="tr-TR" sz="2200" dirty="0"/>
              <a:t>bir süre için </a:t>
            </a:r>
            <a:r>
              <a:rPr lang="tr-TR" sz="2200" dirty="0" smtClean="0"/>
              <a:t>kurulabilir.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200" dirty="0" smtClean="0"/>
              <a:t>Gerekli </a:t>
            </a:r>
            <a:r>
              <a:rPr lang="tr-TR" sz="2200" dirty="0"/>
              <a:t>görülürse bu süre </a:t>
            </a:r>
            <a:r>
              <a:rPr lang="tr-TR" sz="2200" b="1" dirty="0"/>
              <a:t>iki defa </a:t>
            </a:r>
            <a:r>
              <a:rPr lang="tr-TR" sz="2200" dirty="0"/>
              <a:t>daha uzatılabilir. Gerekli görme için belirli bir objektif sebebin olmasına gerek yoktur. Dolayısıyla geçici iş ilişkisi toplamda </a:t>
            </a:r>
            <a:r>
              <a:rPr lang="tr-TR" sz="2200" b="1" dirty="0"/>
              <a:t>en fazla 18 ay</a:t>
            </a:r>
            <a:r>
              <a:rPr lang="tr-TR" sz="2200" dirty="0"/>
              <a:t> için </a:t>
            </a:r>
            <a:r>
              <a:rPr lang="tr-TR" sz="2200" dirty="0" smtClean="0"/>
              <a:t>kurulabilir.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200" dirty="0"/>
              <a:t>Geçici iş ilişkisi kurulmasında işçinin geçici olarak gönderildiği işverenin aynı holding ya da grup bünyesinde olması önem taşır. </a:t>
            </a:r>
            <a:endParaRPr lang="tr-TR" sz="2200" dirty="0" smtClean="0"/>
          </a:p>
          <a:p>
            <a:pPr>
              <a:buFont typeface="Wingdings" panose="05000000000000000000" pitchFamily="2" charset="2"/>
              <a:buChar char="Ø"/>
            </a:pPr>
            <a:endParaRPr lang="tr-TR" sz="2200" dirty="0"/>
          </a:p>
          <a:p>
            <a:pPr lvl="2">
              <a:buFont typeface="Wingdings" panose="05000000000000000000" pitchFamily="2" charset="2"/>
              <a:buChar char="Ø"/>
            </a:pPr>
            <a:endParaRPr lang="tr-TR" sz="2200" dirty="0" smtClean="0"/>
          </a:p>
          <a:p>
            <a:endParaRPr lang="tr-TR" sz="2200" dirty="0"/>
          </a:p>
          <a:p>
            <a:endParaRPr lang="tr-TR" sz="2200" dirty="0" smtClean="0"/>
          </a:p>
          <a:p>
            <a:pPr marL="0" indent="0" algn="just">
              <a:buNone/>
            </a:pPr>
            <a:r>
              <a:rPr lang="tr-TR" sz="2200" dirty="0" smtClean="0"/>
              <a:t> </a:t>
            </a:r>
            <a:endParaRPr lang="tr-TR" sz="2200" dirty="0"/>
          </a:p>
          <a:p>
            <a:pPr marL="0" indent="0">
              <a:buNone/>
            </a:pPr>
            <a:endParaRPr lang="tr-TR" sz="2200" dirty="0" smtClean="0"/>
          </a:p>
        </p:txBody>
      </p:sp>
    </p:spTree>
    <p:extLst>
      <p:ext uri="{BB962C8B-B14F-4D97-AF65-F5344CB8AC3E}">
        <p14:creationId xmlns:p14="http://schemas.microsoft.com/office/powerpoint/2010/main" val="304857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/>
          <a:lstStyle/>
          <a:p>
            <a:pPr algn="ctr"/>
            <a:r>
              <a:rPr lang="tr-TR" dirty="0" smtClean="0"/>
              <a:t>İş Kanunu’ndaki Esneklik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2520"/>
            <a:ext cx="8363272" cy="51648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>
                <a:solidFill>
                  <a:schemeClr val="tx2"/>
                </a:solidFill>
              </a:rPr>
              <a:t>İstihdamda Esneklik</a:t>
            </a:r>
          </a:p>
          <a:p>
            <a:pPr marL="731520" lvl="1" indent="-457200">
              <a:buFont typeface="+mj-lt"/>
              <a:buAutoNum type="alphaLcParenR" startAt="4"/>
            </a:pPr>
            <a:r>
              <a:rPr lang="tr-TR" sz="2400" b="1" u="sng" dirty="0" smtClean="0"/>
              <a:t>Geçici İş </a:t>
            </a:r>
            <a:r>
              <a:rPr lang="tr-TR" sz="2400" b="1" u="sng" dirty="0" smtClean="0"/>
              <a:t>İlişkisi (Mesleki </a:t>
            </a:r>
            <a:r>
              <a:rPr lang="tr-TR" sz="2400" b="1" u="sng" dirty="0" smtClean="0"/>
              <a:t>Anlamda Geçişi İş </a:t>
            </a:r>
            <a:r>
              <a:rPr lang="tr-TR" sz="2400" b="1" u="sng" dirty="0" smtClean="0"/>
              <a:t>İlişkisi) </a:t>
            </a:r>
          </a:p>
          <a:p>
            <a:pPr marL="274320" lvl="1" indent="0" algn="just">
              <a:buNone/>
            </a:pPr>
            <a:r>
              <a:rPr lang="tr-TR" sz="2400" dirty="0" smtClean="0"/>
              <a:t>Başka </a:t>
            </a:r>
            <a:r>
              <a:rPr lang="tr-TR" sz="2400" dirty="0"/>
              <a:t>bir işverene ödünç verilmek üzere işçinin işe alınması ve başka işverenlerin işyerinde çalıştırılmak üzere </a:t>
            </a:r>
            <a:r>
              <a:rPr lang="tr-TR" sz="2400" dirty="0" smtClean="0"/>
              <a:t>gönderilmesidir</a:t>
            </a:r>
            <a:r>
              <a:rPr lang="tr-TR" sz="2400" dirty="0" smtClean="0"/>
              <a:t>.</a:t>
            </a:r>
          </a:p>
          <a:p>
            <a:pPr marL="274320" lvl="1" indent="0" algn="just">
              <a:buNone/>
            </a:pPr>
            <a:endParaRPr lang="tr-TR" sz="1000" dirty="0"/>
          </a:p>
          <a:p>
            <a:pPr marL="274320" lvl="1" indent="0" algn="just">
              <a:buNone/>
            </a:pPr>
            <a:r>
              <a:rPr lang="tr-TR" sz="2400" dirty="0"/>
              <a:t>Kanunda düzenlenmemiştir.</a:t>
            </a:r>
          </a:p>
          <a:p>
            <a:pPr marL="274320" lvl="1" indent="0" algn="just">
              <a:buNone/>
            </a:pPr>
            <a:endParaRPr lang="tr-TR" sz="1000" dirty="0" smtClean="0"/>
          </a:p>
          <a:p>
            <a:pPr marL="274320" lvl="1" indent="0" algn="just">
              <a:buNone/>
            </a:pPr>
            <a:r>
              <a:rPr lang="tr-TR" sz="2400" dirty="0" smtClean="0"/>
              <a:t>Avrupa </a:t>
            </a:r>
            <a:r>
              <a:rPr lang="tr-TR" sz="2400" dirty="0"/>
              <a:t>Birliği ülkelerinde asıl olan mesleki anlamda geçici iş ilişkisidir. </a:t>
            </a:r>
            <a:endParaRPr lang="tr-TR" sz="2400" dirty="0" smtClean="0"/>
          </a:p>
          <a:p>
            <a:pPr marL="274320" lvl="1" indent="0" algn="just">
              <a:buNone/>
            </a:pPr>
            <a:endParaRPr lang="tr-TR" sz="1000" dirty="0" smtClean="0"/>
          </a:p>
          <a:p>
            <a:pPr marL="274320" lvl="1" indent="0" algn="just">
              <a:buNone/>
            </a:pPr>
            <a:r>
              <a:rPr lang="tr-TR" sz="2400" b="1" u="sng" dirty="0" smtClean="0"/>
              <a:t>Bizim </a:t>
            </a:r>
            <a:r>
              <a:rPr lang="tr-TR" sz="2400" b="1" u="sng" dirty="0"/>
              <a:t>hukukumuzda da bu yönde düzenleme yapılması isabetli olacaktır.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tr-TR" sz="2400" dirty="0" smtClean="0"/>
          </a:p>
          <a:p>
            <a:endParaRPr lang="tr-TR" dirty="0"/>
          </a:p>
          <a:p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 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2757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422176"/>
            <a:ext cx="4330824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İş Kanunu’ndaki Esneklik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2520"/>
            <a:ext cx="8229600" cy="51648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sz="2200" dirty="0" smtClean="0">
                <a:solidFill>
                  <a:schemeClr val="tx2"/>
                </a:solidFill>
              </a:rPr>
              <a:t>İstihdamda Esneklik</a:t>
            </a:r>
          </a:p>
          <a:p>
            <a:pPr marL="731520" lvl="1" indent="-457200">
              <a:buFont typeface="+mj-lt"/>
              <a:buAutoNum type="alphaLcParenR" startAt="5"/>
            </a:pPr>
            <a:r>
              <a:rPr lang="tr-TR" sz="2200" b="1" u="sng" dirty="0" smtClean="0"/>
              <a:t>Uzaktan Çalışma</a:t>
            </a:r>
          </a:p>
          <a:p>
            <a:pPr marL="0" indent="0">
              <a:buNone/>
            </a:pPr>
            <a:endParaRPr lang="tr-TR" sz="2200" dirty="0" smtClean="0"/>
          </a:p>
          <a:p>
            <a:pPr marL="0" indent="0" algn="just">
              <a:buNone/>
            </a:pPr>
            <a:endParaRPr lang="tr-TR" sz="2200" dirty="0" smtClean="0"/>
          </a:p>
          <a:p>
            <a:pPr marL="0" indent="0" algn="just">
              <a:buNone/>
            </a:pPr>
            <a:r>
              <a:rPr lang="tr-TR" sz="2200" dirty="0" smtClean="0"/>
              <a:t>Uzaktan </a:t>
            </a:r>
            <a:r>
              <a:rPr lang="tr-TR" sz="2200" dirty="0"/>
              <a:t>çalışmanın ortaya çıkışı bilgisayar teknolojisinin ve haberleşme ağlarının gelişimi ile olmuştur. </a:t>
            </a:r>
            <a:endParaRPr lang="tr-TR" sz="2200" dirty="0" smtClean="0"/>
          </a:p>
          <a:p>
            <a:pPr marL="0" indent="0" algn="just">
              <a:buNone/>
            </a:pPr>
            <a:endParaRPr lang="tr-TR" sz="600" dirty="0"/>
          </a:p>
          <a:p>
            <a:pPr marL="0" indent="0" algn="just">
              <a:buNone/>
            </a:pPr>
            <a:r>
              <a:rPr lang="tr-TR" sz="2200" dirty="0"/>
              <a:t>Evde iş görme sistemi genellikle tekstil ve konfeksiyon alanında yoğunlaşmış ancak, son zamanlarda reklamcılık, çeviri, programcılık gibi çalışma alanlarına da yayılmıştır.</a:t>
            </a:r>
          </a:p>
          <a:p>
            <a:pPr marL="0" indent="0" algn="just">
              <a:buNone/>
            </a:pPr>
            <a:endParaRPr lang="tr-TR" sz="600" dirty="0"/>
          </a:p>
          <a:p>
            <a:pPr marL="0" indent="0" algn="just">
              <a:buNone/>
            </a:pPr>
            <a:r>
              <a:rPr lang="tr-TR" sz="2200" dirty="0"/>
              <a:t>Bu iş akdi </a:t>
            </a:r>
            <a:r>
              <a:rPr lang="tr-TR" sz="2200" dirty="0" smtClean="0"/>
              <a:t>türü, </a:t>
            </a:r>
            <a:r>
              <a:rPr lang="tr-TR" sz="2200" dirty="0"/>
              <a:t>işçiye ailesi ile birlikte yaşama, çalışma zamanının kendisi tarafından belirlenmesi, işyerine gidip gelme külfetinden kurtulma gibi avantajlar </a:t>
            </a:r>
            <a:r>
              <a:rPr lang="tr-TR" sz="2200" dirty="0" smtClean="0"/>
              <a:t>sağladığından, </a:t>
            </a:r>
            <a:r>
              <a:rPr lang="tr-TR" sz="2200" dirty="0"/>
              <a:t>daha ziyade kadın işgücü tarafından tercih edilmektedir.</a:t>
            </a:r>
          </a:p>
          <a:p>
            <a:pPr marL="0" indent="0" algn="just">
              <a:buNone/>
            </a:pPr>
            <a:endParaRPr lang="tr-TR" sz="2200" dirty="0" smtClean="0"/>
          </a:p>
          <a:p>
            <a:pPr marL="0" indent="0" algn="just">
              <a:buNone/>
            </a:pPr>
            <a:endParaRPr lang="tr-TR" sz="2200" dirty="0" smtClean="0"/>
          </a:p>
          <a:p>
            <a:pPr marL="0" indent="0" algn="just">
              <a:buNone/>
            </a:pPr>
            <a:endParaRPr lang="tr-TR" sz="2200" u="sng" dirty="0"/>
          </a:p>
          <a:p>
            <a:pPr marL="0" indent="0" algn="just">
              <a:buNone/>
            </a:pPr>
            <a:endParaRPr lang="tr-TR" sz="2200" dirty="0"/>
          </a:p>
          <a:p>
            <a:pPr marL="0" indent="0">
              <a:buNone/>
            </a:pPr>
            <a:endParaRPr lang="tr-TR" sz="22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54516"/>
            <a:ext cx="3600400" cy="2686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170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22176"/>
            <a:ext cx="8640960" cy="99060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İş Kanunu’ndaki Esneklik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252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>
                <a:solidFill>
                  <a:schemeClr val="tx2"/>
                </a:solidFill>
              </a:rPr>
              <a:t>İstihdamda Esneklik</a:t>
            </a:r>
          </a:p>
          <a:p>
            <a:pPr marL="731520" lvl="1" indent="-457200">
              <a:buFont typeface="+mj-lt"/>
              <a:buAutoNum type="alphaLcParenR" startAt="5"/>
            </a:pPr>
            <a:r>
              <a:rPr lang="tr-TR" sz="2400" b="1" u="sng" dirty="0" smtClean="0"/>
              <a:t>Uzaktan Çalışma</a:t>
            </a:r>
          </a:p>
          <a:p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Bu </a:t>
            </a:r>
            <a:r>
              <a:rPr lang="tr-TR" dirty="0"/>
              <a:t>esnek çalışma şekli İş Kanunumuzda düzenlenmemiştir. Konuyla ilgili olarak hazırlanan madde tasarıları, 2011 ve 2015 yıllarında TBMM gündemine gelmiş, ancak </a:t>
            </a:r>
            <a:r>
              <a:rPr lang="tr-TR" dirty="0" smtClean="0"/>
              <a:t>yasalaşmamıştır</a:t>
            </a:r>
            <a:r>
              <a:rPr lang="tr-TR" dirty="0"/>
              <a:t>. 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b="1" u="sng" dirty="0"/>
              <a:t>Çalışma hayatında uygulaması olan bu esnek çalışma modeli yasal olarak düzenlenmelidir. </a:t>
            </a:r>
          </a:p>
          <a:p>
            <a:pPr marL="0" indent="0" algn="just">
              <a:buNone/>
            </a:pPr>
            <a:r>
              <a:rPr lang="tr-TR" dirty="0" smtClean="0"/>
              <a:t> </a:t>
            </a:r>
            <a:endParaRPr lang="tr-TR" dirty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b="1" u="sng" dirty="0"/>
          </a:p>
          <a:p>
            <a:pPr marL="0" indent="0" algn="just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4136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/>
          <a:lstStyle/>
          <a:p>
            <a:pPr algn="ctr"/>
            <a:r>
              <a:rPr lang="tr-TR" dirty="0" smtClean="0"/>
              <a:t>İş Kanunu’ndaki Esneklik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2520"/>
            <a:ext cx="8229600" cy="502081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>
                <a:solidFill>
                  <a:schemeClr val="tx2"/>
                </a:solidFill>
              </a:rPr>
              <a:t>Çalışma Sürelerinde Esneklik</a:t>
            </a:r>
          </a:p>
          <a:p>
            <a:pPr marL="731520" lvl="1" indent="-457200">
              <a:buFont typeface="+mj-lt"/>
              <a:buAutoNum type="alphaLcParenR"/>
            </a:pPr>
            <a:r>
              <a:rPr lang="tr-TR" sz="2400" b="1" u="sng" dirty="0" smtClean="0"/>
              <a:t>Denkleştirme Süresi</a:t>
            </a:r>
          </a:p>
          <a:p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İşveren ile işçinin anlaşarak kararlaştırdıkları bir dönem içinde bazı haftalarda 45 saatten fazla, bazı haftalarda ise 45 saatten az </a:t>
            </a:r>
            <a:r>
              <a:rPr lang="tr-TR" dirty="0" smtClean="0"/>
              <a:t>çalışılmasıdır.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Kanuna </a:t>
            </a:r>
            <a:r>
              <a:rPr lang="tr-TR" dirty="0"/>
              <a:t>göre, denkleştirme süresi </a:t>
            </a:r>
            <a:r>
              <a:rPr lang="tr-TR" b="1" dirty="0"/>
              <a:t>iki aydan fazla</a:t>
            </a:r>
            <a:r>
              <a:rPr lang="tr-TR" dirty="0"/>
              <a:t> olamaz. Ancak toplu iş sözleşmeleri ile bu süre dört aya </a:t>
            </a:r>
            <a:r>
              <a:rPr lang="tr-TR" dirty="0" smtClean="0"/>
              <a:t>çıkarılabilmektedir. 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İki </a:t>
            </a:r>
            <a:r>
              <a:rPr lang="tr-TR" dirty="0"/>
              <a:t>aylık dönem pek çok durumda yetersiz kalmaktadır. Bu süre ilgili AB Yönergesinde dört ay olarak belirlenmiştir. 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b="1" u="sng" dirty="0" smtClean="0"/>
              <a:t>Türk </a:t>
            </a:r>
            <a:r>
              <a:rPr lang="tr-TR" b="1" u="sng" dirty="0"/>
              <a:t>Hukuku bakımından da bu yönde düzenleme yapılması </a:t>
            </a:r>
            <a:r>
              <a:rPr lang="tr-TR" b="1" u="sng" dirty="0" smtClean="0"/>
              <a:t>isabetli </a:t>
            </a:r>
            <a:r>
              <a:rPr lang="tr-TR" b="1" u="sng" dirty="0"/>
              <a:t>olacaktır. </a:t>
            </a:r>
            <a:r>
              <a:rPr lang="tr-TR" b="1" u="sng" dirty="0" smtClean="0"/>
              <a:t> </a:t>
            </a:r>
            <a:endParaRPr lang="tr-TR" b="1" u="sng" dirty="0"/>
          </a:p>
          <a:p>
            <a:pPr marL="0" indent="0" algn="just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214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Esneklik Nedir?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Esnekliğin pek çok kelime anlamı vardır;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dirty="0" smtClean="0"/>
              <a:t>Esnek </a:t>
            </a:r>
            <a:r>
              <a:rPr lang="tr-TR" dirty="0"/>
              <a:t>olma durumu, </a:t>
            </a:r>
            <a:r>
              <a:rPr lang="tr-TR" dirty="0" smtClean="0"/>
              <a:t>elastikiyet,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dirty="0" smtClean="0"/>
              <a:t>Değişen </a:t>
            </a:r>
            <a:r>
              <a:rPr lang="tr-TR" dirty="0"/>
              <a:t>durumlara, çeşitli koşullara uyabilme </a:t>
            </a:r>
            <a:r>
              <a:rPr lang="tr-TR" dirty="0" smtClean="0"/>
              <a:t>yeteneği,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648" y="4005064"/>
            <a:ext cx="3895514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422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/>
          <a:lstStyle/>
          <a:p>
            <a:pPr algn="ctr"/>
            <a:r>
              <a:rPr lang="tr-TR" dirty="0" smtClean="0"/>
              <a:t>İş Kanunu’ndaki Esneklik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0884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sz="2200" dirty="0" smtClean="0">
                <a:solidFill>
                  <a:schemeClr val="tx2"/>
                </a:solidFill>
              </a:rPr>
              <a:t>Çalışma Sürelerinde Esneklik</a:t>
            </a:r>
          </a:p>
          <a:p>
            <a:pPr marL="731520" lvl="1" indent="-457200">
              <a:buFont typeface="+mj-lt"/>
              <a:buAutoNum type="alphaLcParenR" startAt="2"/>
            </a:pPr>
            <a:r>
              <a:rPr lang="tr-TR" sz="2200" b="1" u="sng" dirty="0" smtClean="0"/>
              <a:t>Telafi Çalışması</a:t>
            </a:r>
          </a:p>
          <a:p>
            <a:endParaRPr lang="tr-TR" sz="8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200" dirty="0"/>
              <a:t>Kanuna göre, </a:t>
            </a:r>
            <a:r>
              <a:rPr lang="tr-TR" sz="2200" dirty="0" smtClean="0"/>
              <a:t>işveren </a:t>
            </a:r>
            <a:r>
              <a:rPr lang="tr-TR" sz="2200" dirty="0"/>
              <a:t>çalışılmayan süreler için </a:t>
            </a:r>
            <a:r>
              <a:rPr lang="tr-TR" sz="2200" b="1" dirty="0"/>
              <a:t>iki ay içinde </a:t>
            </a:r>
            <a:r>
              <a:rPr lang="tr-TR" sz="2200" dirty="0"/>
              <a:t>telafi çalışması </a:t>
            </a:r>
            <a:r>
              <a:rPr lang="tr-TR" sz="2200" dirty="0" smtClean="0"/>
              <a:t>yaptırabilir.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200" dirty="0" smtClean="0"/>
              <a:t>Bu </a:t>
            </a:r>
            <a:r>
              <a:rPr lang="tr-TR" sz="2200" dirty="0"/>
              <a:t>çalışmalar fazla çalışma veya fazla sürelerle çalışma sayılmaz</a:t>
            </a:r>
            <a:r>
              <a:rPr lang="tr-TR" sz="22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8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200" dirty="0" smtClean="0"/>
              <a:t>Kanun gereğince, tatil </a:t>
            </a:r>
            <a:r>
              <a:rPr lang="tr-TR" sz="2200" dirty="0"/>
              <a:t>günlerinde telafi çalışması </a:t>
            </a:r>
            <a:r>
              <a:rPr lang="tr-TR" sz="2200" dirty="0" smtClean="0"/>
              <a:t>yaptırılamaz.  </a:t>
            </a:r>
          </a:p>
          <a:p>
            <a:pPr marL="0" indent="0" algn="just">
              <a:buNone/>
            </a:pPr>
            <a:endParaRPr lang="tr-TR" sz="800" dirty="0"/>
          </a:p>
          <a:p>
            <a:pPr marL="0" indent="0" algn="just">
              <a:buNone/>
            </a:pPr>
            <a:r>
              <a:rPr lang="tr-TR" sz="2200" b="1" u="sng" dirty="0" smtClean="0"/>
              <a:t>İki </a:t>
            </a:r>
            <a:r>
              <a:rPr lang="tr-TR" sz="2200" b="1" u="sng" dirty="0"/>
              <a:t>aylık sınırlamanın değiştirilmesinin telafi çalışmasının uygulanabilirliği açısından uygun olacağı düşünülmektedir</a:t>
            </a:r>
            <a:r>
              <a:rPr lang="tr-TR" sz="2200" b="1" u="sng" dirty="0" smtClean="0"/>
              <a:t>.</a:t>
            </a:r>
            <a:r>
              <a:rPr lang="tr-TR" sz="2200" dirty="0" smtClean="0"/>
              <a:t> </a:t>
            </a:r>
          </a:p>
          <a:p>
            <a:pPr marL="0" indent="0" algn="just">
              <a:buNone/>
            </a:pPr>
            <a:endParaRPr lang="tr-TR" sz="2200" b="1" u="sng" dirty="0" smtClean="0"/>
          </a:p>
          <a:p>
            <a:pPr marL="0" indent="0" algn="just">
              <a:buNone/>
            </a:pPr>
            <a:r>
              <a:rPr lang="tr-TR" sz="2200" b="1" u="sng" dirty="0" smtClean="0"/>
              <a:t>Ayrıca, tatil </a:t>
            </a:r>
            <a:r>
              <a:rPr lang="tr-TR" sz="2200" b="1" u="sng" dirty="0"/>
              <a:t>günlerinde de telafi çalışması yapılmasına olanak tanınması işçinin ve işverenin yararına olacaktır.</a:t>
            </a:r>
            <a:r>
              <a:rPr lang="tr-TR" sz="2200" dirty="0"/>
              <a:t> </a:t>
            </a:r>
            <a:r>
              <a:rPr lang="tr-TR" sz="2200" dirty="0" smtClean="0"/>
              <a:t>  </a:t>
            </a:r>
            <a:endParaRPr lang="tr-TR" sz="2200" dirty="0"/>
          </a:p>
          <a:p>
            <a:pPr marL="0" indent="0" algn="just">
              <a:buNone/>
            </a:pPr>
            <a:endParaRPr lang="tr-TR" sz="2200" dirty="0"/>
          </a:p>
          <a:p>
            <a:pPr marL="0" indent="0">
              <a:buNone/>
            </a:pPr>
            <a:endParaRPr lang="tr-TR" sz="2200" dirty="0" smtClean="0"/>
          </a:p>
        </p:txBody>
      </p:sp>
    </p:spTree>
    <p:extLst>
      <p:ext uri="{BB962C8B-B14F-4D97-AF65-F5344CB8AC3E}">
        <p14:creationId xmlns:p14="http://schemas.microsoft.com/office/powerpoint/2010/main" val="268471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/>
          <a:lstStyle/>
          <a:p>
            <a:pPr algn="ctr"/>
            <a:r>
              <a:rPr lang="tr-TR" dirty="0" smtClean="0"/>
              <a:t>İş Kanunu’ndaki Esneklik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2520"/>
            <a:ext cx="8229600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>
                <a:solidFill>
                  <a:schemeClr val="tx2"/>
                </a:solidFill>
              </a:rPr>
              <a:t>Çalışma Sürelerinde Esneklik</a:t>
            </a:r>
          </a:p>
          <a:p>
            <a:pPr marL="731520" lvl="1" indent="-457200">
              <a:buFont typeface="+mj-lt"/>
              <a:buAutoNum type="alphaLcParenR" startAt="3"/>
            </a:pPr>
            <a:r>
              <a:rPr lang="tr-TR" sz="2400" b="1" u="sng" dirty="0" smtClean="0"/>
              <a:t>Serbest Zaman Kullanımı</a:t>
            </a:r>
          </a:p>
          <a:p>
            <a:endParaRPr lang="tr-T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İş Kanunu’nun </a:t>
            </a:r>
            <a:r>
              <a:rPr lang="tr-TR" dirty="0"/>
              <a:t>bir yeniliği de fazla saatlerle çalışmanın serbest zaman olarak </a:t>
            </a:r>
            <a:r>
              <a:rPr lang="tr-TR" dirty="0" err="1" smtClean="0"/>
              <a:t>kullanılmaına</a:t>
            </a:r>
            <a:r>
              <a:rPr lang="tr-TR" dirty="0" smtClean="0"/>
              <a:t> </a:t>
            </a:r>
            <a:r>
              <a:rPr lang="tr-TR" dirty="0"/>
              <a:t>olanak tanımasıdır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/>
              <a:t>Serbest zaman </a:t>
            </a:r>
            <a:r>
              <a:rPr lang="tr-TR" b="1" dirty="0"/>
              <a:t>altı ay içinde </a:t>
            </a:r>
            <a:r>
              <a:rPr lang="tr-TR" dirty="0" smtClean="0"/>
              <a:t>kullanılabilir.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b="1" u="sng" dirty="0" smtClean="0"/>
              <a:t>İşçinin </a:t>
            </a:r>
            <a:r>
              <a:rPr lang="tr-TR" b="1" u="sng" dirty="0"/>
              <a:t>rızasına bağlı olduğu için bu esneklik mekanizması çok sınırlı </a:t>
            </a:r>
            <a:r>
              <a:rPr lang="tr-TR" b="1" u="sng" dirty="0" smtClean="0"/>
              <a:t>uygulanabilmektedir</a:t>
            </a:r>
            <a:r>
              <a:rPr lang="tr-TR" b="1" u="sng" dirty="0"/>
              <a:t>.</a:t>
            </a:r>
            <a:r>
              <a:rPr lang="tr-TR" dirty="0"/>
              <a:t> </a:t>
            </a:r>
            <a:r>
              <a:rPr lang="tr-TR" dirty="0" smtClean="0"/>
              <a:t>   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0471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/>
          <a:lstStyle/>
          <a:p>
            <a:pPr algn="ctr"/>
            <a:r>
              <a:rPr lang="tr-TR" dirty="0" smtClean="0"/>
              <a:t>İş Kanunu’ndaki Esneklik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>
                <a:solidFill>
                  <a:schemeClr val="tx2"/>
                </a:solidFill>
              </a:rPr>
              <a:t>Çalışma Sürelerinde Esneklik</a:t>
            </a:r>
          </a:p>
          <a:p>
            <a:pPr marL="731520" lvl="1" indent="-457200">
              <a:buFont typeface="+mj-lt"/>
              <a:buAutoNum type="alphaLcParenR" startAt="4"/>
            </a:pPr>
            <a:r>
              <a:rPr lang="tr-TR" sz="2400" b="1" u="sng" dirty="0" smtClean="0"/>
              <a:t>Kısa Çalışma</a:t>
            </a:r>
          </a:p>
          <a:p>
            <a:endParaRPr lang="tr-TR" sz="1000" dirty="0" smtClean="0"/>
          </a:p>
          <a:p>
            <a:pPr marL="0" indent="0">
              <a:buNone/>
            </a:pPr>
            <a:r>
              <a:rPr lang="tr-TR" dirty="0" smtClean="0"/>
              <a:t>Kanuna </a:t>
            </a:r>
            <a:r>
              <a:rPr lang="tr-TR" dirty="0"/>
              <a:t>göre, </a:t>
            </a:r>
            <a:r>
              <a:rPr lang="tr-TR" dirty="0" smtClean="0"/>
              <a:t>işverenin; </a:t>
            </a:r>
            <a:endParaRPr lang="tr-TR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tr-TR" dirty="0"/>
              <a:t>Genel ekonomik,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tr-TR" dirty="0" err="1" smtClean="0"/>
              <a:t>Sektörel</a:t>
            </a:r>
            <a:r>
              <a:rPr lang="tr-TR" dirty="0" smtClean="0"/>
              <a:t> / bölgesel </a:t>
            </a:r>
            <a:r>
              <a:rPr lang="tr-TR" dirty="0"/>
              <a:t>kriz </a:t>
            </a:r>
            <a:r>
              <a:rPr lang="tr-TR" dirty="0" smtClean="0"/>
              <a:t>veya</a:t>
            </a:r>
            <a:endParaRPr lang="tr-TR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tr-TR" dirty="0"/>
              <a:t>zorlayıcı sebeplerle </a:t>
            </a:r>
          </a:p>
          <a:p>
            <a:pPr marL="0" indent="0" algn="just">
              <a:buNone/>
            </a:pPr>
            <a:endParaRPr lang="tr-TR" sz="1000" dirty="0" smtClean="0"/>
          </a:p>
          <a:p>
            <a:pPr marL="0" indent="0" algn="just">
              <a:buNone/>
            </a:pPr>
            <a:r>
              <a:rPr lang="tr-TR" dirty="0" smtClean="0"/>
              <a:t>işyerindeki </a:t>
            </a:r>
            <a:r>
              <a:rPr lang="tr-TR" dirty="0"/>
              <a:t>haftalık çalışma sürelerini geçici olarak önemli ölçüde azaltması veya işyerinde faaliyeti tamamen veya kısmen geçici olarak durdurması </a:t>
            </a:r>
            <a:r>
              <a:rPr lang="tr-TR" dirty="0" smtClean="0"/>
              <a:t>halinde, </a:t>
            </a:r>
            <a:r>
              <a:rPr lang="tr-TR" dirty="0"/>
              <a:t>durumu derhal gerekçeleri ile birlikte Türkiye İş </a:t>
            </a:r>
            <a:r>
              <a:rPr lang="tr-TR" dirty="0" smtClean="0"/>
              <a:t>Kurumu’na </a:t>
            </a:r>
            <a:r>
              <a:rPr lang="tr-TR" dirty="0"/>
              <a:t>müracaat ederek kısa </a:t>
            </a:r>
            <a:r>
              <a:rPr lang="tr-TR" dirty="0" smtClean="0"/>
              <a:t>çalışma uygulamasından yararlanmasıdır.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8642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/>
          <a:lstStyle/>
          <a:p>
            <a:pPr algn="ctr"/>
            <a:r>
              <a:rPr lang="tr-TR" dirty="0" smtClean="0"/>
              <a:t>İş Kanunu’ndaki Esneklik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sz="2200" dirty="0" smtClean="0">
                <a:solidFill>
                  <a:schemeClr val="tx2"/>
                </a:solidFill>
              </a:rPr>
              <a:t>Çalışma Sürelerinde Esneklik</a:t>
            </a:r>
          </a:p>
          <a:p>
            <a:pPr marL="731520" lvl="1" indent="-457200">
              <a:buFont typeface="+mj-lt"/>
              <a:buAutoNum type="alphaLcParenR" startAt="3"/>
            </a:pPr>
            <a:r>
              <a:rPr lang="tr-TR" sz="2200" b="1" u="sng" dirty="0" smtClean="0"/>
              <a:t>Kısa Çalışma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200" dirty="0"/>
              <a:t>Kısa çalışma uygulamasından yararlanabilmek için işverenin işyerinin ekonomik krizden ciddi bir biçimde etkilenmiş olması gerekir</a:t>
            </a:r>
            <a:r>
              <a:rPr lang="tr-TR" sz="22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200" dirty="0"/>
              <a:t>Genel ekonomik krizin varlığının </a:t>
            </a:r>
            <a:r>
              <a:rPr lang="tr-TR" sz="2200" dirty="0" smtClean="0"/>
              <a:t>saptanması, Türkiye İş Kurumu tarafından ilgili </a:t>
            </a:r>
            <a:r>
              <a:rPr lang="tr-TR" sz="2200" dirty="0"/>
              <a:t>yönetmelik hükümlerine göre yapılır</a:t>
            </a:r>
            <a:r>
              <a:rPr lang="tr-TR" sz="22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200" dirty="0"/>
              <a:t>Kısa çalışma yapılması halinde işçilere çalıştırılmadıkları süre için İşsizlik Sigortası Fonundan kısa çalışma ödeneği ödenir</a:t>
            </a:r>
            <a:r>
              <a:rPr lang="tr-TR" sz="22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000" dirty="0" smtClean="0"/>
          </a:p>
          <a:p>
            <a:pPr marL="0" indent="0" algn="just">
              <a:buNone/>
            </a:pPr>
            <a:r>
              <a:rPr lang="tr-TR" sz="2200" b="1" u="sng" dirty="0"/>
              <a:t>Kısa çalışma konusunda </a:t>
            </a:r>
            <a:r>
              <a:rPr lang="tr-TR" sz="2200" b="1" u="sng" dirty="0" smtClean="0"/>
              <a:t>işletmelerin </a:t>
            </a:r>
            <a:r>
              <a:rPr lang="tr-TR" sz="2200" b="1" u="sng" dirty="0"/>
              <a:t>bulunduğu koşulların dikkatle değerlendirilmesi ve krizlerin varlığı konusunda </a:t>
            </a:r>
            <a:r>
              <a:rPr lang="tr-TR" sz="2200" b="1" u="sng" dirty="0" err="1"/>
              <a:t>proaktif</a:t>
            </a:r>
            <a:r>
              <a:rPr lang="tr-TR" sz="2200" b="1" u="sng" dirty="0"/>
              <a:t> şekilde hareket edilerek istihdamın korunması gerekmektedir.</a:t>
            </a:r>
            <a:r>
              <a:rPr lang="tr-TR" sz="2200" dirty="0"/>
              <a:t>    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200" dirty="0"/>
          </a:p>
          <a:p>
            <a:pPr marL="0" indent="0">
              <a:buNone/>
            </a:pPr>
            <a:endParaRPr lang="tr-TR" sz="2200" dirty="0" smtClean="0"/>
          </a:p>
        </p:txBody>
      </p:sp>
    </p:spTree>
    <p:extLst>
      <p:ext uri="{BB962C8B-B14F-4D97-AF65-F5344CB8AC3E}">
        <p14:creationId xmlns:p14="http://schemas.microsoft.com/office/powerpoint/2010/main" val="360757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/>
          <a:lstStyle/>
          <a:p>
            <a:pPr algn="ctr"/>
            <a:r>
              <a:rPr lang="tr-TR" dirty="0" smtClean="0"/>
              <a:t>2014 Ulusal İstihdam Stratejisi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3684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/>
              <a:t>2014 tarihli Ulusal İstihdam Stratejisi’nde esneklik içeren düzenlemelere yer verilmiş olup, bu yaklaşımın hayata geçirilmesi gereklidir. Bu </a:t>
            </a:r>
            <a:r>
              <a:rPr lang="tr-TR" dirty="0" smtClean="0"/>
              <a:t>kapsamda, </a:t>
            </a:r>
            <a:r>
              <a:rPr lang="tr-TR" dirty="0"/>
              <a:t>Strateji ekinde bulunan eylem planında aşağıdaki tedbirler </a:t>
            </a:r>
            <a:r>
              <a:rPr lang="tr-TR" dirty="0" smtClean="0"/>
              <a:t>öngörülmüştür; 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/>
              <a:t>Belirli süreli iş sözleşmeleri için belirlenen süre içerisinde tekrarlanma imkanı </a:t>
            </a:r>
            <a:r>
              <a:rPr lang="tr-TR" dirty="0" smtClean="0"/>
              <a:t>sağlanması,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9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Kısmi </a:t>
            </a:r>
            <a:r>
              <a:rPr lang="tr-TR" dirty="0"/>
              <a:t>süreli çalışanların çalıştığı süre ile orantılı olarak fazla çalışma yapabilmesine imkan </a:t>
            </a:r>
            <a:r>
              <a:rPr lang="tr-TR" dirty="0" smtClean="0"/>
              <a:t>tanınması,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9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İş </a:t>
            </a:r>
            <a:r>
              <a:rPr lang="tr-TR" dirty="0"/>
              <a:t>paylaşımı, esnek zamanlı, evden ve uzaktan çalışma gibi esnek çalışma biçimleri için gerekli yasal düzenlemelerin hayata </a:t>
            </a:r>
            <a:r>
              <a:rPr lang="tr-TR" dirty="0" smtClean="0"/>
              <a:t>geçirilmesi,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9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Özel </a:t>
            </a:r>
            <a:r>
              <a:rPr lang="tr-TR" dirty="0"/>
              <a:t>istihdam bürolarının geçici iş ilişkisi kurabilmelerine yönelik yasal düzenleme </a:t>
            </a:r>
            <a:r>
              <a:rPr lang="tr-TR" dirty="0" smtClean="0"/>
              <a:t>yapılması,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92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46449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tr-TR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Ülkemizde esnek çalışmaya ilişkin düzenlemelerin uygulamadaki duruma göre yetersiz kaldığı dikkate alınarak gerekli yasal değişikliklerin bir an önce hayata geçirilmesinin yararlı olacağı düşünülmektedir.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dirty="0"/>
          </a:p>
          <a:p>
            <a:pPr marL="0" indent="0">
              <a:lnSpc>
                <a:spcPct val="150000"/>
              </a:lnSpc>
              <a:buNone/>
            </a:pPr>
            <a:endParaRPr lang="tr-TR" dirty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tr-TR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10208"/>
            <a:ext cx="8229600" cy="990600"/>
          </a:xfrm>
        </p:spPr>
        <p:txBody>
          <a:bodyPr/>
          <a:lstStyle/>
          <a:p>
            <a:pPr algn="ctr"/>
            <a:r>
              <a:rPr lang="tr-TR" dirty="0" smtClean="0"/>
              <a:t>Sonuç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813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464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sz="44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tr-TR" sz="4400" dirty="0" smtClean="0">
                <a:solidFill>
                  <a:schemeClr val="tx2"/>
                </a:solidFill>
              </a:rPr>
              <a:t>TEŞEKKÜR EDERİZ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>
              <a:buNone/>
            </a:pPr>
            <a:endParaRPr lang="tr-TR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3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Çalışma Hayatında Esneklik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Gelişen teknoloji ile üretim </a:t>
            </a:r>
            <a:r>
              <a:rPr lang="tr-TR" dirty="0"/>
              <a:t>sistemlerindeki </a:t>
            </a:r>
            <a:r>
              <a:rPr lang="tr-TR" dirty="0" smtClean="0"/>
              <a:t>değişimler her </a:t>
            </a:r>
            <a:r>
              <a:rPr lang="tr-TR" dirty="0"/>
              <a:t>geçen gün yenilikler </a:t>
            </a:r>
            <a:r>
              <a:rPr lang="tr-TR" dirty="0" smtClean="0"/>
              <a:t>sunmakta ve bu da iş </a:t>
            </a:r>
            <a:r>
              <a:rPr lang="tr-TR" dirty="0"/>
              <a:t>hukukunu doğrudan etkilemektedir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İşgücünün </a:t>
            </a:r>
            <a:r>
              <a:rPr lang="tr-TR" dirty="0"/>
              <a:t>en etkin ve en verimli şekilde kullanılması işletmeler için gittikçe daha büyük bir önem arz etmektedir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Bu durum, iş </a:t>
            </a:r>
            <a:r>
              <a:rPr lang="tr-TR" dirty="0"/>
              <a:t>hukukunun asıl amacı olan işçinin korunmasının yanında </a:t>
            </a:r>
            <a:r>
              <a:rPr lang="tr-TR" b="1" u="sng" dirty="0"/>
              <a:t>işletmenin de korunmasını</a:t>
            </a:r>
            <a:r>
              <a:rPr lang="tr-TR" dirty="0"/>
              <a:t> gerekli kılmaktadır.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087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Esnek Çalışmanın Yararları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Çalışma hayatında esnekliğin işçi, işveren ve toplum açısından yararları; </a:t>
            </a:r>
          </a:p>
          <a:p>
            <a:pPr algn="just"/>
            <a:endParaRPr lang="tr-T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İşçi çalışma </a:t>
            </a:r>
            <a:r>
              <a:rPr lang="tr-TR" dirty="0"/>
              <a:t>yaşamı ile özel yaşamı arasında daha iyi bir denge </a:t>
            </a:r>
            <a:r>
              <a:rPr lang="tr-TR" dirty="0" smtClean="0"/>
              <a:t>kurabilecek, </a:t>
            </a:r>
          </a:p>
          <a:p>
            <a:pPr marL="0" indent="0" algn="just">
              <a:buNone/>
            </a:pPr>
            <a:endParaRPr lang="tr-T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İşçi zamanını </a:t>
            </a:r>
            <a:r>
              <a:rPr lang="tr-TR" dirty="0"/>
              <a:t>daha iyi </a:t>
            </a:r>
            <a:r>
              <a:rPr lang="tr-TR" dirty="0" smtClean="0"/>
              <a:t>kullanabilecek, </a:t>
            </a:r>
          </a:p>
          <a:p>
            <a:pPr algn="just"/>
            <a:endParaRPr lang="tr-T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İşsizliğin azaltılmasına katkıda </a:t>
            </a:r>
            <a:r>
              <a:rPr lang="tr-TR" dirty="0" smtClean="0"/>
              <a:t>bulunulacaktır.</a:t>
            </a: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174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Temel Sorunlar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4857 sayılı İş Kanunu ile yürürlüğe giren esneklik hükümlerinde temel iki sorun bulunmaktadır:</a:t>
            </a:r>
          </a:p>
          <a:p>
            <a:pPr lvl="0" algn="just"/>
            <a:endParaRPr lang="tr-TR" dirty="0" smtClean="0"/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tr-TR" dirty="0" smtClean="0"/>
              <a:t>Kanun’da </a:t>
            </a:r>
            <a:r>
              <a:rPr lang="tr-TR" dirty="0"/>
              <a:t>yer alan bazı </a:t>
            </a:r>
            <a:r>
              <a:rPr lang="tr-TR" dirty="0" smtClean="0"/>
              <a:t>kısıtlamalar ve esneklik </a:t>
            </a:r>
            <a:r>
              <a:rPr lang="tr-TR" dirty="0"/>
              <a:t>konusundaki farkındalık düzeyinin az olması nedenleriyle </a:t>
            </a:r>
            <a:r>
              <a:rPr lang="tr-TR" dirty="0" smtClean="0"/>
              <a:t>esnek çalışmanın uygulanamaması </a:t>
            </a:r>
            <a:r>
              <a:rPr lang="tr-TR" dirty="0"/>
              <a:t>ve kağıt üzerinde </a:t>
            </a:r>
            <a:r>
              <a:rPr lang="tr-TR" dirty="0" smtClean="0"/>
              <a:t>kalması,</a:t>
            </a:r>
            <a:endParaRPr lang="tr-TR" dirty="0"/>
          </a:p>
          <a:p>
            <a:pPr algn="just">
              <a:buFont typeface="Wingdings" panose="05000000000000000000" pitchFamily="2" charset="2"/>
              <a:buChar char="q"/>
            </a:pPr>
            <a:endParaRPr lang="tr-TR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dirty="0" smtClean="0"/>
              <a:t>Bazı </a:t>
            </a:r>
            <a:r>
              <a:rPr lang="tr-TR" dirty="0"/>
              <a:t>esnek çalışma biçimlerinin </a:t>
            </a:r>
            <a:r>
              <a:rPr lang="tr-TR" dirty="0" smtClean="0"/>
              <a:t>mevzuatımızda </a:t>
            </a:r>
            <a:r>
              <a:rPr lang="tr-TR" dirty="0"/>
              <a:t>düzenlenmemiş </a:t>
            </a:r>
            <a:r>
              <a:rPr lang="tr-TR" dirty="0" smtClean="0"/>
              <a:t>olması.</a:t>
            </a: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292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/>
          <a:lstStyle/>
          <a:p>
            <a:pPr algn="ctr"/>
            <a:r>
              <a:rPr lang="tr-TR" dirty="0" smtClean="0"/>
              <a:t>Neden Esnek Çalışma?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2520"/>
            <a:ext cx="8229600" cy="523684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tr-TR" dirty="0" smtClean="0"/>
              <a:t>Yapısal </a:t>
            </a:r>
            <a:r>
              <a:rPr lang="tr-TR" dirty="0"/>
              <a:t>işsizlik sorunu ile mücadele edilmesi ve yeni iş imkanlarının yaratılması</a:t>
            </a:r>
            <a:r>
              <a:rPr lang="tr-TR" dirty="0" smtClean="0"/>
              <a:t>,</a:t>
            </a:r>
          </a:p>
          <a:p>
            <a:pPr marL="0" lvl="0" indent="0">
              <a:buNone/>
            </a:pPr>
            <a:endParaRPr lang="tr-TR" sz="800" dirty="0"/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tr-TR" dirty="0"/>
              <a:t>İşletmelerin </a:t>
            </a:r>
            <a:r>
              <a:rPr lang="tr-TR" dirty="0" smtClean="0"/>
              <a:t>iç </a:t>
            </a:r>
            <a:r>
              <a:rPr lang="tr-TR" dirty="0"/>
              <a:t>ve dış piyasalardaki değişen üretim koşullarına ve rekabet şartlarına hızla uyum </a:t>
            </a:r>
            <a:r>
              <a:rPr lang="tr-TR" dirty="0" smtClean="0"/>
              <a:t>sağlayabilmesi,</a:t>
            </a:r>
          </a:p>
          <a:p>
            <a:pPr marL="0" lvl="0" indent="0" algn="just">
              <a:buNone/>
            </a:pPr>
            <a:endParaRPr lang="tr-TR" sz="800" dirty="0"/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tr-TR" dirty="0" err="1"/>
              <a:t>Kayıtdışı</a:t>
            </a:r>
            <a:r>
              <a:rPr lang="tr-TR" dirty="0"/>
              <a:t> ekonomi ve </a:t>
            </a:r>
            <a:r>
              <a:rPr lang="tr-TR" dirty="0" err="1"/>
              <a:t>kayıtdışı</a:t>
            </a:r>
            <a:r>
              <a:rPr lang="tr-TR" dirty="0"/>
              <a:t> istihdam sorunu ile mücadele edilebilmesi</a:t>
            </a:r>
            <a:r>
              <a:rPr lang="tr-TR" dirty="0" smtClean="0"/>
              <a:t>,</a:t>
            </a:r>
          </a:p>
          <a:p>
            <a:pPr lvl="0" algn="just">
              <a:buFont typeface="Wingdings" panose="05000000000000000000" pitchFamily="2" charset="2"/>
              <a:buChar char="q"/>
            </a:pPr>
            <a:endParaRPr lang="tr-TR" sz="800" dirty="0" smtClean="0"/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tr-TR" dirty="0" smtClean="0"/>
              <a:t>Kadınlar</a:t>
            </a:r>
            <a:r>
              <a:rPr lang="tr-TR" dirty="0"/>
              <a:t>, gençler, engelliler gibi grupların istihdam seçeneklerinin </a:t>
            </a:r>
            <a:r>
              <a:rPr lang="tr-TR" dirty="0" smtClean="0"/>
              <a:t>geliştirilmesi ve işe </a:t>
            </a:r>
            <a:r>
              <a:rPr lang="tr-TR" dirty="0"/>
              <a:t>ilk girişin </a:t>
            </a:r>
            <a:r>
              <a:rPr lang="tr-TR" dirty="0" smtClean="0"/>
              <a:t>kolaylaştırılması,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886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/>
          <a:lstStyle/>
          <a:p>
            <a:pPr algn="ctr"/>
            <a:r>
              <a:rPr lang="tr-TR" dirty="0" smtClean="0"/>
              <a:t>Neden Esnek Çalışma?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2520"/>
            <a:ext cx="8229600" cy="48047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Çalışma </a:t>
            </a:r>
            <a:r>
              <a:rPr lang="tr-TR" dirty="0"/>
              <a:t>saatlerinin iş yükündeki değişikliklere daha uyumlu hale getirilmesi,</a:t>
            </a:r>
          </a:p>
          <a:p>
            <a:pPr>
              <a:buFont typeface="Wingdings" panose="05000000000000000000" pitchFamily="2" charset="2"/>
              <a:buChar char="q"/>
            </a:pPr>
            <a:endParaRPr lang="tr-T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Çalışanların </a:t>
            </a:r>
            <a:r>
              <a:rPr lang="tr-TR" dirty="0"/>
              <a:t>iş yaşamıyla </a:t>
            </a:r>
            <a:r>
              <a:rPr lang="tr-TR" dirty="0" smtClean="0"/>
              <a:t>özel </a:t>
            </a:r>
            <a:r>
              <a:rPr lang="tr-TR" dirty="0"/>
              <a:t>hayatlarını daha iyi bağdaştırmalarına imkan </a:t>
            </a:r>
            <a:r>
              <a:rPr lang="tr-TR" dirty="0" smtClean="0"/>
              <a:t>tanıması</a:t>
            </a:r>
            <a:r>
              <a:rPr lang="tr-TR" dirty="0"/>
              <a:t>,</a:t>
            </a:r>
          </a:p>
          <a:p>
            <a:pPr>
              <a:buFont typeface="Wingdings" panose="05000000000000000000" pitchFamily="2" charset="2"/>
              <a:buChar char="q"/>
            </a:pPr>
            <a:endParaRPr lang="tr-T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İş </a:t>
            </a:r>
            <a:r>
              <a:rPr lang="tr-TR" dirty="0"/>
              <a:t>ve ev arasındaki gidiş ve geliş problemleriyle başa </a:t>
            </a:r>
            <a:r>
              <a:rPr lang="tr-TR" dirty="0" smtClean="0"/>
              <a:t>çıkılması,</a:t>
            </a:r>
          </a:p>
          <a:p>
            <a:pPr>
              <a:buFont typeface="Wingdings" panose="05000000000000000000" pitchFamily="2" charset="2"/>
              <a:buChar char="q"/>
            </a:pPr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Fazla çalışma ücretlerinin azaltılması,</a:t>
            </a:r>
          </a:p>
          <a:p>
            <a:pPr>
              <a:buFont typeface="Wingdings" panose="05000000000000000000" pitchFamily="2" charset="2"/>
              <a:buChar char="q"/>
            </a:pP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274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/>
          <a:lstStyle/>
          <a:p>
            <a:pPr algn="ctr"/>
            <a:r>
              <a:rPr lang="tr-TR" dirty="0" smtClean="0"/>
              <a:t>Esnek Çalışmanın Olumlu Etkileri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2520"/>
            <a:ext cx="8229600" cy="52368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Yapılan araştırmalar, çalışma </a:t>
            </a:r>
            <a:r>
              <a:rPr lang="tr-TR" dirty="0"/>
              <a:t>sürelerinde esneklik düzenlemelerinin </a:t>
            </a:r>
            <a:r>
              <a:rPr lang="tr-TR" dirty="0" smtClean="0"/>
              <a:t>olumlu </a:t>
            </a:r>
            <a:r>
              <a:rPr lang="tr-TR" dirty="0"/>
              <a:t>etkilere neden olduğunu </a:t>
            </a:r>
            <a:r>
              <a:rPr lang="tr-TR" dirty="0" smtClean="0"/>
              <a:t>ortaya </a:t>
            </a:r>
            <a:r>
              <a:rPr lang="tr-TR" dirty="0"/>
              <a:t>koymaktadır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Fazla çalışma ücretlerinde azalma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İş yükünün uyumunda iyileşme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İşe devamsızlığın </a:t>
            </a:r>
            <a:r>
              <a:rPr lang="tr-TR" dirty="0" smtClean="0"/>
              <a:t>azalması,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İş tatmininin </a:t>
            </a:r>
            <a:r>
              <a:rPr lang="tr-TR" dirty="0" smtClean="0"/>
              <a:t>yükselmesi,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406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/>
          <a:lstStyle/>
          <a:p>
            <a:pPr algn="ctr"/>
            <a:r>
              <a:rPr lang="tr-TR" dirty="0" smtClean="0"/>
              <a:t>İş Kanunu’ndaki Esneklik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dirty="0" smtClean="0"/>
              <a:t>4857 sayılı İş Kanunu’ndaki esneklik genel olarak ikiye ayrılmaktadır;</a:t>
            </a:r>
          </a:p>
          <a:p>
            <a:pPr marL="0" indent="0">
              <a:buNone/>
            </a:pPr>
            <a:endParaRPr lang="tr-TR" sz="10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İstihdamda Esneklik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0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Çalışma Sürelerinde Esneklik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İlk </a:t>
            </a:r>
            <a:r>
              <a:rPr lang="tr-TR" dirty="0"/>
              <a:t>olarak iş sözleşmelerinin kuruluşu aşamasındaki </a:t>
            </a:r>
            <a:r>
              <a:rPr lang="tr-TR" b="1" dirty="0"/>
              <a:t>istihdamda esneklik</a:t>
            </a:r>
            <a:r>
              <a:rPr lang="tr-TR" dirty="0"/>
              <a:t> konusunu inceleyeceğiz. </a:t>
            </a:r>
            <a:endParaRPr lang="tr-TR" dirty="0" smtClean="0"/>
          </a:p>
          <a:p>
            <a:pPr marL="0" indent="0" algn="just">
              <a:buNone/>
            </a:pPr>
            <a:endParaRPr lang="tr-TR" sz="1000" dirty="0"/>
          </a:p>
          <a:p>
            <a:pPr marL="0" indent="0" algn="just">
              <a:buNone/>
            </a:pPr>
            <a:r>
              <a:rPr lang="tr-TR" dirty="0" smtClean="0"/>
              <a:t>Ardından </a:t>
            </a:r>
            <a:r>
              <a:rPr lang="tr-TR" dirty="0"/>
              <a:t>da </a:t>
            </a:r>
            <a:r>
              <a:rPr lang="tr-TR" b="1" dirty="0"/>
              <a:t>çalışma sürelerindeki esneklik</a:t>
            </a:r>
            <a:r>
              <a:rPr lang="tr-TR" dirty="0"/>
              <a:t> </a:t>
            </a:r>
            <a:r>
              <a:rPr lang="tr-TR" dirty="0" smtClean="0"/>
              <a:t>konusuna değineceğiz. </a:t>
            </a:r>
            <a:endParaRPr lang="tr-TR" sz="2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91835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1238</TotalTime>
  <Words>1444</Words>
  <Application>Microsoft Office PowerPoint</Application>
  <PresentationFormat>On-screen Show (4:3)</PresentationFormat>
  <Paragraphs>241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Clarity</vt:lpstr>
      <vt:lpstr>ÇALIŞMA HAYATINDA ESNEK ÇALIŞMA</vt:lpstr>
      <vt:lpstr>Esneklik Nedir?</vt:lpstr>
      <vt:lpstr>Çalışma Hayatında Esneklik</vt:lpstr>
      <vt:lpstr>Esnek Çalışmanın Yararları</vt:lpstr>
      <vt:lpstr>Temel Sorunlar</vt:lpstr>
      <vt:lpstr>Neden Esnek Çalışma?</vt:lpstr>
      <vt:lpstr>Neden Esnek Çalışma?</vt:lpstr>
      <vt:lpstr>Esnek Çalışmanın Olumlu Etkileri</vt:lpstr>
      <vt:lpstr>İş Kanunu’ndaki Esneklik</vt:lpstr>
      <vt:lpstr>İş Kanunu’ndaki Esneklik</vt:lpstr>
      <vt:lpstr>İş Kanunu’ndaki Esneklik</vt:lpstr>
      <vt:lpstr>İş Kanunu’ndaki Esneklik</vt:lpstr>
      <vt:lpstr>İş Kanunu’ndaki Esneklik</vt:lpstr>
      <vt:lpstr>İş Kanunu’ndaki Esneklik</vt:lpstr>
      <vt:lpstr>İş Kanunu’ndaki Esneklik</vt:lpstr>
      <vt:lpstr>İş Kanunu’ndaki Esneklik</vt:lpstr>
      <vt:lpstr>İş Kanunu’ndaki Esneklik</vt:lpstr>
      <vt:lpstr>İş Kanunu’ndaki Esneklik</vt:lpstr>
      <vt:lpstr>İş Kanunu’ndaki Esneklik</vt:lpstr>
      <vt:lpstr>İş Kanunu’ndaki Esneklik</vt:lpstr>
      <vt:lpstr>İş Kanunu’ndaki Esneklik</vt:lpstr>
      <vt:lpstr>İş Kanunu’ndaki Esneklik</vt:lpstr>
      <vt:lpstr>İş Kanunu’ndaki Esneklik</vt:lpstr>
      <vt:lpstr>2014 Ulusal İstihdam Stratejisi</vt:lpstr>
      <vt:lpstr>Sonuç</vt:lpstr>
      <vt:lpstr>PowerPoint Presentation</vt:lpstr>
    </vt:vector>
  </TitlesOfParts>
  <Company>Goltas Cimento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ÇALIŞMA HAYATINDA ESNEK ÇALIŞMA</dc:title>
  <dc:creator>Cem Ender MUTLU</dc:creator>
  <cp:lastModifiedBy>Cem Ender MUTLU</cp:lastModifiedBy>
  <cp:revision>90</cp:revision>
  <dcterms:created xsi:type="dcterms:W3CDTF">2015-11-10T18:43:35Z</dcterms:created>
  <dcterms:modified xsi:type="dcterms:W3CDTF">2015-11-15T18:56:31Z</dcterms:modified>
</cp:coreProperties>
</file>